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4" r:id="rId2"/>
    <p:sldMasterId id="2147483662" r:id="rId3"/>
  </p:sldMasterIdLst>
  <p:notesMasterIdLst>
    <p:notesMasterId r:id="rId41"/>
  </p:notesMasterIdLst>
  <p:sldIdLst>
    <p:sldId id="256" r:id="rId4"/>
    <p:sldId id="286" r:id="rId5"/>
    <p:sldId id="261" r:id="rId6"/>
    <p:sldId id="296" r:id="rId7"/>
    <p:sldId id="288" r:id="rId8"/>
    <p:sldId id="289" r:id="rId9"/>
    <p:sldId id="257" r:id="rId10"/>
    <p:sldId id="285" r:id="rId11"/>
    <p:sldId id="292" r:id="rId12"/>
    <p:sldId id="293" r:id="rId13"/>
    <p:sldId id="294" r:id="rId14"/>
    <p:sldId id="258" r:id="rId15"/>
    <p:sldId id="259" r:id="rId16"/>
    <p:sldId id="260" r:id="rId17"/>
    <p:sldId id="263" r:id="rId18"/>
    <p:sldId id="264" r:id="rId19"/>
    <p:sldId id="265" r:id="rId20"/>
    <p:sldId id="266" r:id="rId21"/>
    <p:sldId id="267" r:id="rId22"/>
    <p:sldId id="291" r:id="rId23"/>
    <p:sldId id="270" r:id="rId24"/>
    <p:sldId id="271" r:id="rId25"/>
    <p:sldId id="272" r:id="rId26"/>
    <p:sldId id="273" r:id="rId27"/>
    <p:sldId id="274" r:id="rId28"/>
    <p:sldId id="276" r:id="rId29"/>
    <p:sldId id="277" r:id="rId30"/>
    <p:sldId id="278" r:id="rId31"/>
    <p:sldId id="279" r:id="rId32"/>
    <p:sldId id="280" r:id="rId33"/>
    <p:sldId id="281" r:id="rId34"/>
    <p:sldId id="297" r:id="rId35"/>
    <p:sldId id="298" r:id="rId36"/>
    <p:sldId id="282" r:id="rId37"/>
    <p:sldId id="283" r:id="rId38"/>
    <p:sldId id="284" r:id="rId39"/>
    <p:sldId id="290" r:id="rId40"/>
  </p:sldIdLst>
  <p:sldSz cx="10080625" cy="7559675"/>
  <p:notesSz cx="7772400" cy="10058400"/>
  <p:defaultTextStyle>
    <a:defPPr>
      <a:defRPr lang="en-GB"/>
    </a:defPPr>
    <a:lvl1pPr algn="l" defTabSz="457200" rtl="0" eaLnBrk="0" fontAlgn="base" hangingPunct="0">
      <a:lnSpc>
        <a:spcPct val="107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1pPr>
    <a:lvl2pPr marL="742950" indent="-285750" algn="l" defTabSz="457200" rtl="0" eaLnBrk="0" fontAlgn="base" hangingPunct="0">
      <a:lnSpc>
        <a:spcPct val="107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2pPr>
    <a:lvl3pPr marL="1143000" indent="-228600" algn="l" defTabSz="457200" rtl="0" eaLnBrk="0" fontAlgn="base" hangingPunct="0">
      <a:lnSpc>
        <a:spcPct val="107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3pPr>
    <a:lvl4pPr marL="1600200" indent="-228600" algn="l" defTabSz="457200" rtl="0" eaLnBrk="0" fontAlgn="base" hangingPunct="0">
      <a:lnSpc>
        <a:spcPct val="107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4pPr>
    <a:lvl5pPr marL="2057400" indent="-228600" algn="l" defTabSz="457200" rtl="0" eaLnBrk="0" fontAlgn="base" hangingPunct="0">
      <a:lnSpc>
        <a:spcPct val="107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5pPr>
    <a:lvl6pPr marL="2286000" algn="l" defTabSz="914400" rtl="0" eaLnBrk="1" latinLnBrk="0" hangingPunct="1">
      <a:defRPr sz="2400" kern="1200">
        <a:solidFill>
          <a:schemeClr val="bg1"/>
        </a:solidFill>
        <a:latin typeface="Times New Roman" pitchFamily="16" charset="0"/>
        <a:ea typeface="+mn-ea"/>
        <a:cs typeface="+mn-cs"/>
      </a:defRPr>
    </a:lvl6pPr>
    <a:lvl7pPr marL="2743200" algn="l" defTabSz="914400" rtl="0" eaLnBrk="1" latinLnBrk="0" hangingPunct="1">
      <a:defRPr sz="2400" kern="1200">
        <a:solidFill>
          <a:schemeClr val="bg1"/>
        </a:solidFill>
        <a:latin typeface="Times New Roman" pitchFamily="16" charset="0"/>
        <a:ea typeface="+mn-ea"/>
        <a:cs typeface="+mn-cs"/>
      </a:defRPr>
    </a:lvl7pPr>
    <a:lvl8pPr marL="3200400" algn="l" defTabSz="914400" rtl="0" eaLnBrk="1" latinLnBrk="0" hangingPunct="1">
      <a:defRPr sz="2400" kern="1200">
        <a:solidFill>
          <a:schemeClr val="bg1"/>
        </a:solidFill>
        <a:latin typeface="Times New Roman" pitchFamily="16" charset="0"/>
        <a:ea typeface="+mn-ea"/>
        <a:cs typeface="+mn-cs"/>
      </a:defRPr>
    </a:lvl8pPr>
    <a:lvl9pPr marL="3657600" algn="l" defTabSz="914400" rtl="0" eaLnBrk="1" latinLnBrk="0" hangingPunct="1">
      <a:defRPr sz="2400" kern="1200">
        <a:solidFill>
          <a:schemeClr val="bg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6" d="100"/>
          <a:sy n="136" d="100"/>
        </p:scale>
        <p:origin x="-160" y="-9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0" name="AutoShape 2"/>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1" name="AutoShape 3"/>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2" name="AutoShape 4"/>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3" name="AutoShape 5"/>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4" name="Text Box 6"/>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5" name="Rectangle 7"/>
          <p:cNvSpPr>
            <a:spLocks noGrp="1" noChangeArrowheads="1"/>
          </p:cNvSpPr>
          <p:nvPr>
            <p:ph type="body"/>
          </p:nvPr>
        </p:nvSpPr>
        <p:spPr bwMode="auto">
          <a:xfrm>
            <a:off x="1185863" y="4787900"/>
            <a:ext cx="5400675" cy="3819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
        <p:nvSpPr>
          <p:cNvPr id="2056" name="Rectangle 8"/>
          <p:cNvSpPr>
            <a:spLocks noGrp="1" noRot="1" noChangeAspect="1" noChangeArrowheads="1"/>
          </p:cNvSpPr>
          <p:nvPr>
            <p:ph type="sldImg"/>
          </p:nvPr>
        </p:nvSpPr>
        <p:spPr bwMode="auto">
          <a:xfrm>
            <a:off x="1371600" y="763588"/>
            <a:ext cx="5022850" cy="3765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Tree>
    <p:extLst>
      <p:ext uri="{BB962C8B-B14F-4D97-AF65-F5344CB8AC3E}">
        <p14:creationId xmlns:p14="http://schemas.microsoft.com/office/powerpoint/2010/main" val="309563591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770"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3010"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4034"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7106"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8130"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9154"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0178"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2"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3250"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4274"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5298"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7890"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6322"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7346"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8370"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9394"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0418"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442"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4"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p:cNvSpPr txBox="1">
            <a:spLocks noGrp="1" noChangeArrowheads="1"/>
          </p:cNvSpPr>
          <p:nvPr>
            <p:ph type="body" idx="1"/>
          </p:nvPr>
        </p:nvSpPr>
        <p:spPr bwMode="auto">
          <a:xfrm>
            <a:off x="1185863" y="4787900"/>
            <a:ext cx="5403850" cy="37322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5842"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Rectangle 2"/>
          <p:cNvSpPr txBox="1">
            <a:spLocks noGrp="1" noChangeArrowheads="1"/>
          </p:cNvSpPr>
          <p:nvPr>
            <p:ph type="body" idx="1"/>
          </p:nvPr>
        </p:nvSpPr>
        <p:spPr bwMode="auto">
          <a:xfrm>
            <a:off x="1185863" y="4787900"/>
            <a:ext cx="5403850" cy="37322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9938"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62"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986" name="Rectangle 2"/>
          <p:cNvSpPr txBox="1">
            <a:spLocks noGrp="1" noChangeArrowheads="1"/>
          </p:cNvSpPr>
          <p:nvPr>
            <p:ph type="body"/>
          </p:nvPr>
        </p:nvSpPr>
        <p:spPr bwMode="auto">
          <a:xfrm>
            <a:off x="1185863" y="4787900"/>
            <a:ext cx="5403850" cy="3822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35863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8477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8200" y="627063"/>
            <a:ext cx="2149475" cy="64627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296025" cy="6462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1862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39775" y="627063"/>
            <a:ext cx="8597900" cy="1252537"/>
          </a:xfrm>
        </p:spPr>
        <p:txBody>
          <a:bodyPr/>
          <a:lstStyle/>
          <a:p>
            <a:r>
              <a:rPr lang="en-US" smtClean="0"/>
              <a:t>Click to edit Master title style</a:t>
            </a:r>
            <a:endParaRPr lang="en-US"/>
          </a:p>
        </p:txBody>
      </p:sp>
    </p:spTree>
    <p:extLst>
      <p:ext uri="{BB962C8B-B14F-4D97-AF65-F5344CB8AC3E}">
        <p14:creationId xmlns:p14="http://schemas.microsoft.com/office/powerpoint/2010/main" val="181426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39775" y="627063"/>
            <a:ext cx="8597900" cy="12525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39775" y="2101850"/>
            <a:ext cx="8597900" cy="4987925"/>
          </a:xfrm>
        </p:spPr>
        <p:txBody>
          <a:bodyPr/>
          <a:lstStyle/>
          <a:p>
            <a:endParaRPr lang="en-US"/>
          </a:p>
        </p:txBody>
      </p:sp>
    </p:spTree>
    <p:extLst>
      <p:ext uri="{BB962C8B-B14F-4D97-AF65-F5344CB8AC3E}">
        <p14:creationId xmlns:p14="http://schemas.microsoft.com/office/powerpoint/2010/main" val="3239595968"/>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944DA4-09D4-415B-A1EF-BC8C00B6350F}"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1088414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44DA4-09D4-415B-A1EF-BC8C00B6350F}"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3545292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44DA4-09D4-415B-A1EF-BC8C00B6350F}"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803635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944DA4-09D4-415B-A1EF-BC8C00B6350F}"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487994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944DA4-09D4-415B-A1EF-BC8C00B6350F}" type="datetimeFigureOut">
              <a:rPr lang="en-US" smtClean="0"/>
              <a:t>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1131514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44DA4-09D4-415B-A1EF-BC8C00B6350F}" type="datetimeFigureOut">
              <a:rPr lang="en-US" smtClean="0"/>
              <a:t>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381227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21438"/>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44DA4-09D4-415B-A1EF-BC8C00B6350F}" type="datetimeFigureOut">
              <a:rPr lang="en-US" smtClean="0"/>
              <a:t>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2094398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4DA4-09D4-415B-A1EF-BC8C00B6350F}"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3578627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4DA4-09D4-415B-A1EF-BC8C00B6350F}"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40756977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44DA4-09D4-415B-A1EF-BC8C00B6350F}"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17984058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44DA4-09D4-415B-A1EF-BC8C00B6350F}"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B7899-076F-4CC8-B161-19C61B4E8F61}" type="slidenum">
              <a:rPr lang="en-US" smtClean="0"/>
              <a:t>‹#›</a:t>
            </a:fld>
            <a:endParaRPr lang="en-US"/>
          </a:p>
        </p:txBody>
      </p:sp>
    </p:spTree>
    <p:extLst>
      <p:ext uri="{BB962C8B-B14F-4D97-AF65-F5344CB8AC3E}">
        <p14:creationId xmlns:p14="http://schemas.microsoft.com/office/powerpoint/2010/main" val="1467731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550EB4-55BE-4DB1-9315-3DED12A685C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637889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50EB4-55BE-4DB1-9315-3DED12A685C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21953602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550EB4-55BE-4DB1-9315-3DED12A685C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18370558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550EB4-55BE-4DB1-9315-3DED12A685CB}"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12943993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550EB4-55BE-4DB1-9315-3DED12A685CB}" type="datetimeFigureOut">
              <a:rPr lang="en-US" smtClean="0"/>
              <a:t>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39896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537024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550EB4-55BE-4DB1-9315-3DED12A685CB}" type="datetimeFigureOut">
              <a:rPr lang="en-US" smtClean="0"/>
              <a:t>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7327527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50EB4-55BE-4DB1-9315-3DED12A685CB}" type="datetimeFigureOut">
              <a:rPr lang="en-US" smtClean="0"/>
              <a:t>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17123442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50EB4-55BE-4DB1-9315-3DED12A685CB}"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3727307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50EB4-55BE-4DB1-9315-3DED12A685CB}"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29884699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50EB4-55BE-4DB1-9315-3DED12A685C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4986943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50EB4-55BE-4DB1-9315-3DED12A685C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EEF55-D5CA-464D-87B6-A99644BB1A05}" type="slidenum">
              <a:rPr lang="en-US" smtClean="0"/>
              <a:t>‹#›</a:t>
            </a:fld>
            <a:endParaRPr lang="en-US"/>
          </a:p>
        </p:txBody>
      </p:sp>
    </p:spTree>
    <p:extLst>
      <p:ext uri="{BB962C8B-B14F-4D97-AF65-F5344CB8AC3E}">
        <p14:creationId xmlns:p14="http://schemas.microsoft.com/office/powerpoint/2010/main" val="360996172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275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2101850"/>
            <a:ext cx="422275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25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696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2273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644366"/>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332310783"/>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79509691"/>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theme" Target="../theme/theme3.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597900" cy="1252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739775" y="2101850"/>
            <a:ext cx="8597900"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xmlns:p14="http://schemas.microsoft.com/office/powerpoint/2010/main" id="1" dur="indefinite" restart="never" nodeType="tmRoot"/>
      </p:par>
    </p:tnLst>
  </p:timing>
  <p:txStyles>
    <p:titleStyle>
      <a:lvl1pPr algn="ctr" defTabSz="457200" rtl="0" fontAlgn="base" hangingPunct="0">
        <a:lnSpc>
          <a:spcPts val="4425"/>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57200" rtl="0" fontAlgn="base" hangingPunct="0">
        <a:lnSpc>
          <a:spcPts val="4425"/>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gothic" charset="0"/>
          <a:cs typeface="msgothic" charset="0"/>
        </a:defRPr>
      </a:lvl2pPr>
      <a:lvl3pPr marL="1143000" indent="-228600" algn="ctr" defTabSz="457200" rtl="0" fontAlgn="base" hangingPunct="0">
        <a:lnSpc>
          <a:spcPts val="4425"/>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gothic" charset="0"/>
          <a:cs typeface="msgothic" charset="0"/>
        </a:defRPr>
      </a:lvl3pPr>
      <a:lvl4pPr marL="1600200" indent="-228600" algn="ctr" defTabSz="457200" rtl="0" fontAlgn="base" hangingPunct="0">
        <a:lnSpc>
          <a:spcPts val="4425"/>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gothic" charset="0"/>
          <a:cs typeface="msgothic" charset="0"/>
        </a:defRPr>
      </a:lvl4pPr>
      <a:lvl5pPr marL="2057400" indent="-228600" algn="ctr" defTabSz="457200" rtl="0" fontAlgn="base" hangingPunct="0">
        <a:lnSpc>
          <a:spcPts val="4425"/>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gothic" charset="0"/>
          <a:cs typeface="msgothic" charset="0"/>
        </a:defRPr>
      </a:lvl5pPr>
      <a:lvl6pPr marL="2514600" indent="-228600" algn="ctr" defTabSz="457200" rtl="0" fontAlgn="base" hangingPunct="0">
        <a:lnSpc>
          <a:spcPts val="4425"/>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gothic" charset="0"/>
          <a:cs typeface="msgothic" charset="0"/>
        </a:defRPr>
      </a:lvl6pPr>
      <a:lvl7pPr marL="2971800" indent="-228600" algn="ctr" defTabSz="457200" rtl="0" fontAlgn="base" hangingPunct="0">
        <a:lnSpc>
          <a:spcPts val="4425"/>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gothic" charset="0"/>
          <a:cs typeface="msgothic" charset="0"/>
        </a:defRPr>
      </a:lvl7pPr>
      <a:lvl8pPr marL="3429000" indent="-228600" algn="ctr" defTabSz="457200" rtl="0" fontAlgn="base" hangingPunct="0">
        <a:lnSpc>
          <a:spcPts val="4425"/>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gothic" charset="0"/>
          <a:cs typeface="msgothic" charset="0"/>
        </a:defRPr>
      </a:lvl8pPr>
      <a:lvl9pPr marL="3886200" indent="-228600" algn="ctr" defTabSz="457200" rtl="0" fontAlgn="base" hangingPunct="0">
        <a:lnSpc>
          <a:spcPts val="4425"/>
        </a:lnSpc>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sgothic" charset="0"/>
          <a:cs typeface="msgothic" charset="0"/>
        </a:defRPr>
      </a:lvl9pPr>
    </p:titleStyle>
    <p:bodyStyle>
      <a:lvl1pPr marL="342900" indent="-342900" algn="l" defTabSz="457200" rtl="0" fontAlgn="base" hangingPunct="0">
        <a:lnSpc>
          <a:spcPts val="3263"/>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fontAlgn="base" hangingPunct="0">
        <a:lnSpc>
          <a:spcPct val="109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57200" rtl="0" fontAlgn="base" hangingPunct="0">
        <a:lnSpc>
          <a:spcPct val="109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57200" rtl="0" fontAlgn="base" hangingPunct="0">
        <a:lnSpc>
          <a:spcPct val="109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fontAlgn="base" hangingPunct="0">
        <a:lnSpc>
          <a:spcPct val="109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fontAlgn="base" hangingPunct="0">
        <a:lnSpc>
          <a:spcPct val="109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fontAlgn="base" hangingPunct="0">
        <a:lnSpc>
          <a:spcPct val="109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fontAlgn="base" hangingPunct="0">
        <a:lnSpc>
          <a:spcPct val="109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fontAlgn="base" hangingPunct="0">
        <a:lnSpc>
          <a:spcPct val="109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825" y="303213"/>
            <a:ext cx="9072563" cy="125888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4825" y="1763713"/>
            <a:ext cx="9072563" cy="49895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4825" y="7007225"/>
            <a:ext cx="2351088"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D9944DA4-09D4-415B-A1EF-BC8C00B6350F}" type="datetimeFigureOut">
              <a:rPr lang="en-US" smtClean="0"/>
              <a:t>1/5/2014</a:t>
            </a:fld>
            <a:endParaRPr lang="en-US"/>
          </a:p>
        </p:txBody>
      </p:sp>
      <p:sp>
        <p:nvSpPr>
          <p:cNvPr id="5" name="Footer Placeholder 4"/>
          <p:cNvSpPr>
            <a:spLocks noGrp="1"/>
          </p:cNvSpPr>
          <p:nvPr>
            <p:ph type="ftr" sz="quarter" idx="3"/>
          </p:nvPr>
        </p:nvSpPr>
        <p:spPr>
          <a:xfrm>
            <a:off x="3444875" y="7007225"/>
            <a:ext cx="3190875"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24713" y="7007225"/>
            <a:ext cx="2352675"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8BDB7899-076F-4CC8-B161-19C61B4E8F61}" type="slidenum">
              <a:rPr lang="en-US" smtClean="0"/>
              <a:t>‹#›</a:t>
            </a:fld>
            <a:endParaRPr lang="en-US"/>
          </a:p>
        </p:txBody>
      </p:sp>
    </p:spTree>
    <p:extLst>
      <p:ext uri="{BB962C8B-B14F-4D97-AF65-F5344CB8AC3E}">
        <p14:creationId xmlns:p14="http://schemas.microsoft.com/office/powerpoint/2010/main" val="227617365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825" y="303213"/>
            <a:ext cx="9072563" cy="125888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4825" y="1763713"/>
            <a:ext cx="9072563" cy="49895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4825" y="7007225"/>
            <a:ext cx="2351088"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34550EB4-55BE-4DB1-9315-3DED12A685CB}" type="datetimeFigureOut">
              <a:rPr lang="en-US" smtClean="0"/>
              <a:t>1/5/2014</a:t>
            </a:fld>
            <a:endParaRPr lang="en-US"/>
          </a:p>
        </p:txBody>
      </p:sp>
      <p:sp>
        <p:nvSpPr>
          <p:cNvPr id="5" name="Footer Placeholder 4"/>
          <p:cNvSpPr>
            <a:spLocks noGrp="1"/>
          </p:cNvSpPr>
          <p:nvPr>
            <p:ph type="ftr" sz="quarter" idx="3"/>
          </p:nvPr>
        </p:nvSpPr>
        <p:spPr>
          <a:xfrm>
            <a:off x="3444875" y="7007225"/>
            <a:ext cx="3190875"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24713" y="7007225"/>
            <a:ext cx="2352675"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B57EEF55-D5CA-464D-87B6-A99644BB1A05}" type="slidenum">
              <a:rPr lang="en-US" smtClean="0"/>
              <a:t>‹#›</a:t>
            </a:fld>
            <a:endParaRPr lang="en-US"/>
          </a:p>
        </p:txBody>
      </p:sp>
    </p:spTree>
    <p:extLst>
      <p:ext uri="{BB962C8B-B14F-4D97-AF65-F5344CB8AC3E}">
        <p14:creationId xmlns:p14="http://schemas.microsoft.com/office/powerpoint/2010/main" val="183333169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Microsoft_Excel_97_-_2004_Worksheet1.xls"/><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hyperlink" Target="http://teaching.idallen.com/cst8207/12f/note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2118320" y="1371600"/>
            <a:ext cx="5950347" cy="3283147"/>
          </a:xfrm>
          <a:prstGeom prst="roundRect">
            <a:avLst>
              <a:gd name="adj" fmla="val 42"/>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54360" rIns="0" bIns="0">
            <a:spAutoFit/>
          </a:bodyPr>
          <a:lstStyle/>
          <a:p>
            <a:pPr algn="ctr" eaLnBrk="1">
              <a:lnSpc>
                <a:spcPct val="93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800" b="1" dirty="0">
                <a:solidFill>
                  <a:srgbClr val="FF0000"/>
                </a:solidFill>
                <a:latin typeface="Bitstream Vera Sans" pitchFamily="32" charset="0"/>
                <a:cs typeface="DejaVu Sans" charset="0"/>
              </a:rPr>
              <a:t>CST8177</a:t>
            </a:r>
          </a:p>
          <a:p>
            <a:pPr algn="ctr" eaLnBrk="1">
              <a:lnSpc>
                <a:spcPct val="91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dirty="0" smtClean="0">
                <a:solidFill>
                  <a:srgbClr val="FF0000"/>
                </a:solidFill>
                <a:latin typeface="Bitstream Vera Sans" pitchFamily="32" charset="0"/>
                <a:cs typeface="DejaVu Sans" charset="0"/>
              </a:rPr>
              <a:t>Winter 2014</a:t>
            </a:r>
            <a:endParaRPr lang="en-GB" sz="1400" b="1" dirty="0">
              <a:solidFill>
                <a:srgbClr val="FF0000"/>
              </a:solidFill>
              <a:latin typeface="Bitstream Vera Sans" pitchFamily="32" charset="0"/>
              <a:cs typeface="DejaVu Sans" charset="0"/>
            </a:endParaRPr>
          </a:p>
          <a:p>
            <a:pPr algn="ctr" eaLnBrk="1">
              <a:lnSpc>
                <a:spcPct val="91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4800" b="1" dirty="0">
              <a:solidFill>
                <a:srgbClr val="FF0000"/>
              </a:solidFill>
              <a:latin typeface="Bitstream Vera Sans" pitchFamily="32" charset="0"/>
              <a:cs typeface="DejaVu Sans" charset="0"/>
            </a:endParaRPr>
          </a:p>
          <a:p>
            <a:pPr algn="ctr" eaLnBrk="1">
              <a:lnSpc>
                <a:spcPct val="91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600" b="1" dirty="0">
                <a:solidFill>
                  <a:srgbClr val="000000"/>
                </a:solidFill>
                <a:latin typeface="Bitstream Vera Sans" pitchFamily="32" charset="0"/>
                <a:cs typeface="DejaVu Sans" charset="0"/>
              </a:rPr>
              <a:t>Linux Operation Systems II</a:t>
            </a:r>
          </a:p>
          <a:p>
            <a:pPr algn="ctr" eaLnBrk="1">
              <a:lnSpc>
                <a:spcPct val="91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dirty="0">
                <a:solidFill>
                  <a:srgbClr val="000000"/>
                </a:solidFill>
                <a:latin typeface="Bitstream Vera Sans" pitchFamily="32" charset="0"/>
                <a:cs typeface="DejaVu Sans" charset="0"/>
              </a:rPr>
              <a:t>aka</a:t>
            </a:r>
          </a:p>
          <a:p>
            <a:pPr algn="ctr" eaLnBrk="1">
              <a:lnSpc>
                <a:spcPct val="91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600" b="1" dirty="0">
                <a:solidFill>
                  <a:srgbClr val="000000"/>
                </a:solidFill>
                <a:latin typeface="Bitstream Vera Sans" pitchFamily="32" charset="0"/>
                <a:cs typeface="DejaVu Sans" charset="0"/>
              </a:rPr>
              <a:t>Linux II</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122237"/>
            <a:ext cx="8597900" cy="1252537"/>
          </a:xfrm>
        </p:spPr>
        <p:txBody>
          <a:bodyPr/>
          <a:lstStyle/>
          <a:p>
            <a:r>
              <a:rPr lang="en-US" dirty="0" smtClean="0"/>
              <a:t>EOL</a:t>
            </a:r>
            <a:endParaRPr lang="en-US" dirty="0"/>
          </a:p>
        </p:txBody>
      </p:sp>
      <p:sp>
        <p:nvSpPr>
          <p:cNvPr id="3" name="Content Placeholder 2"/>
          <p:cNvSpPr>
            <a:spLocks noGrp="1"/>
          </p:cNvSpPr>
          <p:nvPr>
            <p:ph idx="1"/>
          </p:nvPr>
        </p:nvSpPr>
        <p:spPr>
          <a:xfrm>
            <a:off x="696912" y="1265237"/>
            <a:ext cx="8597900" cy="5867400"/>
          </a:xfrm>
        </p:spPr>
        <p:txBody>
          <a:bodyPr/>
          <a:lstStyle/>
          <a:p>
            <a:pPr marL="457200" indent="-457200">
              <a:buFont typeface="Arial" pitchFamily="34" charset="0"/>
              <a:buChar char="•"/>
            </a:pPr>
            <a:r>
              <a:rPr lang="en-US" dirty="0" smtClean="0"/>
              <a:t>Why does EOL matter to a </a:t>
            </a:r>
            <a:r>
              <a:rPr lang="en-US" dirty="0" err="1" smtClean="0"/>
              <a:t>sysadmin</a:t>
            </a:r>
            <a:r>
              <a:rPr lang="en-US" dirty="0" smtClean="0"/>
              <a:t>?</a:t>
            </a:r>
          </a:p>
          <a:p>
            <a:pPr marL="457200" indent="-457200">
              <a:buFont typeface="Arial" pitchFamily="34" charset="0"/>
              <a:buChar char="•"/>
            </a:pPr>
            <a:r>
              <a:rPr lang="en-US" dirty="0" smtClean="0"/>
              <a:t>Imagine you are </a:t>
            </a:r>
            <a:r>
              <a:rPr lang="en-US" dirty="0" err="1" smtClean="0"/>
              <a:t>sysadmin</a:t>
            </a:r>
            <a:r>
              <a:rPr lang="en-US" dirty="0" smtClean="0"/>
              <a:t> of a large server that services (hundreds of) thousands of users around the clock</a:t>
            </a:r>
          </a:p>
          <a:p>
            <a:pPr marL="457200" indent="-457200">
              <a:buFont typeface="Arial" pitchFamily="34" charset="0"/>
              <a:buChar char="•"/>
            </a:pPr>
            <a:r>
              <a:rPr lang="en-US" dirty="0" smtClean="0"/>
              <a:t>Applying a major upgrade to a server like that causes you stress (in real life, you’d stage the new version on similar hardware, if you have it, try to load it and test it as best you can, and then you sweat when it goes live)</a:t>
            </a:r>
          </a:p>
          <a:p>
            <a:pPr marL="457200" indent="-457200">
              <a:buFont typeface="Arial" pitchFamily="34" charset="0"/>
              <a:buChar char="•"/>
            </a:pPr>
            <a:r>
              <a:rPr lang="en-US" dirty="0" smtClean="0"/>
              <a:t>Think of famous incidents (Google, Rim, </a:t>
            </a:r>
            <a:r>
              <a:rPr lang="en-US" dirty="0" err="1" smtClean="0"/>
              <a:t>etc</a:t>
            </a:r>
            <a:r>
              <a:rPr lang="en-US" dirty="0" smtClean="0"/>
              <a:t>)</a:t>
            </a:r>
          </a:p>
          <a:p>
            <a:pPr marL="457200" indent="-457200">
              <a:buFont typeface="Arial" pitchFamily="34" charset="0"/>
              <a:buChar char="•"/>
            </a:pPr>
            <a:r>
              <a:rPr lang="en-US" dirty="0" smtClean="0"/>
              <a:t>You don’t want to have to do that every six months</a:t>
            </a:r>
          </a:p>
        </p:txBody>
      </p:sp>
    </p:spTree>
    <p:extLst>
      <p:ext uri="{BB962C8B-B14F-4D97-AF65-F5344CB8AC3E}">
        <p14:creationId xmlns:p14="http://schemas.microsoft.com/office/powerpoint/2010/main" val="21746976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182563"/>
            <a:ext cx="8597900" cy="1252537"/>
          </a:xfrm>
        </p:spPr>
        <p:txBody>
          <a:bodyPr/>
          <a:lstStyle/>
          <a:p>
            <a:r>
              <a:rPr lang="en-US" dirty="0" smtClean="0"/>
              <a:t>EOL cont’d</a:t>
            </a:r>
            <a:endParaRPr lang="en-US" dirty="0"/>
          </a:p>
        </p:txBody>
      </p:sp>
      <p:sp>
        <p:nvSpPr>
          <p:cNvPr id="3" name="Content Placeholder 2"/>
          <p:cNvSpPr>
            <a:spLocks noGrp="1"/>
          </p:cNvSpPr>
          <p:nvPr>
            <p:ph idx="1"/>
          </p:nvPr>
        </p:nvSpPr>
        <p:spPr>
          <a:xfrm>
            <a:off x="620712" y="808037"/>
            <a:ext cx="8597900" cy="6400800"/>
          </a:xfrm>
        </p:spPr>
        <p:txBody>
          <a:bodyPr/>
          <a:lstStyle/>
          <a:p>
            <a:pPr marL="457200" indent="-457200">
              <a:buFont typeface="Arial" pitchFamily="34" charset="0"/>
              <a:buChar char="•"/>
            </a:pPr>
            <a:r>
              <a:rPr lang="en-US" dirty="0" smtClean="0"/>
              <a:t>Surely, running ten-year-old software cannot be good?</a:t>
            </a:r>
          </a:p>
          <a:p>
            <a:pPr marL="457200" indent="-457200">
              <a:buFont typeface="Arial" pitchFamily="34" charset="0"/>
              <a:buChar char="•"/>
            </a:pPr>
            <a:r>
              <a:rPr lang="en-US" dirty="0" smtClean="0"/>
              <a:t>What about new security vulnerabilities?</a:t>
            </a:r>
          </a:p>
          <a:p>
            <a:pPr marL="457200" indent="-457200">
              <a:buFont typeface="Arial" pitchFamily="34" charset="0"/>
              <a:buChar char="•"/>
            </a:pPr>
            <a:r>
              <a:rPr lang="en-US" dirty="0" smtClean="0"/>
              <a:t>Answer: Red Hat back-ports security fixes</a:t>
            </a:r>
          </a:p>
          <a:p>
            <a:pPr marL="457200" indent="-457200">
              <a:buFont typeface="Arial" pitchFamily="34" charset="0"/>
              <a:buChar char="•"/>
            </a:pPr>
            <a:r>
              <a:rPr lang="en-US" dirty="0" smtClean="0"/>
              <a:t>The versions and functionality of all the modules that make up Red Hat Enterprise stay the same, but Red Hat provides patches that fix security vulnerabilities in those old versions</a:t>
            </a:r>
          </a:p>
          <a:p>
            <a:pPr marL="457200" indent="-457200">
              <a:buFont typeface="Arial" pitchFamily="34" charset="0"/>
              <a:buChar char="•"/>
            </a:pPr>
            <a:r>
              <a:rPr lang="en-US" dirty="0" smtClean="0"/>
              <a:t>This allows a much more stable path to the future, keeping the system running without having to go through the stress of major upgrades</a:t>
            </a:r>
          </a:p>
          <a:p>
            <a:pPr marL="457200" indent="-457200">
              <a:buFont typeface="Arial" pitchFamily="34" charset="0"/>
              <a:buChar char="•"/>
            </a:pPr>
            <a:r>
              <a:rPr lang="en-US" dirty="0" smtClean="0"/>
              <a:t>Still have to go through major upgrades, but not every six months!</a:t>
            </a:r>
            <a:endParaRPr lang="en-US" dirty="0"/>
          </a:p>
        </p:txBody>
      </p:sp>
    </p:spTree>
    <p:extLst>
      <p:ext uri="{BB962C8B-B14F-4D97-AF65-F5344CB8AC3E}">
        <p14:creationId xmlns:p14="http://schemas.microsoft.com/office/powerpoint/2010/main" val="31219584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1458912" y="1341437"/>
            <a:ext cx="6376988"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9pPr>
          </a:lstStyle>
          <a:p>
            <a:pPr algn="ctr">
              <a:buClrTx/>
              <a:buFontTx/>
              <a:buNone/>
            </a:pPr>
            <a:r>
              <a:rPr lang="en-GB" sz="1200" b="1" dirty="0" smtClean="0">
                <a:latin typeface="Bitstream Vera Serif" charset="0"/>
              </a:rPr>
              <a:t>Meanwhile, back at school…</a:t>
            </a:r>
          </a:p>
          <a:p>
            <a:pPr algn="ctr">
              <a:buClrTx/>
              <a:buFontTx/>
              <a:buNone/>
            </a:pPr>
            <a:r>
              <a:rPr lang="en-GB" sz="3200" b="1" dirty="0" smtClean="0">
                <a:latin typeface="Bitstream Vera Serif" charset="0"/>
              </a:rPr>
              <a:t>Prerequisite </a:t>
            </a:r>
            <a:r>
              <a:rPr lang="en-GB" sz="3200" b="1" dirty="0">
                <a:latin typeface="Bitstream Vera Serif" charset="0"/>
              </a:rPr>
              <a:t>Course</a:t>
            </a:r>
          </a:p>
          <a:p>
            <a:pPr>
              <a:buClrTx/>
              <a:buFontTx/>
              <a:buNone/>
            </a:pPr>
            <a:r>
              <a:rPr lang="en-GB" dirty="0">
                <a:latin typeface="Bitstream Vera Serif" charset="0"/>
              </a:rPr>
              <a:t>CST8207, Linux I</a:t>
            </a:r>
          </a:p>
          <a:p>
            <a:pPr eaLnBrk="1">
              <a:lnSpc>
                <a:spcPct val="95000"/>
              </a:lnSpc>
              <a:spcAft>
                <a:spcPts val="575"/>
              </a:spcAft>
              <a:buClrTx/>
              <a:buFontTx/>
              <a:buNone/>
            </a:pPr>
            <a:endParaRPr lang="en-GB" sz="2200" dirty="0">
              <a:latin typeface="Bitstream Vera Serif" charset="0"/>
            </a:endParaRPr>
          </a:p>
          <a:p>
            <a:pPr eaLnBrk="1">
              <a:lnSpc>
                <a:spcPct val="95000"/>
              </a:lnSpc>
              <a:spcAft>
                <a:spcPts val="575"/>
              </a:spcAft>
              <a:buClrTx/>
              <a:buFontTx/>
              <a:buNone/>
            </a:pPr>
            <a:endParaRPr lang="en-GB" sz="2200" dirty="0">
              <a:latin typeface="Bitstream Vera Serif" charset="0"/>
            </a:endParaRPr>
          </a:p>
          <a:p>
            <a:pPr algn="ctr" eaLnBrk="1">
              <a:lnSpc>
                <a:spcPct val="95000"/>
              </a:lnSpc>
              <a:spcAft>
                <a:spcPts val="575"/>
              </a:spcAft>
              <a:buClrTx/>
              <a:buFontTx/>
              <a:buNone/>
            </a:pPr>
            <a:r>
              <a:rPr lang="en-GB" sz="3200" b="1" dirty="0">
                <a:latin typeface="Bitstream Vera Serif" charset="0"/>
              </a:rPr>
              <a:t>Yet to Come</a:t>
            </a:r>
          </a:p>
          <a:p>
            <a:pPr eaLnBrk="1">
              <a:lnSpc>
                <a:spcPct val="95000"/>
              </a:lnSpc>
              <a:spcAft>
                <a:spcPts val="575"/>
              </a:spcAft>
              <a:buClrTx/>
              <a:buFontTx/>
              <a:buNone/>
            </a:pPr>
            <a:r>
              <a:rPr lang="en-GB" dirty="0">
                <a:latin typeface="Bitstream Vera Serif" charset="0"/>
              </a:rPr>
              <a:t>CST8213, Linux III</a:t>
            </a:r>
          </a:p>
          <a:p>
            <a:pPr eaLnBrk="1">
              <a:lnSpc>
                <a:spcPct val="95000"/>
              </a:lnSpc>
              <a:spcAft>
                <a:spcPts val="575"/>
              </a:spcAft>
              <a:buClrTx/>
              <a:buFontTx/>
              <a:buNone/>
            </a:pPr>
            <a:r>
              <a:rPr lang="en-GB" dirty="0">
                <a:latin typeface="Bitstream Vera Serif" charset="0"/>
              </a:rPr>
              <a:t>CST8230, IT Security Fundamentals</a:t>
            </a:r>
          </a:p>
          <a:p>
            <a:pPr eaLnBrk="1">
              <a:lnSpc>
                <a:spcPct val="95000"/>
              </a:lnSpc>
              <a:spcAft>
                <a:spcPts val="575"/>
              </a:spcAft>
              <a:buClrTx/>
              <a:buFontTx/>
              <a:buNone/>
            </a:pPr>
            <a:r>
              <a:rPr lang="en-GB" dirty="0">
                <a:latin typeface="Bitstream Vera Serif" charset="0"/>
              </a:rPr>
              <a:t>CST8231, Network Services</a:t>
            </a:r>
          </a:p>
          <a:p>
            <a:pPr eaLnBrk="1">
              <a:lnSpc>
                <a:spcPct val="95000"/>
              </a:lnSpc>
              <a:spcAft>
                <a:spcPts val="575"/>
              </a:spcAft>
              <a:buClrTx/>
              <a:buFontTx/>
              <a:buNone/>
            </a:pPr>
            <a:r>
              <a:rPr lang="en-GB" dirty="0">
                <a:latin typeface="Bitstream Vera Serif" charset="0"/>
              </a:rPr>
              <a:t>  ... and perhaps more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279400" y="309563"/>
            <a:ext cx="9359900" cy="666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404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9pPr>
          </a:lstStyle>
          <a:p>
            <a:pPr algn="ctr" eaLnBrk="1">
              <a:lnSpc>
                <a:spcPts val="3263"/>
              </a:lnSpc>
              <a:spcAft>
                <a:spcPts val="1425"/>
              </a:spcAft>
              <a:buClrTx/>
              <a:buFontTx/>
              <a:buNone/>
            </a:pPr>
            <a:r>
              <a:rPr lang="en-GB" sz="3200" b="1" dirty="0">
                <a:latin typeface="Bitstream Vera Sans" pitchFamily="32" charset="0"/>
                <a:cs typeface="Arial" charset="0"/>
              </a:rPr>
              <a:t>Brief Course Outline</a:t>
            </a:r>
          </a:p>
          <a:p>
            <a:pPr eaLnBrk="1">
              <a:lnSpc>
                <a:spcPct val="95000"/>
              </a:lnSpc>
              <a:spcAft>
                <a:spcPts val="575"/>
              </a:spcAft>
              <a:buClrTx/>
              <a:buFontTx/>
              <a:buNone/>
            </a:pPr>
            <a:r>
              <a:rPr lang="en-GB" dirty="0">
                <a:latin typeface="Bitstream Vera Serif" charset="0"/>
                <a:ea typeface="msgothic" charset="0"/>
                <a:cs typeface="msgothic" charset="0"/>
              </a:rPr>
              <a:t>1. </a:t>
            </a:r>
            <a:r>
              <a:rPr lang="en-GB" b="1" dirty="0">
                <a:latin typeface="Bitstream Vera Serif" charset="0"/>
                <a:ea typeface="msgothic" charset="0"/>
                <a:cs typeface="msgothic" charset="0"/>
              </a:rPr>
              <a:t>Control system processes</a:t>
            </a:r>
          </a:p>
          <a:p>
            <a:pPr eaLnBrk="1">
              <a:lnSpc>
                <a:spcPct val="95000"/>
              </a:lnSpc>
              <a:spcAft>
                <a:spcPts val="575"/>
              </a:spcAft>
              <a:buClrTx/>
              <a:buFontTx/>
              <a:buNone/>
            </a:pPr>
            <a:r>
              <a:rPr lang="en-GB" dirty="0">
                <a:latin typeface="Bitstream Vera Serif" charset="0"/>
                <a:ea typeface="msgothic" charset="0"/>
                <a:cs typeface="msgothic" charset="0"/>
              </a:rPr>
              <a:t>the kernel process table; the boot process; log system services; user processes; </a:t>
            </a:r>
            <a:r>
              <a:rPr lang="en-GB" dirty="0" err="1">
                <a:latin typeface="Bitstream Vera Serif" charset="0"/>
                <a:ea typeface="msgothic" charset="0"/>
                <a:cs typeface="msgothic" charset="0"/>
              </a:rPr>
              <a:t>runlevel</a:t>
            </a:r>
            <a:r>
              <a:rPr lang="en-GB" dirty="0">
                <a:latin typeface="Bitstream Vera Serif" charset="0"/>
                <a:ea typeface="msgothic" charset="0"/>
                <a:cs typeface="msgothic" charset="0"/>
              </a:rPr>
              <a:t> tools; task scheduling</a:t>
            </a:r>
          </a:p>
          <a:p>
            <a:pPr eaLnBrk="1">
              <a:lnSpc>
                <a:spcPct val="95000"/>
              </a:lnSpc>
              <a:spcAft>
                <a:spcPts val="575"/>
              </a:spcAft>
              <a:buClrTx/>
              <a:buFontTx/>
              <a:buNone/>
            </a:pPr>
            <a:endParaRPr lang="en-GB" dirty="0">
              <a:latin typeface="Bitstream Vera Serif" charset="0"/>
              <a:ea typeface="msgothic" charset="0"/>
              <a:cs typeface="msgothic" charset="0"/>
            </a:endParaRPr>
          </a:p>
          <a:p>
            <a:pPr eaLnBrk="1">
              <a:lnSpc>
                <a:spcPct val="95000"/>
              </a:lnSpc>
              <a:spcAft>
                <a:spcPts val="575"/>
              </a:spcAft>
              <a:buClrTx/>
              <a:buFontTx/>
              <a:buNone/>
            </a:pPr>
            <a:r>
              <a:rPr lang="en-GB" dirty="0">
                <a:latin typeface="Bitstream Vera Serif" charset="0"/>
                <a:ea typeface="msgothic" charset="0"/>
                <a:cs typeface="msgothic" charset="0"/>
              </a:rPr>
              <a:t>2. </a:t>
            </a:r>
            <a:r>
              <a:rPr lang="en-GB" b="1" dirty="0">
                <a:latin typeface="Bitstream Vera Serif" charset="0"/>
                <a:ea typeface="msgothic" charset="0"/>
                <a:cs typeface="msgothic" charset="0"/>
              </a:rPr>
              <a:t>Control user access to system resources</a:t>
            </a:r>
          </a:p>
          <a:p>
            <a:pPr eaLnBrk="1">
              <a:lnSpc>
                <a:spcPct val="95000"/>
              </a:lnSpc>
              <a:spcAft>
                <a:spcPts val="575"/>
              </a:spcAft>
              <a:buClrTx/>
              <a:buFontTx/>
              <a:buNone/>
            </a:pPr>
            <a:r>
              <a:rPr lang="en-GB" dirty="0">
                <a:latin typeface="Bitstream Vera Serif" charset="0"/>
                <a:ea typeface="msgothic" charset="0"/>
                <a:cs typeface="msgothic" charset="0"/>
              </a:rPr>
              <a:t>user and group accounts; a password policy; </a:t>
            </a:r>
            <a:r>
              <a:rPr lang="en-GB">
                <a:latin typeface="Bitstream Vera Serif" charset="0"/>
                <a:ea typeface="msgothic" charset="0"/>
                <a:cs typeface="msgothic" charset="0"/>
              </a:rPr>
              <a:t>file </a:t>
            </a:r>
            <a:r>
              <a:rPr lang="en-GB" smtClean="0">
                <a:latin typeface="Bitstream Vera Serif" charset="0"/>
                <a:ea typeface="msgothic" charset="0"/>
                <a:cs typeface="msgothic" charset="0"/>
              </a:rPr>
              <a:t>permissions</a:t>
            </a:r>
            <a:endParaRPr lang="en-GB" dirty="0">
              <a:latin typeface="Bitstream Vera Serif" charset="0"/>
              <a:ea typeface="msgothic" charset="0"/>
              <a:cs typeface="msgothic" charset="0"/>
            </a:endParaRPr>
          </a:p>
          <a:p>
            <a:pPr eaLnBrk="1">
              <a:lnSpc>
                <a:spcPct val="95000"/>
              </a:lnSpc>
              <a:spcAft>
                <a:spcPts val="575"/>
              </a:spcAft>
              <a:buClrTx/>
              <a:buFontTx/>
              <a:buNone/>
            </a:pPr>
            <a:endParaRPr lang="en-GB" dirty="0">
              <a:latin typeface="Bitstream Vera Serif" charset="0"/>
              <a:ea typeface="msgothic" charset="0"/>
              <a:cs typeface="msgothic" charset="0"/>
            </a:endParaRPr>
          </a:p>
          <a:p>
            <a:pPr eaLnBrk="1">
              <a:lnSpc>
                <a:spcPct val="95000"/>
              </a:lnSpc>
              <a:spcAft>
                <a:spcPts val="575"/>
              </a:spcAft>
              <a:buClrTx/>
              <a:buFontTx/>
              <a:buNone/>
            </a:pPr>
            <a:r>
              <a:rPr lang="en-GB" dirty="0">
                <a:latin typeface="Bitstream Vera Serif" charset="0"/>
                <a:ea typeface="msgothic" charset="0"/>
                <a:cs typeface="msgothic" charset="0"/>
              </a:rPr>
              <a:t>3. </a:t>
            </a:r>
            <a:r>
              <a:rPr lang="en-GB" b="1" dirty="0">
                <a:latin typeface="Bitstream Vera Serif" charset="0"/>
                <a:ea typeface="msgothic" charset="0"/>
                <a:cs typeface="msgothic" charset="0"/>
              </a:rPr>
              <a:t>Setup and maintain file systems</a:t>
            </a:r>
          </a:p>
          <a:p>
            <a:pPr eaLnBrk="1">
              <a:lnSpc>
                <a:spcPct val="95000"/>
              </a:lnSpc>
              <a:spcAft>
                <a:spcPts val="575"/>
              </a:spcAft>
              <a:buClrTx/>
              <a:buFontTx/>
              <a:buNone/>
            </a:pPr>
            <a:r>
              <a:rPr lang="en-GB" dirty="0">
                <a:latin typeface="Bitstream Vera Serif" charset="0"/>
                <a:ea typeface="msgothic" charset="0"/>
                <a:cs typeface="msgothic" charset="0"/>
              </a:rPr>
              <a:t>volumes; single and multiple file systems; file system integrity</a:t>
            </a:r>
          </a:p>
          <a:p>
            <a:pPr eaLnBrk="1">
              <a:lnSpc>
                <a:spcPct val="95000"/>
              </a:lnSpc>
              <a:spcAft>
                <a:spcPts val="575"/>
              </a:spcAft>
              <a:buClrTx/>
              <a:buFontTx/>
              <a:buNone/>
            </a:pPr>
            <a:endParaRPr lang="en-GB" sz="2200" dirty="0">
              <a:latin typeface="Bitstream Vera Serif" charset="0"/>
              <a:ea typeface="msgothic" charset="0"/>
              <a:cs typeface="msgothic"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457200"/>
            <a:ext cx="9144000" cy="5772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9pPr>
          </a:lstStyle>
          <a:p>
            <a:pPr algn="ctr">
              <a:buClrTx/>
              <a:buFontTx/>
              <a:buNone/>
            </a:pPr>
            <a:r>
              <a:rPr lang="en-GB" sz="3200" b="1" dirty="0">
                <a:latin typeface="Bitstream Vera Sans" pitchFamily="32" charset="0"/>
                <a:cs typeface="Arial" charset="0"/>
              </a:rPr>
              <a:t>Brief Course </a:t>
            </a:r>
            <a:r>
              <a:rPr lang="en-GB" sz="3200" b="1" dirty="0" smtClean="0">
                <a:latin typeface="Bitstream Vera Sans" pitchFamily="32" charset="0"/>
                <a:cs typeface="Arial" charset="0"/>
              </a:rPr>
              <a:t>Outline (cont'd)</a:t>
            </a:r>
            <a:endParaRPr lang="en-GB" sz="3200" b="1" dirty="0">
              <a:latin typeface="Bitstream Vera Sans" pitchFamily="32" charset="0"/>
              <a:cs typeface="Arial" charset="0"/>
            </a:endParaRPr>
          </a:p>
          <a:p>
            <a:pPr>
              <a:buClrTx/>
              <a:buFontTx/>
              <a:buNone/>
            </a:pPr>
            <a:endParaRPr lang="en-GB" dirty="0">
              <a:latin typeface="Bitstream Vera Serif" charset="0"/>
            </a:endParaRPr>
          </a:p>
          <a:p>
            <a:pPr>
              <a:buClrTx/>
              <a:buFontTx/>
              <a:buNone/>
            </a:pPr>
            <a:r>
              <a:rPr lang="en-GB" dirty="0">
                <a:latin typeface="Bitstream Vera Serif" charset="0"/>
              </a:rPr>
              <a:t>4. </a:t>
            </a:r>
            <a:r>
              <a:rPr lang="en-GB" b="1" dirty="0">
                <a:latin typeface="Bitstream Vera Serif" charset="0"/>
              </a:rPr>
              <a:t>Automate administrative tasks using scripting</a:t>
            </a:r>
          </a:p>
          <a:p>
            <a:pPr>
              <a:buClrTx/>
              <a:buFontTx/>
              <a:buNone/>
            </a:pPr>
            <a:r>
              <a:rPr lang="en-GB" dirty="0">
                <a:latin typeface="Bitstream Vera Serif" charset="0"/>
              </a:rPr>
              <a:t>operating system interface; </a:t>
            </a:r>
            <a:r>
              <a:rPr lang="en-GB" dirty="0" smtClean="0">
                <a:latin typeface="Bitstream Vera Serif" charset="0"/>
              </a:rPr>
              <a:t>process </a:t>
            </a:r>
            <a:r>
              <a:rPr lang="en-GB" dirty="0">
                <a:latin typeface="Bitstream Vera Serif" charset="0"/>
              </a:rPr>
              <a:t>automation bash scripts</a:t>
            </a:r>
          </a:p>
          <a:p>
            <a:pPr>
              <a:buClrTx/>
              <a:buFontTx/>
              <a:buNone/>
            </a:pPr>
            <a:endParaRPr lang="en-GB" dirty="0">
              <a:latin typeface="Bitstream Vera Serif" charset="0"/>
            </a:endParaRPr>
          </a:p>
          <a:p>
            <a:pPr>
              <a:buClrTx/>
              <a:buFontTx/>
              <a:buNone/>
            </a:pPr>
            <a:r>
              <a:rPr lang="en-GB" b="1" dirty="0">
                <a:latin typeface="Bitstream Vera Serif" charset="0"/>
              </a:rPr>
              <a:t>5. Other automation tools (</a:t>
            </a:r>
            <a:r>
              <a:rPr lang="en-GB" b="1" u="sng" dirty="0">
                <a:latin typeface="Bitstream Vera Serif" charset="0"/>
              </a:rPr>
              <a:t>time permitting</a:t>
            </a:r>
            <a:r>
              <a:rPr lang="en-GB" b="1" dirty="0">
                <a:latin typeface="Bitstream Vera Serif" charset="0"/>
              </a:rPr>
              <a:t>)</a:t>
            </a:r>
          </a:p>
          <a:p>
            <a:pPr>
              <a:buClrTx/>
              <a:buFontTx/>
              <a:buNone/>
            </a:pPr>
            <a:r>
              <a:rPr lang="en-GB" dirty="0">
                <a:latin typeface="Bitstream Vera Serif" charset="0"/>
              </a:rPr>
              <a:t>stream editor (</a:t>
            </a:r>
            <a:r>
              <a:rPr lang="en-GB" b="1" dirty="0" err="1">
                <a:latin typeface="Bitstream Vera Sans Mono" pitchFamily="33" charset="0"/>
              </a:rPr>
              <a:t>sed</a:t>
            </a:r>
            <a:r>
              <a:rPr lang="en-GB" dirty="0">
                <a:latin typeface="Bitstream Vera Serif" charset="0"/>
              </a:rPr>
              <a:t>) and </a:t>
            </a:r>
            <a:r>
              <a:rPr lang="en-GB" b="1" dirty="0" err="1">
                <a:latin typeface="Bitstream Vera Sans Mono" pitchFamily="33" charset="0"/>
              </a:rPr>
              <a:t>awk</a:t>
            </a:r>
            <a:endParaRPr lang="en-GB" b="1" dirty="0">
              <a:latin typeface="Bitstream Vera Sans Mono" pitchFamily="33" charset="0"/>
            </a:endParaRPr>
          </a:p>
          <a:p>
            <a:pPr>
              <a:buClrTx/>
              <a:buFontTx/>
              <a:buNone/>
            </a:pPr>
            <a:endParaRPr lang="en-GB" dirty="0">
              <a:latin typeface="Bitstream Vera Serif"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773112" y="350837"/>
            <a:ext cx="8607425" cy="1263650"/>
          </a:xfrm>
          <a:ln/>
        </p:spPr>
        <p:txBody>
          <a:bodyPr tIns="20160"/>
          <a:lstStyle/>
          <a:p>
            <a:pPr>
              <a:lnSpc>
                <a:spcPct val="95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latin typeface="Bitstream Vera Serif" charset="0"/>
              </a:rPr>
              <a:t>Grading </a:t>
            </a:r>
            <a:r>
              <a:rPr lang="en-GB" sz="3200" b="1" dirty="0" smtClean="0">
                <a:latin typeface="Bitstream Vera Serif" charset="0"/>
              </a:rPr>
              <a:t>scheme</a:t>
            </a:r>
            <a:endParaRPr lang="en-GB" sz="2400" b="1" dirty="0">
              <a:latin typeface="Bitstream Vera Serif" charset="0"/>
            </a:endParaRPr>
          </a:p>
        </p:txBody>
      </p:sp>
      <p:sp>
        <p:nvSpPr>
          <p:cNvPr id="10242" name="Rectangle 2"/>
          <p:cNvSpPr>
            <a:spLocks noGrp="1" noChangeArrowheads="1"/>
          </p:cNvSpPr>
          <p:nvPr>
            <p:ph type="body" idx="1"/>
          </p:nvPr>
        </p:nvSpPr>
        <p:spPr>
          <a:xfrm>
            <a:off x="739775" y="2101850"/>
            <a:ext cx="8607425" cy="5005388"/>
          </a:xfrm>
          <a:ln/>
        </p:spPr>
        <p:txBody>
          <a:bodyPr tIns="16560"/>
          <a:lstStyle/>
          <a:p>
            <a:pPr marL="0" indent="0">
              <a:lnSpc>
                <a:spcPct val="95000"/>
              </a:lnSpc>
              <a:spcAft>
                <a:spcPts val="938"/>
              </a:spcAft>
              <a:buFont typeface="Times New Roman" pitchFamily="16" charset="0"/>
              <a:buAutoNum type="romanUcPeriod"/>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GB" sz="2600" b="1" dirty="0">
                <a:latin typeface="Bitstream Vera Serif" charset="0"/>
              </a:rPr>
              <a:t> </a:t>
            </a:r>
            <a:r>
              <a:rPr lang="en-GB" sz="2600" b="1" dirty="0" smtClean="0">
                <a:latin typeface="Bitstream Vera Serif" charset="0"/>
              </a:rPr>
              <a:t>Practical 45%</a:t>
            </a:r>
          </a:p>
          <a:p>
            <a:pPr marL="0" indent="0">
              <a:lnSpc>
                <a:spcPct val="95000"/>
              </a:lnSpc>
              <a:spcAft>
                <a:spcPts val="938"/>
              </a:spcAft>
              <a:buFont typeface="Times New Roman" pitchFamily="16" charset="0"/>
              <a:buAutoNum type="romanUcPeriod"/>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GB" sz="2600" b="1" dirty="0">
              <a:latin typeface="Bitstream Vera Serif" charset="0"/>
            </a:endParaRPr>
          </a:p>
          <a:p>
            <a:pPr marL="0" indent="0">
              <a:lnSpc>
                <a:spcPct val="95000"/>
              </a:lnSpc>
              <a:spcAft>
                <a:spcPts val="938"/>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GB" sz="2200" dirty="0">
                <a:latin typeface="Bitstream Vera Serif" charset="0"/>
              </a:rPr>
              <a:t>a) </a:t>
            </a:r>
            <a:r>
              <a:rPr lang="en-GB" sz="2200" dirty="0" smtClean="0">
                <a:latin typeface="Bitstream Vera Serif" charset="0"/>
              </a:rPr>
              <a:t>Labs: 40%</a:t>
            </a:r>
            <a:endParaRPr lang="en-GB" sz="2200" dirty="0">
              <a:latin typeface="Bitstream Vera Serif" charset="0"/>
            </a:endParaRPr>
          </a:p>
          <a:p>
            <a:pPr marL="0" indent="0">
              <a:lnSpc>
                <a:spcPct val="95000"/>
              </a:lnSpc>
              <a:spcAft>
                <a:spcPts val="2525"/>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GB" sz="2200" dirty="0">
                <a:latin typeface="Bitstream Vera Serif" charset="0"/>
              </a:rPr>
              <a:t>b) </a:t>
            </a:r>
            <a:r>
              <a:rPr lang="en-GB" sz="2200" dirty="0" smtClean="0">
                <a:latin typeface="Bitstream Vera Serif" charset="0"/>
              </a:rPr>
              <a:t>Online Quizzes: 5%</a:t>
            </a:r>
          </a:p>
          <a:p>
            <a:pPr marL="0" indent="0">
              <a:lnSpc>
                <a:spcPct val="95000"/>
              </a:lnSpc>
              <a:spcAft>
                <a:spcPts val="2525"/>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GB" sz="2200" dirty="0">
                <a:latin typeface="Bitstream Vera Serif" charset="0"/>
              </a:rPr>
              <a:t>	</a:t>
            </a:r>
            <a:r>
              <a:rPr lang="en-GB" sz="2200" dirty="0" smtClean="0">
                <a:latin typeface="Bitstream Vera Serif" charset="0"/>
              </a:rPr>
              <a:t>   Online quizzes will be designed to be completed as you work at a computer and answer questions about that work.</a:t>
            </a:r>
            <a:endParaRPr lang="en-GB" sz="2200" dirty="0">
              <a:latin typeface="Bitstream Vera Serif"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773112" y="1189037"/>
            <a:ext cx="8607425" cy="4764087"/>
          </a:xfrm>
          <a:ln/>
        </p:spPr>
        <p:txBody>
          <a:bodyPr tIns="17640"/>
          <a:lstStyle/>
          <a:p>
            <a:pPr marL="0" indent="0">
              <a:lnSpc>
                <a:spcPct val="95000"/>
              </a:lnSpc>
              <a:spcAft>
                <a:spcPts val="938"/>
              </a:spcAft>
              <a:buFont typeface="Times New Roman" pitchFamily="16" charset="0"/>
              <a:buAutoNum type="romanUcPeriod"/>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GB" sz="2800" b="1" dirty="0">
                <a:latin typeface="Bitstream Vera Serif" charset="0"/>
              </a:rPr>
              <a:t> Theory</a:t>
            </a:r>
          </a:p>
          <a:p>
            <a:pPr marL="0" indent="0">
              <a:lnSpc>
                <a:spcPct val="95000"/>
              </a:lnSpc>
              <a:spcAft>
                <a:spcPts val="938"/>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GB" sz="2200" dirty="0">
                <a:latin typeface="Bitstream Vera Serif" charset="0"/>
              </a:rPr>
              <a:t>a) The two mid-term tests are spaced about 5 weeks apart. Each test may include questions from all material covered to date, but each one will focus on the material from the preceding weeks. They contribute 25% to your total mark, 10% from the first and 15% from the second.</a:t>
            </a:r>
          </a:p>
          <a:p>
            <a:pPr marL="0" indent="0">
              <a:lnSpc>
                <a:spcPct val="95000"/>
              </a:lnSpc>
              <a:spcAft>
                <a:spcPts val="938"/>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GB" sz="2200" dirty="0">
                <a:latin typeface="Bitstream Vera Serif" charset="0"/>
              </a:rPr>
              <a:t>b) There will be a final exam at the end of the semester covering the whole course, for </a:t>
            </a:r>
            <a:r>
              <a:rPr lang="en-GB" sz="2200" dirty="0" smtClean="0">
                <a:latin typeface="Bitstream Vera Serif" charset="0"/>
              </a:rPr>
              <a:t>30% </a:t>
            </a:r>
            <a:r>
              <a:rPr lang="en-GB" sz="2200" dirty="0">
                <a:latin typeface="Bitstream Vera Serif" charset="0"/>
              </a:rPr>
              <a:t>of your total mark. </a:t>
            </a:r>
          </a:p>
          <a:p>
            <a:pPr marL="0" indent="0">
              <a:lnSpc>
                <a:spcPct val="95000"/>
              </a:lnSpc>
              <a:spcAft>
                <a:spcPts val="938"/>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GB" sz="2200" dirty="0">
              <a:latin typeface="Bitstream Vera Serif" charset="0"/>
            </a:endParaRPr>
          </a:p>
          <a:p>
            <a:pPr marL="0" indent="0">
              <a:lnSpc>
                <a:spcPct val="95000"/>
              </a:lnSpc>
              <a:spcAft>
                <a:spcPts val="938"/>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GB" sz="2200" dirty="0">
                <a:latin typeface="Bitstream Vera Serif" charset="0"/>
              </a:rPr>
              <a:t>NOTE: You cannot “make up” an exam or test, either for a poor grade or missing the examination entirely</a:t>
            </a:r>
            <a:r>
              <a:rPr lang="en-GB" sz="2200" dirty="0" smtClean="0">
                <a:latin typeface="Bitstream Vera Serif" charset="0"/>
              </a:rPr>
              <a:t>.  See Algonquin Policy AA21</a:t>
            </a:r>
            <a:endParaRPr lang="en-GB" sz="2200" dirty="0">
              <a:latin typeface="Bitstream Vera Serif"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739775" y="627063"/>
            <a:ext cx="8607425" cy="1263650"/>
          </a:xfrm>
          <a:ln/>
        </p:spPr>
        <p:txBody>
          <a:bodyPr tIns="20160"/>
          <a:lstStyle/>
          <a:p>
            <a:pPr>
              <a:lnSpc>
                <a:spcPct val="95000"/>
              </a:lnSpc>
              <a:spcBef>
                <a:spcPts val="1225"/>
              </a:spcBef>
              <a:spcAft>
                <a:spcPts val="122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latin typeface="Bitstream Vera Serif" charset="0"/>
              </a:rPr>
              <a:t>In </a:t>
            </a:r>
            <a:r>
              <a:rPr lang="en-GB" sz="3200" dirty="0" smtClean="0">
                <a:latin typeface="Bitstream Vera Serif" charset="0"/>
              </a:rPr>
              <a:t>summary:</a:t>
            </a:r>
            <a:endParaRPr lang="en-GB" sz="3200" dirty="0">
              <a:latin typeface="Bitstream Vera Serif" charset="0"/>
            </a:endParaRPr>
          </a:p>
        </p:txBody>
      </p:sp>
      <p:graphicFrame>
        <p:nvGraphicFramePr>
          <p:cNvPr id="12290" name="Object 2"/>
          <p:cNvGraphicFramePr>
            <a:graphicFrameLocks noChangeAspect="1"/>
          </p:cNvGraphicFramePr>
          <p:nvPr>
            <p:extLst>
              <p:ext uri="{D42A27DB-BD31-4B8C-83A1-F6EECF244321}">
                <p14:modId xmlns:p14="http://schemas.microsoft.com/office/powerpoint/2010/main" val="1740709234"/>
              </p:ext>
            </p:extLst>
          </p:nvPr>
        </p:nvGraphicFramePr>
        <p:xfrm>
          <a:off x="1690688" y="2141538"/>
          <a:ext cx="7724775" cy="3746500"/>
        </p:xfrm>
        <a:graphic>
          <a:graphicData uri="http://schemas.openxmlformats.org/presentationml/2006/ole">
            <mc:AlternateContent xmlns:mc="http://schemas.openxmlformats.org/markup-compatibility/2006">
              <mc:Choice xmlns:v="urn:schemas-microsoft-com:vml" Requires="v">
                <p:oleObj spid="_x0000_s12310" name="Worksheet" r:id="rId4" imgW="8851900" imgH="3822700" progId="Excel.Sheet.8">
                  <p:embed/>
                </p:oleObj>
              </mc:Choice>
              <mc:Fallback>
                <p:oleObj name="Worksheet" r:id="rId4" imgW="8851900" imgH="3822700" progId="Excel.Sheet.8">
                  <p:embed/>
                  <p:pic>
                    <p:nvPicPr>
                      <p:cNvPr id="0" name="Object 2"/>
                      <p:cNvPicPr>
                        <a:picLocks noChangeAspect="1" noChangeArrowheads="1"/>
                      </p:cNvPicPr>
                      <p:nvPr/>
                    </p:nvPicPr>
                    <p:blipFill>
                      <a:blip r:embed="rId5"/>
                      <a:srcRect/>
                      <a:stretch>
                        <a:fillRect/>
                      </a:stretch>
                    </p:blipFill>
                    <p:spPr bwMode="auto">
                      <a:xfrm>
                        <a:off x="1690688" y="2141538"/>
                        <a:ext cx="7724775" cy="37465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769938" y="427037"/>
            <a:ext cx="8766174" cy="647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25450" indent="-319088">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1pPr>
            <a:lvl2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2pPr>
            <a:lvl3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3pPr>
            <a:lvl4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4pPr>
            <a:lvl5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9pPr>
          </a:lstStyle>
          <a:p>
            <a:pPr algn="ctr" eaLnBrk="1">
              <a:lnSpc>
                <a:spcPts val="3263"/>
              </a:lnSpc>
              <a:spcAft>
                <a:spcPts val="725"/>
              </a:spcAft>
              <a:buClrTx/>
              <a:buFontTx/>
              <a:buNone/>
            </a:pPr>
            <a:r>
              <a:rPr lang="en-CA" sz="3200" b="1" dirty="0" smtClean="0">
                <a:latin typeface="Bitstream Vera Serif" charset="0"/>
                <a:ea typeface="msgothic" charset="0"/>
                <a:cs typeface="msgothic" charset="0"/>
              </a:rPr>
              <a:t>Lectures</a:t>
            </a:r>
            <a:endParaRPr lang="en-CA" sz="3200" b="1" dirty="0">
              <a:latin typeface="Bitstream Vera Serif" charset="0"/>
              <a:ea typeface="msgothic" charset="0"/>
              <a:cs typeface="msgothic" charset="0"/>
            </a:endParaRPr>
          </a:p>
          <a:p>
            <a:pPr eaLnBrk="1">
              <a:lnSpc>
                <a:spcPct val="100000"/>
              </a:lnSpc>
              <a:spcAft>
                <a:spcPts val="725"/>
              </a:spcAft>
              <a:buSzPct val="45000"/>
              <a:buFont typeface="Wingdings" charset="2"/>
              <a:buChar char=""/>
            </a:pPr>
            <a:r>
              <a:rPr lang="en-CA" sz="2200" dirty="0" smtClean="0">
                <a:latin typeface="Bitstream Vera Serif" charset="0"/>
                <a:ea typeface="msgothic" charset="0"/>
                <a:cs typeface="msgothic" charset="0"/>
              </a:rPr>
              <a:t>In lectures I present the subject matter, trying to help you absorb it – ask me for more examples, ask me to rephrase, repeat, … it’s all about you</a:t>
            </a:r>
          </a:p>
          <a:p>
            <a:pPr eaLnBrk="1">
              <a:lnSpc>
                <a:spcPct val="100000"/>
              </a:lnSpc>
              <a:spcAft>
                <a:spcPts val="725"/>
              </a:spcAft>
              <a:buSzPct val="45000"/>
              <a:buFont typeface="Wingdings" charset="2"/>
              <a:buChar char=""/>
            </a:pPr>
            <a:r>
              <a:rPr lang="en-CA" sz="2200" dirty="0" smtClean="0">
                <a:latin typeface="Bitstream Vera Serif" charset="0"/>
                <a:ea typeface="msgothic" charset="0"/>
                <a:cs typeface="msgothic" charset="0"/>
              </a:rPr>
              <a:t>At the very least, it’s a study session with the person who knows all the answers on the tests and exam</a:t>
            </a:r>
          </a:p>
          <a:p>
            <a:pPr eaLnBrk="1">
              <a:lnSpc>
                <a:spcPct val="100000"/>
              </a:lnSpc>
              <a:spcAft>
                <a:spcPts val="725"/>
              </a:spcAft>
              <a:buSzPct val="45000"/>
              <a:buFont typeface="Wingdings" charset="2"/>
              <a:buChar char=""/>
            </a:pPr>
            <a:r>
              <a:rPr lang="en-CA" sz="2200" dirty="0" smtClean="0">
                <a:latin typeface="Bitstream Vera Serif" charset="0"/>
                <a:ea typeface="msgothic" charset="0"/>
                <a:cs typeface="msgothic" charset="0"/>
              </a:rPr>
              <a:t>Attendance will be taken (you </a:t>
            </a:r>
            <a:r>
              <a:rPr lang="en-CA" sz="2200" dirty="0" err="1" smtClean="0">
                <a:latin typeface="Bitstream Vera Serif" charset="0"/>
                <a:ea typeface="msgothic" charset="0"/>
                <a:cs typeface="msgothic" charset="0"/>
              </a:rPr>
              <a:t>ssh</a:t>
            </a:r>
            <a:r>
              <a:rPr lang="en-CA" sz="2200" dirty="0" smtClean="0">
                <a:latin typeface="Bitstream Vera Serif" charset="0"/>
                <a:ea typeface="msgothic" charset="0"/>
                <a:cs typeface="msgothic" charset="0"/>
              </a:rPr>
              <a:t> to an IP address I give you)</a:t>
            </a:r>
          </a:p>
          <a:p>
            <a:pPr eaLnBrk="1">
              <a:lnSpc>
                <a:spcPct val="100000"/>
              </a:lnSpc>
              <a:spcAft>
                <a:spcPts val="725"/>
              </a:spcAft>
              <a:buSzPct val="45000"/>
              <a:buFont typeface="Wingdings" charset="2"/>
              <a:buChar char=""/>
            </a:pPr>
            <a:r>
              <a:rPr lang="en-CA" sz="2200" dirty="0" smtClean="0">
                <a:latin typeface="Bitstream Vera Serif" charset="0"/>
                <a:ea typeface="msgothic" charset="0"/>
                <a:cs typeface="msgothic" charset="0"/>
              </a:rPr>
              <a:t>Ask questions about topics you don’t understand</a:t>
            </a:r>
            <a:endParaRPr lang="en-CA" sz="2200" dirty="0">
              <a:latin typeface="Bitstream Vera Serif" charset="0"/>
              <a:ea typeface="msgothic" charset="0"/>
              <a:cs typeface="msgothic" charset="0"/>
            </a:endParaRPr>
          </a:p>
          <a:p>
            <a:pPr eaLnBrk="1">
              <a:lnSpc>
                <a:spcPct val="100000"/>
              </a:lnSpc>
              <a:spcAft>
                <a:spcPts val="725"/>
              </a:spcAft>
              <a:buSzPct val="45000"/>
              <a:buFont typeface="Wingdings" charset="2"/>
              <a:buChar char=""/>
            </a:pPr>
            <a:r>
              <a:rPr lang="en-CA" sz="2200" dirty="0">
                <a:latin typeface="Bitstream Vera Serif" charset="0"/>
                <a:ea typeface="msgothic" charset="0"/>
                <a:cs typeface="msgothic" charset="0"/>
              </a:rPr>
              <a:t>Arrive on time; it's not nice for your classmates to have someone interrupt their lecture.</a:t>
            </a:r>
          </a:p>
          <a:p>
            <a:pPr eaLnBrk="1">
              <a:lnSpc>
                <a:spcPct val="100000"/>
              </a:lnSpc>
              <a:spcAft>
                <a:spcPts val="725"/>
              </a:spcAft>
              <a:buSzPct val="45000"/>
              <a:buFont typeface="Wingdings" charset="2"/>
              <a:buChar char=""/>
            </a:pPr>
            <a:r>
              <a:rPr lang="en-CA" sz="2200" dirty="0" smtClean="0">
                <a:latin typeface="Bitstream Vera Serif" charset="0"/>
                <a:ea typeface="msgothic" charset="0"/>
                <a:cs typeface="msgothic" charset="0"/>
              </a:rPr>
              <a:t>Don’t carry on conversations amongst yourselves during lectures (unless I ask you to) – it makes it hard for students around you to </a:t>
            </a:r>
            <a:r>
              <a:rPr lang="en-CA" sz="2200" dirty="0">
                <a:latin typeface="Bitstream Vera Serif" charset="0"/>
                <a:ea typeface="msgothic" charset="0"/>
                <a:cs typeface="msgothic" charset="0"/>
              </a:rPr>
              <a:t>hear </a:t>
            </a:r>
            <a:r>
              <a:rPr lang="en-CA" sz="2200" dirty="0" smtClean="0">
                <a:latin typeface="Bitstream Vera Serif" charset="0"/>
                <a:ea typeface="msgothic" charset="0"/>
                <a:cs typeface="msgothic" charset="0"/>
              </a:rPr>
              <a:t>me</a:t>
            </a:r>
          </a:p>
          <a:p>
            <a:pPr eaLnBrk="1">
              <a:lnSpc>
                <a:spcPct val="100000"/>
              </a:lnSpc>
              <a:spcAft>
                <a:spcPts val="725"/>
              </a:spcAft>
              <a:buSzPct val="45000"/>
              <a:buFont typeface="Wingdings" charset="2"/>
              <a:buChar char=""/>
            </a:pPr>
            <a:r>
              <a:rPr lang="en-CA" sz="2200" dirty="0" smtClean="0">
                <a:latin typeface="Bitstream Vera Serif" charset="0"/>
                <a:ea typeface="msgothic" charset="0"/>
                <a:cs typeface="msgothic" charset="0"/>
              </a:rPr>
              <a:t>Turn </a:t>
            </a:r>
            <a:r>
              <a:rPr lang="en-CA" sz="2200" dirty="0">
                <a:latin typeface="Bitstream Vera Serif" charset="0"/>
                <a:ea typeface="msgothic" charset="0"/>
                <a:cs typeface="msgothic" charset="0"/>
              </a:rPr>
              <a:t>off your cellphone ringer and other similar noise </a:t>
            </a:r>
            <a:r>
              <a:rPr lang="en-CA" sz="2200" dirty="0" smtClean="0">
                <a:latin typeface="Bitstream Vera Serif" charset="0"/>
                <a:ea typeface="msgothic" charset="0"/>
                <a:cs typeface="msgothic" charset="0"/>
              </a:rPr>
              <a:t>makers</a:t>
            </a:r>
            <a:endParaRPr lang="en-CA" sz="2200" dirty="0">
              <a:latin typeface="Bitstream Vera Serif" charset="0"/>
              <a:ea typeface="msgothic" charset="0"/>
              <a:cs typeface="msgothic" charset="0"/>
            </a:endParaRPr>
          </a:p>
          <a:p>
            <a:pPr eaLnBrk="1">
              <a:lnSpc>
                <a:spcPct val="100000"/>
              </a:lnSpc>
              <a:spcAft>
                <a:spcPts val="725"/>
              </a:spcAft>
              <a:buSzPct val="45000"/>
              <a:buFont typeface="Wingdings" charset="2"/>
              <a:buChar char=""/>
            </a:pPr>
            <a:r>
              <a:rPr lang="en-CA" sz="2200" dirty="0" smtClean="0">
                <a:latin typeface="Bitstream Vera Serif" charset="0"/>
                <a:ea typeface="msgothic" charset="0"/>
                <a:cs typeface="msgothic" charset="0"/>
              </a:rPr>
              <a:t>Lectures are a good way to get into the habit of punctuality: an important real-life job skill</a:t>
            </a:r>
            <a:endParaRPr lang="en-CA" sz="2200" dirty="0">
              <a:latin typeface="Bitstream Vera Serif" charset="0"/>
              <a:ea typeface="msgothic" charset="0"/>
              <a:cs typeface="msgothic"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772085" y="274637"/>
            <a:ext cx="8602662"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25450" indent="-319088">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1pPr>
            <a:lvl2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2pPr>
            <a:lvl3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3pPr>
            <a:lvl4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4pPr>
            <a:lvl5pPr>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Lst>
              <a:defRPr sz="2400">
                <a:solidFill>
                  <a:srgbClr val="000000"/>
                </a:solidFill>
                <a:latin typeface="Times New Roman" pitchFamily="16" charset="0"/>
                <a:ea typeface="Luxi Sans" charset="0"/>
                <a:cs typeface="Luxi Sans" charset="0"/>
              </a:defRPr>
            </a:lvl9pPr>
          </a:lstStyle>
          <a:p>
            <a:pPr algn="ctr" eaLnBrk="1">
              <a:lnSpc>
                <a:spcPts val="3263"/>
              </a:lnSpc>
              <a:spcAft>
                <a:spcPts val="575"/>
              </a:spcAft>
              <a:buClrTx/>
              <a:buFontTx/>
              <a:buNone/>
            </a:pPr>
            <a:r>
              <a:rPr lang="en-CA" sz="3200" b="1" dirty="0">
                <a:latin typeface="Bitstream Vera Serif" charset="0"/>
                <a:ea typeface="msgothic" charset="0"/>
                <a:cs typeface="msgothic" charset="0"/>
              </a:rPr>
              <a:t>Labs</a:t>
            </a:r>
          </a:p>
          <a:p>
            <a:pPr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The lab activities are designed to be similar to real-world system administrator activities.</a:t>
            </a:r>
            <a:endParaRPr lang="en-CA" sz="2200" dirty="0">
              <a:latin typeface="Bitstream Vera Serif" charset="0"/>
              <a:ea typeface="msgothic" charset="0"/>
              <a:cs typeface="msgothic" charset="0"/>
            </a:endParaRPr>
          </a:p>
          <a:p>
            <a:pPr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You will figure things out and check whether you really remember and understand</a:t>
            </a:r>
          </a:p>
          <a:p>
            <a:pPr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They will give you practice at looking things up in the manual</a:t>
            </a:r>
          </a:p>
          <a:p>
            <a:pPr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They are a form of study in preparation for the final exam</a:t>
            </a:r>
          </a:p>
          <a:p>
            <a:pPr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Anyone who doesn’t come to labs is at a drastic disadvantage</a:t>
            </a:r>
          </a:p>
          <a:p>
            <a:pPr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Be honest with yourself: </a:t>
            </a:r>
          </a:p>
          <a:p>
            <a:pPr lvl="1"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If you don’t do the labs in the scheduled lab period each week, when are you going to do them?  </a:t>
            </a:r>
          </a:p>
          <a:p>
            <a:pPr lvl="1"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When are you actually going to work with the material and really work on your </a:t>
            </a:r>
            <a:r>
              <a:rPr lang="en-CA" sz="2200" dirty="0" err="1" smtClean="0">
                <a:latin typeface="Bitstream Vera Serif" charset="0"/>
                <a:ea typeface="msgothic" charset="0"/>
                <a:cs typeface="msgothic" charset="0"/>
              </a:rPr>
              <a:t>sysadmin</a:t>
            </a:r>
            <a:r>
              <a:rPr lang="en-CA" sz="2200" dirty="0" smtClean="0">
                <a:latin typeface="Bitstream Vera Serif" charset="0"/>
                <a:ea typeface="msgothic" charset="0"/>
                <a:cs typeface="msgothic" charset="0"/>
              </a:rPr>
              <a:t> skills?</a:t>
            </a:r>
          </a:p>
          <a:p>
            <a:pPr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Every </a:t>
            </a:r>
            <a:r>
              <a:rPr lang="en-CA" sz="2200" dirty="0">
                <a:latin typeface="Bitstream Vera Serif" charset="0"/>
                <a:ea typeface="msgothic" charset="0"/>
                <a:cs typeface="msgothic" charset="0"/>
              </a:rPr>
              <a:t>section will have </a:t>
            </a:r>
            <a:r>
              <a:rPr lang="en-CA" sz="2200" dirty="0" smtClean="0">
                <a:latin typeface="Bitstream Vera Serif" charset="0"/>
                <a:ea typeface="msgothic" charset="0"/>
                <a:cs typeface="msgothic" charset="0"/>
              </a:rPr>
              <a:t>the same </a:t>
            </a:r>
            <a:r>
              <a:rPr lang="en-CA" sz="2200" dirty="0">
                <a:latin typeface="Bitstream Vera Serif" charset="0"/>
                <a:ea typeface="msgothic" charset="0"/>
                <a:cs typeface="msgothic" charset="0"/>
              </a:rPr>
              <a:t>assignments and due </a:t>
            </a:r>
            <a:r>
              <a:rPr lang="en-CA" sz="2200" dirty="0" smtClean="0">
                <a:latin typeface="Bitstream Vera Serif" charset="0"/>
                <a:ea typeface="msgothic" charset="0"/>
                <a:cs typeface="msgothic" charset="0"/>
              </a:rPr>
              <a:t>dates</a:t>
            </a:r>
            <a:endParaRPr lang="en-CA" sz="2200" dirty="0">
              <a:latin typeface="Bitstream Vera Serif" charset="0"/>
              <a:ea typeface="msgothic" charset="0"/>
              <a:cs typeface="msgothic" charset="0"/>
            </a:endParaRPr>
          </a:p>
          <a:p>
            <a:pPr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If </a:t>
            </a:r>
            <a:r>
              <a:rPr lang="en-CA" sz="2200" dirty="0">
                <a:latin typeface="Bitstream Vera Serif" charset="0"/>
                <a:ea typeface="msgothic" charset="0"/>
                <a:cs typeface="msgothic" charset="0"/>
              </a:rPr>
              <a:t>you're having difficulty, see </a:t>
            </a:r>
            <a:r>
              <a:rPr lang="en-CA" sz="2200" dirty="0" smtClean="0">
                <a:latin typeface="Bitstream Vera Serif" charset="0"/>
                <a:ea typeface="msgothic" charset="0"/>
                <a:cs typeface="msgothic" charset="0"/>
              </a:rPr>
              <a:t>your lab instructor – that’s what they're there for. </a:t>
            </a:r>
            <a:r>
              <a:rPr lang="en-CA" sz="2200" dirty="0">
                <a:latin typeface="Bitstream Vera Serif" charset="0"/>
                <a:ea typeface="msgothic" charset="0"/>
                <a:cs typeface="msgothic" charset="0"/>
              </a:rPr>
              <a:t>Don't delay!</a:t>
            </a:r>
          </a:p>
          <a:p>
            <a:pPr eaLnBrk="1">
              <a:lnSpc>
                <a:spcPct val="100000"/>
              </a:lnSpc>
              <a:spcAft>
                <a:spcPts val="575"/>
              </a:spcAft>
              <a:buSzPct val="45000"/>
              <a:buFont typeface="Wingdings" charset="2"/>
              <a:buChar char=""/>
            </a:pPr>
            <a:r>
              <a:rPr lang="en-CA" sz="2200" dirty="0" smtClean="0">
                <a:latin typeface="Bitstream Vera Serif" charset="0"/>
                <a:ea typeface="msgothic" charset="0"/>
                <a:cs typeface="msgothic" charset="0"/>
              </a:rPr>
              <a:t>Lab Attendance </a:t>
            </a:r>
            <a:r>
              <a:rPr lang="en-CA" sz="2200" dirty="0">
                <a:latin typeface="Bitstream Vera Serif" charset="0"/>
                <a:ea typeface="msgothic" charset="0"/>
                <a:cs typeface="msgothic" charset="0"/>
              </a:rPr>
              <a:t>is not mandatory, but </a:t>
            </a:r>
            <a:r>
              <a:rPr lang="en-CA" sz="2200" dirty="0" smtClean="0">
                <a:latin typeface="Bitstream Vera Serif" charset="0"/>
                <a:ea typeface="msgothic" charset="0"/>
                <a:cs typeface="msgothic" charset="0"/>
              </a:rPr>
              <a:t>PLEASE be honest with yourself about preparing for the midterms and final exam.  </a:t>
            </a:r>
            <a:endParaRPr lang="en-CA" sz="2200" dirty="0">
              <a:latin typeface="Bitstream Vera Serif" charset="0"/>
              <a:ea typeface="msgothic" charset="0"/>
              <a:cs typeface="msgothic"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txBox="1">
            <a:spLocks/>
          </p:cNvSpPr>
          <p:nvPr/>
        </p:nvSpPr>
        <p:spPr>
          <a:xfrm>
            <a:off x="739775" y="2101850"/>
            <a:ext cx="8597900" cy="4987925"/>
          </a:xfrm>
          <a:prstGeom prst="rect">
            <a:avLst/>
          </a:prstGeom>
        </p:spPr>
        <p:txBody>
          <a:bodyPr/>
          <a:lstStyle>
            <a:lvl1pPr marL="342900" indent="-342900" algn="l" defTabSz="457200" rtl="0" fontAlgn="base" hangingPunct="0">
              <a:lnSpc>
                <a:spcPts val="3263"/>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fontAlgn="base" hangingPunct="0">
              <a:lnSpc>
                <a:spcPct val="109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57200" rtl="0" fontAlgn="base" hangingPunct="0">
              <a:lnSpc>
                <a:spcPct val="109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57200" rtl="0" fontAlgn="base" hangingPunct="0">
              <a:lnSpc>
                <a:spcPct val="109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fontAlgn="base" hangingPunct="0">
              <a:lnSpc>
                <a:spcPct val="109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fontAlgn="base" hangingPunct="0">
              <a:lnSpc>
                <a:spcPct val="109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fontAlgn="base" hangingPunct="0">
              <a:lnSpc>
                <a:spcPct val="109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fontAlgn="base" hangingPunct="0">
              <a:lnSpc>
                <a:spcPct val="109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fontAlgn="base" hangingPunct="0">
              <a:lnSpc>
                <a:spcPct val="109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a:lstStyle>
          <a:p>
            <a:pPr marL="457200" indent="-457200">
              <a:buFont typeface="Arial" pitchFamily="34" charset="0"/>
              <a:buChar char="•"/>
            </a:pPr>
            <a:r>
              <a:rPr lang="en-US" dirty="0" smtClean="0"/>
              <a:t>Introductions</a:t>
            </a:r>
          </a:p>
          <a:p>
            <a:pPr marL="457200" indent="-457200">
              <a:buFont typeface="Arial" pitchFamily="34" charset="0"/>
              <a:buChar char="•"/>
            </a:pPr>
            <a:r>
              <a:rPr lang="en-US" dirty="0" smtClean="0"/>
              <a:t>Course Objectives</a:t>
            </a:r>
          </a:p>
          <a:p>
            <a:pPr marL="457200" indent="-457200">
              <a:buFont typeface="Arial" pitchFamily="34" charset="0"/>
              <a:buChar char="•"/>
            </a:pPr>
            <a:r>
              <a:rPr lang="en-US" dirty="0" smtClean="0"/>
              <a:t>Course Outline</a:t>
            </a:r>
          </a:p>
          <a:p>
            <a:pPr marL="457200" indent="-457200">
              <a:buFont typeface="Arial" pitchFamily="34" charset="0"/>
              <a:buChar char="•"/>
            </a:pPr>
            <a:r>
              <a:rPr lang="en-US" dirty="0" smtClean="0"/>
              <a:t>Lectures</a:t>
            </a:r>
          </a:p>
          <a:p>
            <a:pPr marL="457200" indent="-457200">
              <a:buFont typeface="Arial" pitchFamily="34" charset="0"/>
              <a:buChar char="•"/>
            </a:pPr>
            <a:r>
              <a:rPr lang="en-US" dirty="0" smtClean="0"/>
              <a:t>Labs</a:t>
            </a:r>
          </a:p>
          <a:p>
            <a:pPr marL="457200" indent="-457200">
              <a:buFont typeface="Arial" pitchFamily="34" charset="0"/>
              <a:buChar char="•"/>
            </a:pPr>
            <a:r>
              <a:rPr lang="en-US" dirty="0" smtClean="0"/>
              <a:t>Evaluation</a:t>
            </a:r>
          </a:p>
        </p:txBody>
      </p:sp>
    </p:spTree>
    <p:extLst>
      <p:ext uri="{BB962C8B-B14F-4D97-AF65-F5344CB8AC3E}">
        <p14:creationId xmlns:p14="http://schemas.microsoft.com/office/powerpoint/2010/main" val="275242244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182563"/>
            <a:ext cx="8597900" cy="1252537"/>
          </a:xfrm>
        </p:spPr>
        <p:txBody>
          <a:bodyPr/>
          <a:lstStyle/>
          <a:p>
            <a:r>
              <a:rPr lang="en-US" dirty="0" smtClean="0"/>
              <a:t>Attendance</a:t>
            </a:r>
            <a:endParaRPr lang="en-US" dirty="0"/>
          </a:p>
        </p:txBody>
      </p:sp>
      <p:sp>
        <p:nvSpPr>
          <p:cNvPr id="3" name="Content Placeholder 2"/>
          <p:cNvSpPr>
            <a:spLocks noGrp="1"/>
          </p:cNvSpPr>
          <p:nvPr>
            <p:ph idx="1"/>
          </p:nvPr>
        </p:nvSpPr>
        <p:spPr>
          <a:xfrm>
            <a:off x="620712" y="960437"/>
            <a:ext cx="8597900" cy="6096000"/>
          </a:xfrm>
        </p:spPr>
        <p:txBody>
          <a:bodyPr/>
          <a:lstStyle/>
          <a:p>
            <a:r>
              <a:rPr lang="en-US" dirty="0" smtClean="0"/>
              <a:t>For lectures, we log in to a Linux server running here in the classroom.  It's </a:t>
            </a:r>
            <a:r>
              <a:rPr lang="en-US" dirty="0" smtClean="0"/>
              <a:t>a maybe less </a:t>
            </a:r>
            <a:r>
              <a:rPr lang="en-US" dirty="0" smtClean="0"/>
              <a:t>formal environment than the CLS</a:t>
            </a:r>
            <a:endParaRPr lang="en-US" dirty="0"/>
          </a:p>
          <a:p>
            <a:r>
              <a:rPr lang="en-US" dirty="0" smtClean="0"/>
              <a:t>You </a:t>
            </a:r>
            <a:r>
              <a:rPr lang="en-US" dirty="0"/>
              <a:t>are expected to attend labs and lectures to get full value for your tuition money.  </a:t>
            </a:r>
            <a:endParaRPr lang="en-US" dirty="0" smtClean="0"/>
          </a:p>
          <a:p>
            <a:r>
              <a:rPr lang="en-US" dirty="0" smtClean="0"/>
              <a:t>If </a:t>
            </a:r>
            <a:r>
              <a:rPr lang="en-US" dirty="0"/>
              <a:t>you have to miss a lab, let your lab </a:t>
            </a:r>
            <a:r>
              <a:rPr lang="en-US" dirty="0" smtClean="0"/>
              <a:t>instructor know.</a:t>
            </a:r>
            <a:endParaRPr lang="en-US" dirty="0"/>
          </a:p>
          <a:p>
            <a:r>
              <a:rPr lang="en-US" dirty="0" smtClean="0"/>
              <a:t>Unexplained </a:t>
            </a:r>
            <a:r>
              <a:rPr lang="en-US" dirty="0"/>
              <a:t>absences will ruin your chance to get a job recommendation from your lab instructor, and will force us to track you down to find out your status in the course.  You don't have to attend, but you do have to let us know when you don't.</a:t>
            </a:r>
          </a:p>
        </p:txBody>
      </p:sp>
    </p:spTree>
    <p:extLst>
      <p:ext uri="{BB962C8B-B14F-4D97-AF65-F5344CB8AC3E}">
        <p14:creationId xmlns:p14="http://schemas.microsoft.com/office/powerpoint/2010/main" val="31948078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60363" y="360363"/>
            <a:ext cx="9539287"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2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9pPr>
          </a:lstStyle>
          <a:p>
            <a:pPr algn="ctr" eaLnBrk="1">
              <a:lnSpc>
                <a:spcPct val="98000"/>
              </a:lnSpc>
              <a:spcAft>
                <a:spcPts val="1138"/>
              </a:spcAft>
              <a:buClrTx/>
              <a:buFontTx/>
              <a:buNone/>
            </a:pPr>
            <a:r>
              <a:rPr lang="en-CA" sz="2800" b="1">
                <a:latin typeface="Bitstream Vera Sans" pitchFamily="32" charset="0"/>
                <a:cs typeface="DejaVu Sans" charset="0"/>
              </a:rPr>
              <a:t>The 7 Habits of Highly Effective Students</a:t>
            </a:r>
          </a:p>
          <a:p>
            <a:pPr eaLnBrk="1">
              <a:lnSpc>
                <a:spcPct val="98000"/>
              </a:lnSpc>
              <a:spcAft>
                <a:spcPts val="1150"/>
              </a:spcAft>
              <a:buClrTx/>
              <a:buFontTx/>
              <a:buNone/>
            </a:pPr>
            <a:r>
              <a:rPr lang="en-CA" u="sng">
                <a:latin typeface="Bitstream Vera Serif" charset="0"/>
                <a:cs typeface="DejaVu Sans" charset="0"/>
              </a:rPr>
              <a:t>1. Lectures:</a:t>
            </a:r>
            <a:r>
              <a:rPr lang="en-CA">
                <a:latin typeface="Bitstream Vera Serif" charset="0"/>
                <a:cs typeface="DejaVu Sans" charset="0"/>
              </a:rPr>
              <a:t> Attend them all. Arrive on time. Stay alert and attentive. Sit close to the front where you can easily see and hear. Print lecture notes ahead of time and bring them. Read the topic the night or morning before each lecture. Actively participate in the lecture by considering the material being presented, asking relevant questions, and taking notes on important areas and examples.</a:t>
            </a:r>
          </a:p>
          <a:p>
            <a:pPr eaLnBrk="1">
              <a:lnSpc>
                <a:spcPct val="98000"/>
              </a:lnSpc>
              <a:spcAft>
                <a:spcPts val="575"/>
              </a:spcAft>
              <a:buClrTx/>
              <a:buFontTx/>
              <a:buNone/>
            </a:pPr>
            <a:r>
              <a:rPr lang="en-CA" u="sng">
                <a:latin typeface="Bitstream Vera Serif" charset="0"/>
                <a:cs typeface="DejaVu Sans" charset="0"/>
              </a:rPr>
              <a:t>2. Labs:</a:t>
            </a:r>
            <a:r>
              <a:rPr lang="en-CA">
                <a:latin typeface="Bitstream Vera Serif" charset="0"/>
                <a:cs typeface="DejaVu Sans" charset="0"/>
              </a:rPr>
              <a:t> Attend them all. Arrive on time. Prepare for labs in advance by reading the lab material and doing the lab preparation work. Start working as soon as possible. Prepare for any demo of your work well before the end of the lab. If there is a lecture portion in the lab, see </a:t>
            </a:r>
            <a:r>
              <a:rPr lang="en-CA" u="sng">
                <a:latin typeface="Bitstream Vera Serif" charset="0"/>
                <a:cs typeface="DejaVu Sans" charset="0"/>
              </a:rPr>
              <a:t>Lectures</a:t>
            </a:r>
            <a:r>
              <a:rPr lang="en-CA">
                <a:latin typeface="Bitstream Vera Serif" charset="0"/>
                <a:cs typeface="DejaVu Sans" charset="0"/>
              </a:rPr>
              <a:t> above.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360363" y="360363"/>
            <a:ext cx="9539287" cy="675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2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defRPr sz="2400">
                <a:solidFill>
                  <a:srgbClr val="000000"/>
                </a:solidFill>
                <a:latin typeface="Times New Roman" pitchFamily="16" charset="0"/>
                <a:ea typeface="Luxi Sans" charset="0"/>
                <a:cs typeface="Luxi Sans" charset="0"/>
              </a:defRPr>
            </a:lvl9pPr>
          </a:lstStyle>
          <a:p>
            <a:pPr algn="ctr" eaLnBrk="1">
              <a:lnSpc>
                <a:spcPct val="98000"/>
              </a:lnSpc>
              <a:spcAft>
                <a:spcPts val="1138"/>
              </a:spcAft>
              <a:buClrTx/>
              <a:buFontTx/>
              <a:buNone/>
            </a:pPr>
            <a:r>
              <a:rPr lang="en-CA" sz="2800" b="1" dirty="0">
                <a:latin typeface="Bitstream Vera Sans" pitchFamily="32" charset="0"/>
                <a:cs typeface="DejaVu Sans" charset="0"/>
              </a:rPr>
              <a:t>The 7 Habits of Highly Effective Students</a:t>
            </a:r>
          </a:p>
          <a:p>
            <a:pPr eaLnBrk="1">
              <a:lnSpc>
                <a:spcPct val="98000"/>
              </a:lnSpc>
              <a:spcAft>
                <a:spcPts val="1150"/>
              </a:spcAft>
              <a:buClrTx/>
              <a:buFontTx/>
              <a:buNone/>
            </a:pPr>
            <a:r>
              <a:rPr lang="en-CA" u="sng" dirty="0">
                <a:latin typeface="Bitstream Vera Serif" charset="0"/>
                <a:cs typeface="DejaVu Sans" charset="0"/>
              </a:rPr>
              <a:t>3. Assignments:</a:t>
            </a:r>
            <a:r>
              <a:rPr lang="en-CA" dirty="0">
                <a:latin typeface="Bitstream Vera Serif" charset="0"/>
                <a:cs typeface="DejaVu Sans" charset="0"/>
              </a:rPr>
              <a:t> Avoid delay; start at once. Read the requirements very carefully. Ask questions of your professor so you understand the entire assignment. Meet target dates. Follow all submission requirements. </a:t>
            </a:r>
            <a:r>
              <a:rPr lang="en-CA" dirty="0" smtClean="0">
                <a:latin typeface="Bitstream Vera Serif" charset="0"/>
                <a:cs typeface="DejaVu Sans" charset="0"/>
              </a:rPr>
              <a:t>Ask </a:t>
            </a:r>
            <a:r>
              <a:rPr lang="en-CA" dirty="0">
                <a:latin typeface="Bitstream Vera Serif" charset="0"/>
                <a:cs typeface="DejaVu Sans" charset="0"/>
              </a:rPr>
              <a:t>your professor for clarification if you don't understand them. If you should have done better, make sure you understand where and why you were wrong. </a:t>
            </a:r>
          </a:p>
          <a:p>
            <a:pPr eaLnBrk="1">
              <a:lnSpc>
                <a:spcPct val="98000"/>
              </a:lnSpc>
              <a:spcAft>
                <a:spcPts val="575"/>
              </a:spcAft>
              <a:buClrTx/>
              <a:buFontTx/>
              <a:buNone/>
            </a:pPr>
            <a:r>
              <a:rPr lang="en-CA" u="sng" dirty="0">
                <a:latin typeface="Bitstream Vera Serif" charset="0"/>
                <a:cs typeface="DejaVu Sans" charset="0"/>
              </a:rPr>
              <a:t>4. Study:</a:t>
            </a:r>
            <a:r>
              <a:rPr lang="en-CA" dirty="0">
                <a:latin typeface="Bitstream Vera Serif" charset="0"/>
                <a:cs typeface="DejaVu Sans" charset="0"/>
              </a:rPr>
              <a:t> Establish a routine. Choose good times and locations. Set achievable goals. Start immediately. Review course material regularly by topic. Study from your lecture notes, your lab work and notes, and previous tests and assignments. Understand where you lost marks. Keep a file for each course with all your notes, lab preparation material, completed lab work, and returned assignments, tests, and quizzes. Increase your study hours before a test, especially on recent topics.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360363" y="360363"/>
            <a:ext cx="9359900" cy="611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2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9pPr>
          </a:lstStyle>
          <a:p>
            <a:pPr algn="ctr" eaLnBrk="1">
              <a:lnSpc>
                <a:spcPct val="98000"/>
              </a:lnSpc>
              <a:spcAft>
                <a:spcPts val="1138"/>
              </a:spcAft>
              <a:buClrTx/>
              <a:buFontTx/>
              <a:buNone/>
            </a:pPr>
            <a:r>
              <a:rPr lang="en-CA" sz="2800" b="1" dirty="0">
                <a:latin typeface="Bitstream Vera Sans" pitchFamily="32" charset="0"/>
                <a:cs typeface="DejaVu Sans" charset="0"/>
              </a:rPr>
              <a:t>The 7 Habits of Highly Effective Students</a:t>
            </a:r>
          </a:p>
          <a:p>
            <a:pPr eaLnBrk="1">
              <a:lnSpc>
                <a:spcPct val="98000"/>
              </a:lnSpc>
              <a:spcAft>
                <a:spcPts val="575"/>
              </a:spcAft>
              <a:buClrTx/>
              <a:buFontTx/>
              <a:buNone/>
            </a:pPr>
            <a:r>
              <a:rPr lang="en-CA" u="sng" dirty="0">
                <a:latin typeface="Bitstream Vera Serif" charset="0"/>
                <a:cs typeface="DejaVu Sans" charset="0"/>
              </a:rPr>
              <a:t>5. Tests:</a:t>
            </a:r>
            <a:r>
              <a:rPr lang="en-CA" dirty="0">
                <a:latin typeface="Bitstream Vera Serif" charset="0"/>
                <a:cs typeface="DejaVu Sans" charset="0"/>
              </a:rPr>
              <a:t> Read over the test instructions carefully before starting to write. Answer the questions in any order, but first read over the whole test. Budget your time, by marks. When an answer takes too long, switch to another and return to it later. Bring spare pens or pencils, </a:t>
            </a:r>
            <a:r>
              <a:rPr lang="en-CA" dirty="0" smtClean="0">
                <a:latin typeface="Bitstream Vera Serif" charset="0"/>
                <a:cs typeface="DejaVu Sans" charset="0"/>
              </a:rPr>
              <a:t>and an eraser.</a:t>
            </a:r>
            <a:endParaRPr lang="en-CA" dirty="0">
              <a:latin typeface="Bitstream Vera Serif" charset="0"/>
              <a:cs typeface="DejaVu Sans" charset="0"/>
            </a:endParaRPr>
          </a:p>
          <a:p>
            <a:pPr eaLnBrk="1">
              <a:lnSpc>
                <a:spcPct val="98000"/>
              </a:lnSpc>
              <a:spcAft>
                <a:spcPts val="575"/>
              </a:spcAft>
              <a:buClrTx/>
              <a:buFontTx/>
              <a:buNone/>
            </a:pPr>
            <a:r>
              <a:rPr lang="en-CA" u="sng" dirty="0">
                <a:latin typeface="Bitstream Vera Serif" charset="0"/>
                <a:cs typeface="DejaVu Sans" charset="0"/>
              </a:rPr>
              <a:t>6. Timing:</a:t>
            </a:r>
            <a:r>
              <a:rPr lang="en-CA" dirty="0">
                <a:latin typeface="Bitstream Vera Serif" charset="0"/>
                <a:cs typeface="DejaVu Sans" charset="0"/>
              </a:rPr>
              <a:t> Work every day to your defined schedule. Plan to spend at least 1 to 1½ times as much time on study and assignments as you spend in class. See your program flowchart for a time estimate (x/y/z: x, lecture hours; y, lab hours; z, study hours; all times are per week). Stick to your schedule but if you fall behind do extra work to catch up</a:t>
            </a:r>
            <a:r>
              <a:rPr lang="en-CA" dirty="0" smtClean="0">
                <a:latin typeface="Bitstream Vera Serif" charset="0"/>
                <a:cs typeface="DejaVu Sans" charset="0"/>
              </a:rPr>
              <a:t>.</a:t>
            </a:r>
            <a:endParaRPr lang="en-CA" dirty="0">
              <a:latin typeface="Bitstream Vera Serif" charset="0"/>
              <a:cs typeface="DejaVu Sans"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360363" y="360363"/>
            <a:ext cx="9240837" cy="626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2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9pPr>
          </a:lstStyle>
          <a:p>
            <a:pPr algn="ctr" eaLnBrk="1">
              <a:lnSpc>
                <a:spcPct val="98000"/>
              </a:lnSpc>
              <a:spcAft>
                <a:spcPts val="1138"/>
              </a:spcAft>
              <a:buClrTx/>
              <a:buFontTx/>
              <a:buNone/>
            </a:pPr>
            <a:r>
              <a:rPr lang="en-CA" sz="2800" b="1" dirty="0">
                <a:latin typeface="Bitstream Vera Sans" pitchFamily="32" charset="0"/>
                <a:cs typeface="DejaVu Sans" charset="0"/>
              </a:rPr>
              <a:t>The 7 Habits of Highly Effective Students</a:t>
            </a:r>
          </a:p>
          <a:p>
            <a:pPr eaLnBrk="1">
              <a:lnSpc>
                <a:spcPct val="98000"/>
              </a:lnSpc>
              <a:spcAft>
                <a:spcPts val="575"/>
              </a:spcAft>
              <a:buClrTx/>
              <a:buFontTx/>
              <a:buNone/>
            </a:pPr>
            <a:r>
              <a:rPr lang="en-US" u="sng" dirty="0">
                <a:latin typeface="Bitstream Vera Serif" charset="0"/>
                <a:cs typeface="DejaVu Sans" charset="0"/>
              </a:rPr>
              <a:t>7. Professors:</a:t>
            </a:r>
            <a:r>
              <a:rPr lang="en-CA" dirty="0">
                <a:latin typeface="Bitstream Vera Serif" charset="0"/>
                <a:cs typeface="DejaVu Sans" charset="0"/>
              </a:rPr>
              <a:t> Learn their office hours, whether they take appointments, and their use of email. Ask for help when you need it, with prepared questions. You should meet with your Academic Advisor at least annually about your progress in your program.</a:t>
            </a:r>
          </a:p>
          <a:p>
            <a:pPr eaLnBrk="1">
              <a:lnSpc>
                <a:spcPct val="98000"/>
              </a:lnSpc>
              <a:spcAft>
                <a:spcPts val="575"/>
              </a:spcAft>
              <a:buClrTx/>
              <a:buFontTx/>
              <a:buNone/>
            </a:pPr>
            <a:endParaRPr lang="en-CA" dirty="0">
              <a:latin typeface="Bitstream Vera Serif" charset="0"/>
              <a:cs typeface="DejaVu Sans" charset="0"/>
            </a:endParaRPr>
          </a:p>
          <a:p>
            <a:pPr eaLnBrk="1">
              <a:lnSpc>
                <a:spcPct val="98000"/>
              </a:lnSpc>
              <a:spcAft>
                <a:spcPts val="575"/>
              </a:spcAft>
              <a:buClrTx/>
              <a:buFontTx/>
              <a:buNone/>
            </a:pPr>
            <a:endParaRPr lang="en-CA" dirty="0">
              <a:latin typeface="Bitstream Vera Serif" charset="0"/>
              <a:cs typeface="DejaVu Sans" charset="0"/>
            </a:endParaRPr>
          </a:p>
          <a:p>
            <a:pPr eaLnBrk="1">
              <a:lnSpc>
                <a:spcPct val="98000"/>
              </a:lnSpc>
              <a:spcAft>
                <a:spcPts val="575"/>
              </a:spcAft>
              <a:buClrTx/>
              <a:buFontTx/>
              <a:buNone/>
            </a:pPr>
            <a:endParaRPr lang="en-CA" dirty="0">
              <a:latin typeface="Bitstream Vera Serif" charset="0"/>
              <a:cs typeface="DejaVu Sans" charset="0"/>
            </a:endParaRPr>
          </a:p>
          <a:p>
            <a:pPr eaLnBrk="1">
              <a:lnSpc>
                <a:spcPct val="98000"/>
              </a:lnSpc>
              <a:spcAft>
                <a:spcPts val="575"/>
              </a:spcAft>
              <a:buClrTx/>
              <a:buFontTx/>
              <a:buNone/>
            </a:pPr>
            <a:r>
              <a:rPr lang="en-CA" dirty="0">
                <a:latin typeface="Bitstream Vera Serif" charset="0"/>
                <a:cs typeface="DejaVu Sans" charset="0"/>
              </a:rPr>
              <a:t>CST8177 (Linux II) is a 3/2/4 course:</a:t>
            </a:r>
          </a:p>
          <a:p>
            <a:pPr eaLnBrk="1">
              <a:lnSpc>
                <a:spcPct val="100000"/>
              </a:lnSpc>
              <a:buSzPct val="45000"/>
              <a:buFont typeface="Wingdings" charset="2"/>
              <a:buChar char=""/>
            </a:pPr>
            <a:r>
              <a:rPr lang="en-CA" dirty="0">
                <a:latin typeface="Bitstream Vera Serif" charset="0"/>
                <a:cs typeface="DejaVu Sans" charset="0"/>
              </a:rPr>
              <a:t>	lectures are 3 </a:t>
            </a:r>
            <a:r>
              <a:rPr lang="en-CA" dirty="0">
                <a:latin typeface="Bitstream Vera Serif" charset="0"/>
                <a:cs typeface="DejaVu Sans Condensed" charset="0"/>
              </a:rPr>
              <a:t>hours</a:t>
            </a:r>
            <a:r>
              <a:rPr lang="en-CA" dirty="0">
                <a:latin typeface="Bitstream Vera Serif" charset="0"/>
                <a:cs typeface="DejaVu Sans" charset="0"/>
              </a:rPr>
              <a:t> weekly;</a:t>
            </a:r>
          </a:p>
          <a:p>
            <a:pPr eaLnBrk="1">
              <a:lnSpc>
                <a:spcPct val="100000"/>
              </a:lnSpc>
              <a:buSzPct val="45000"/>
              <a:buFont typeface="Wingdings" charset="2"/>
              <a:buChar char=""/>
            </a:pPr>
            <a:r>
              <a:rPr lang="en-CA" dirty="0">
                <a:latin typeface="Bitstream Vera Serif" charset="0"/>
                <a:cs typeface="DejaVu Sans" charset="0"/>
              </a:rPr>
              <a:t>	l</a:t>
            </a:r>
            <a:r>
              <a:rPr lang="en-CA" dirty="0">
                <a:latin typeface="Bitstream Vera Serif" charset="0"/>
                <a:cs typeface="DejaVu Sans Condensed" charset="0"/>
              </a:rPr>
              <a:t>abs 2 hours;</a:t>
            </a:r>
          </a:p>
          <a:p>
            <a:pPr eaLnBrk="1">
              <a:lnSpc>
                <a:spcPct val="100000"/>
              </a:lnSpc>
              <a:buSzPct val="45000"/>
              <a:buFont typeface="Wingdings" charset="2"/>
              <a:buChar char=""/>
            </a:pPr>
            <a:r>
              <a:rPr lang="en-CA" dirty="0">
                <a:latin typeface="Bitstream Vera Serif" charset="0"/>
                <a:cs typeface="DejaVu Sans" charset="0"/>
              </a:rPr>
              <a:t>	</a:t>
            </a:r>
            <a:r>
              <a:rPr lang="en-CA" dirty="0">
                <a:latin typeface="Bitstream Vera Serif" charset="0"/>
                <a:cs typeface="DejaVu Sans Condensed" charset="0"/>
              </a:rPr>
              <a:t>study 4 hours weekly for an average student;</a:t>
            </a:r>
          </a:p>
          <a:p>
            <a:pPr eaLnBrk="1">
              <a:lnSpc>
                <a:spcPct val="100000"/>
              </a:lnSpc>
              <a:buSzPct val="45000"/>
              <a:buFont typeface="Wingdings" charset="2"/>
              <a:buChar char=""/>
            </a:pPr>
            <a:r>
              <a:rPr lang="en-CA" dirty="0">
                <a:latin typeface="Bitstream Vera Serif" charset="0"/>
                <a:cs typeface="DejaVu Sans Condensed" charset="0"/>
              </a:rPr>
              <a:t>	you may need </a:t>
            </a:r>
            <a:r>
              <a:rPr lang="en-CA" dirty="0" smtClean="0">
                <a:latin typeface="Bitstream Vera Serif" charset="0"/>
                <a:cs typeface="DejaVu Sans Condensed" charset="0"/>
              </a:rPr>
              <a:t>more, </a:t>
            </a:r>
            <a:r>
              <a:rPr lang="en-CA" dirty="0">
                <a:latin typeface="Bitstream Vera Serif" charset="0"/>
                <a:cs typeface="DejaVu Sans Condensed" charset="0"/>
              </a:rPr>
              <a:t>or </a:t>
            </a:r>
            <a:r>
              <a:rPr lang="en-CA" dirty="0" smtClean="0">
                <a:latin typeface="Bitstream Vera Serif" charset="0"/>
                <a:cs typeface="DejaVu Sans Condensed" charset="0"/>
              </a:rPr>
              <a:t>less;</a:t>
            </a:r>
            <a:endParaRPr lang="en-CA" dirty="0">
              <a:latin typeface="Bitstream Vera Serif" charset="0"/>
              <a:cs typeface="DejaVu Sans Condensed"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457200" y="409575"/>
            <a:ext cx="9144000" cy="6496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404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itchFamily="16" charset="0"/>
                <a:ea typeface="Luxi Sans" charset="0"/>
                <a:cs typeface="Luxi Sans" charset="0"/>
              </a:defRPr>
            </a:lvl9pPr>
          </a:lstStyle>
          <a:p>
            <a:pPr algn="ctr" eaLnBrk="1">
              <a:lnSpc>
                <a:spcPts val="3263"/>
              </a:lnSpc>
              <a:spcAft>
                <a:spcPts val="575"/>
              </a:spcAft>
              <a:buClrTx/>
              <a:buFontTx/>
              <a:buNone/>
            </a:pPr>
            <a:r>
              <a:rPr lang="en-GB" sz="3200" b="1" dirty="0">
                <a:latin typeface="Bitstream Vera Serif" charset="0"/>
                <a:ea typeface="msgothic" charset="0"/>
                <a:cs typeface="msgothic" charset="0"/>
              </a:rPr>
              <a:t>Textbooks and </a:t>
            </a:r>
            <a:r>
              <a:rPr lang="en-GB" sz="3200" b="1" dirty="0" smtClean="0">
                <a:latin typeface="Bitstream Vera Serif" charset="0"/>
                <a:ea typeface="msgothic" charset="0"/>
                <a:cs typeface="msgothic" charset="0"/>
              </a:rPr>
              <a:t>resources</a:t>
            </a:r>
            <a:endParaRPr lang="en-GB" sz="3200" b="1" dirty="0">
              <a:latin typeface="Bitstream Vera Serif" charset="0"/>
              <a:ea typeface="msgothic" charset="0"/>
              <a:cs typeface="msgothic" charset="0"/>
            </a:endParaRPr>
          </a:p>
          <a:p>
            <a:pPr eaLnBrk="1">
              <a:lnSpc>
                <a:spcPct val="95000"/>
              </a:lnSpc>
              <a:buClrTx/>
              <a:buFontTx/>
              <a:buNone/>
            </a:pPr>
            <a:r>
              <a:rPr lang="en-GB" sz="2200" dirty="0" smtClean="0">
                <a:latin typeface="Bitstream Vera Serif" charset="0"/>
                <a:ea typeface="msgothic" charset="0"/>
                <a:cs typeface="msgothic" charset="0"/>
              </a:rPr>
              <a:t>"</a:t>
            </a:r>
            <a:r>
              <a:rPr lang="en-GB" sz="2200" dirty="0">
                <a:latin typeface="Bitstream Vera Serif" charset="0"/>
                <a:ea typeface="msgothic" charset="0"/>
                <a:cs typeface="msgothic" charset="0"/>
              </a:rPr>
              <a:t>A Practical Guide to Fedora and Red Hat Enterprise Linux"</a:t>
            </a:r>
          </a:p>
          <a:p>
            <a:pPr eaLnBrk="1">
              <a:lnSpc>
                <a:spcPct val="95000"/>
              </a:lnSpc>
              <a:buClrTx/>
              <a:buFontTx/>
              <a:buNone/>
            </a:pPr>
            <a:r>
              <a:rPr lang="en-GB" sz="2200" dirty="0">
                <a:latin typeface="Bitstream Vera Serif" charset="0"/>
                <a:ea typeface="msgothic" charset="0"/>
                <a:cs typeface="msgothic" charset="0"/>
              </a:rPr>
              <a:t>4th edition (or later), by Mark </a:t>
            </a:r>
            <a:r>
              <a:rPr lang="en-GB" sz="2200" dirty="0" err="1">
                <a:latin typeface="Bitstream Vera Serif" charset="0"/>
                <a:ea typeface="msgothic" charset="0"/>
                <a:cs typeface="msgothic" charset="0"/>
              </a:rPr>
              <a:t>Sobell</a:t>
            </a:r>
            <a:r>
              <a:rPr lang="en-GB" sz="2200" dirty="0">
                <a:latin typeface="Bitstream Vera Serif" charset="0"/>
                <a:ea typeface="msgothic" charset="0"/>
                <a:cs typeface="msgothic" charset="0"/>
              </a:rPr>
              <a:t>, Prentice Hall,</a:t>
            </a:r>
          </a:p>
          <a:p>
            <a:pPr eaLnBrk="1">
              <a:lnSpc>
                <a:spcPct val="95000"/>
              </a:lnSpc>
              <a:spcAft>
                <a:spcPts val="575"/>
              </a:spcAft>
              <a:buClrTx/>
              <a:buFontTx/>
              <a:buNone/>
            </a:pPr>
            <a:r>
              <a:rPr lang="en-GB" sz="2200" dirty="0">
                <a:latin typeface="Bitstream Vera Serif" charset="0"/>
                <a:ea typeface="msgothic" charset="0"/>
                <a:cs typeface="msgothic" charset="0"/>
              </a:rPr>
              <a:t>ISBN </a:t>
            </a:r>
            <a:r>
              <a:rPr lang="en-GB" sz="2200" dirty="0" smtClean="0">
                <a:latin typeface="Bitstream Vera Serif" charset="0"/>
                <a:ea typeface="msgothic" charset="0"/>
                <a:cs typeface="msgothic" charset="0"/>
              </a:rPr>
              <a:t>0-13-706088-2</a:t>
            </a:r>
          </a:p>
          <a:p>
            <a:pPr eaLnBrk="1">
              <a:lnSpc>
                <a:spcPct val="95000"/>
              </a:lnSpc>
              <a:spcAft>
                <a:spcPts val="575"/>
              </a:spcAft>
              <a:buClrTx/>
              <a:buFontTx/>
              <a:buNone/>
            </a:pPr>
            <a:endParaRPr lang="en-GB" sz="2200" dirty="0" smtClean="0">
              <a:latin typeface="Bitstream Vera Serif" charset="0"/>
              <a:ea typeface="msgothic" charset="0"/>
              <a:cs typeface="msgothic" charset="0"/>
            </a:endParaRPr>
          </a:p>
          <a:p>
            <a:pPr eaLnBrk="1">
              <a:lnSpc>
                <a:spcPct val="95000"/>
              </a:lnSpc>
              <a:spcAft>
                <a:spcPts val="575"/>
              </a:spcAft>
              <a:buClrTx/>
              <a:buFontTx/>
              <a:buNone/>
            </a:pPr>
            <a:r>
              <a:rPr lang="en-GB" sz="2200" dirty="0" err="1" smtClean="0">
                <a:latin typeface="Bitstream Vera Serif" charset="0"/>
                <a:ea typeface="msgothic" charset="0"/>
                <a:cs typeface="msgothic" charset="0"/>
              </a:rPr>
              <a:t>Lynda.com</a:t>
            </a:r>
            <a:r>
              <a:rPr lang="en-GB" sz="2200" dirty="0">
                <a:latin typeface="Bitstream Vera Serif" charset="0"/>
                <a:ea typeface="msgothic" charset="0"/>
                <a:cs typeface="msgothic" charset="0"/>
              </a:rPr>
              <a:t>: </a:t>
            </a:r>
            <a:r>
              <a:rPr lang="en-GB" sz="2200" dirty="0" smtClean="0">
                <a:latin typeface="Bitstream Vera Serif" charset="0"/>
                <a:ea typeface="msgothic" charset="0"/>
                <a:cs typeface="msgothic" charset="0"/>
              </a:rPr>
              <a:t>http://</a:t>
            </a:r>
            <a:r>
              <a:rPr lang="en-GB" sz="2200" dirty="0" err="1" smtClean="0">
                <a:latin typeface="Bitstream Vera Serif" charset="0"/>
                <a:ea typeface="msgothic" charset="0"/>
                <a:cs typeface="msgothic" charset="0"/>
              </a:rPr>
              <a:t>teaching.idallen.com</a:t>
            </a:r>
            <a:r>
              <a:rPr lang="en-GB" sz="2200" dirty="0" smtClean="0">
                <a:latin typeface="Bitstream Vera Serif" charset="0"/>
                <a:ea typeface="msgothic" charset="0"/>
                <a:cs typeface="msgothic" charset="0"/>
              </a:rPr>
              <a:t>/cst8207/13f/notes/910_lynda_index.html</a:t>
            </a:r>
          </a:p>
          <a:p>
            <a:pPr eaLnBrk="1">
              <a:lnSpc>
                <a:spcPct val="95000"/>
              </a:lnSpc>
              <a:spcAft>
                <a:spcPts val="575"/>
              </a:spcAft>
              <a:buClrTx/>
              <a:buFontTx/>
              <a:buNone/>
            </a:pPr>
            <a:endParaRPr lang="en-GB" sz="2200" dirty="0">
              <a:latin typeface="Bitstream Vera Serif" charset="0"/>
              <a:ea typeface="msgothic" charset="0"/>
              <a:cs typeface="msgothic" charset="0"/>
            </a:endParaRPr>
          </a:p>
          <a:p>
            <a:pPr eaLnBrk="1">
              <a:lnSpc>
                <a:spcPct val="95000"/>
              </a:lnSpc>
              <a:spcAft>
                <a:spcPts val="575"/>
              </a:spcAft>
              <a:buClrTx/>
              <a:buFontTx/>
              <a:buNone/>
            </a:pPr>
            <a:r>
              <a:rPr lang="en-GB" sz="2200" dirty="0" smtClean="0">
                <a:latin typeface="Bitstream Vera Serif" charset="0"/>
                <a:ea typeface="msgothic" charset="0"/>
                <a:cs typeface="msgothic" charset="0"/>
              </a:rPr>
              <a:t>Ian Allen’s CST8207 Course Notes</a:t>
            </a:r>
          </a:p>
          <a:p>
            <a:pPr eaLnBrk="1">
              <a:lnSpc>
                <a:spcPct val="95000"/>
              </a:lnSpc>
              <a:spcAft>
                <a:spcPts val="575"/>
              </a:spcAft>
              <a:buClrTx/>
              <a:buFontTx/>
              <a:buNone/>
            </a:pPr>
            <a:r>
              <a:rPr lang="en-GB" sz="2200" dirty="0">
                <a:latin typeface="Bitstream Vera Serif" charset="0"/>
                <a:ea typeface="msgothic" charset="0"/>
                <a:cs typeface="msgothic" charset="0"/>
                <a:hlinkClick r:id="rId3"/>
              </a:rPr>
              <a:t>http://teaching.idallen.com/cst8207/</a:t>
            </a:r>
            <a:r>
              <a:rPr lang="en-GB" sz="2200" dirty="0" smtClean="0">
                <a:latin typeface="Bitstream Vera Serif" charset="0"/>
                <a:ea typeface="msgothic" charset="0"/>
                <a:cs typeface="msgothic" charset="0"/>
                <a:hlinkClick r:id="rId3"/>
              </a:rPr>
              <a:t>13f</a:t>
            </a:r>
            <a:r>
              <a:rPr lang="en-GB" sz="2200" dirty="0">
                <a:latin typeface="Bitstream Vera Serif" charset="0"/>
                <a:ea typeface="msgothic" charset="0"/>
                <a:cs typeface="msgothic" charset="0"/>
                <a:hlinkClick r:id="rId3"/>
              </a:rPr>
              <a:t>/notes</a:t>
            </a:r>
            <a:r>
              <a:rPr lang="en-GB" sz="2200" dirty="0" smtClean="0">
                <a:latin typeface="Bitstream Vera Serif" charset="0"/>
                <a:ea typeface="msgothic" charset="0"/>
                <a:cs typeface="msgothic" charset="0"/>
                <a:hlinkClick r:id="rId3"/>
              </a:rPr>
              <a:t>/</a:t>
            </a:r>
            <a:endParaRPr lang="en-GB" sz="2200" dirty="0" smtClean="0">
              <a:latin typeface="Bitstream Vera Serif" charset="0"/>
              <a:ea typeface="msgothic" charset="0"/>
              <a:cs typeface="msgothic" charset="0"/>
            </a:endParaRPr>
          </a:p>
          <a:p>
            <a:pPr eaLnBrk="1">
              <a:lnSpc>
                <a:spcPct val="95000"/>
              </a:lnSpc>
              <a:spcAft>
                <a:spcPts val="575"/>
              </a:spcAft>
              <a:buClrTx/>
              <a:buFontTx/>
              <a:buNone/>
            </a:pPr>
            <a:endParaRPr lang="en-GB" sz="2200" dirty="0">
              <a:latin typeface="Bitstream Vera Serif" charset="0"/>
              <a:ea typeface="msgothic" charset="0"/>
              <a:cs typeface="msgothic" charset="0"/>
            </a:endParaRPr>
          </a:p>
          <a:p>
            <a:pPr eaLnBrk="1">
              <a:lnSpc>
                <a:spcPct val="95000"/>
              </a:lnSpc>
              <a:spcAft>
                <a:spcPts val="575"/>
              </a:spcAft>
              <a:buClrTx/>
              <a:buFontTx/>
              <a:buNone/>
            </a:pPr>
            <a:r>
              <a:rPr lang="en-GB" sz="2200" dirty="0" smtClean="0">
                <a:latin typeface="Bitstream Vera Serif" charset="0"/>
                <a:ea typeface="msgothic" charset="0"/>
                <a:cs typeface="msgothic" charset="0"/>
              </a:rPr>
              <a:t>You </a:t>
            </a:r>
            <a:r>
              <a:rPr lang="en-GB" sz="2200" dirty="0">
                <a:latin typeface="Bitstream Vera Serif" charset="0"/>
                <a:ea typeface="msgothic" charset="0"/>
                <a:cs typeface="msgothic" charset="0"/>
              </a:rPr>
              <a:t>will also </a:t>
            </a:r>
            <a:r>
              <a:rPr lang="en-GB" sz="2200" dirty="0" smtClean="0">
                <a:latin typeface="Bitstream Vera Serif" charset="0"/>
                <a:ea typeface="msgothic" charset="0"/>
                <a:cs typeface="msgothic" charset="0"/>
              </a:rPr>
              <a:t>VMware installed on your system so that you can create Linux VMs to work on as needed in Labs and for Online Quizzes.</a:t>
            </a:r>
            <a:endParaRPr lang="en-GB" sz="2200" dirty="0">
              <a:latin typeface="Bitstream Vera Serif" charset="0"/>
              <a:ea typeface="msgothic" charset="0"/>
              <a:cs typeface="msgothic"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720725" y="447675"/>
            <a:ext cx="8607425" cy="633413"/>
          </a:xfrm>
          <a:ln/>
        </p:spPr>
        <p:txBody>
          <a:bodyPr tIns="20160"/>
          <a:lstStyle/>
          <a:p>
            <a:pPr>
              <a:lnSpc>
                <a:spcPct val="95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latin typeface="Bitstream Vera Sans Mono" pitchFamily="33" charset="0"/>
                <a:cs typeface="Courier New" charset="0"/>
              </a:rPr>
              <a:t>man</a:t>
            </a:r>
            <a:r>
              <a:rPr lang="en-GB" sz="3200" b="1">
                <a:latin typeface="Bitstream Vera Serif" charset="0"/>
                <a:cs typeface="Courier New" charset="0"/>
              </a:rPr>
              <a:t> </a:t>
            </a:r>
            <a:r>
              <a:rPr lang="en-GB" sz="3200" b="1">
                <a:latin typeface="Bitstream Vera Serif" charset="0"/>
                <a:cs typeface="Arial" charset="0"/>
              </a:rPr>
              <a:t>Pages</a:t>
            </a:r>
          </a:p>
        </p:txBody>
      </p:sp>
      <p:sp>
        <p:nvSpPr>
          <p:cNvPr id="23554" name="Rectangle 2"/>
          <p:cNvSpPr>
            <a:spLocks noGrp="1" noChangeArrowheads="1"/>
          </p:cNvSpPr>
          <p:nvPr>
            <p:ph type="body" idx="1"/>
          </p:nvPr>
        </p:nvSpPr>
        <p:spPr>
          <a:xfrm>
            <a:off x="539750" y="1260475"/>
            <a:ext cx="9180513" cy="5314950"/>
          </a:xfrm>
          <a:ln/>
        </p:spPr>
        <p:txBody>
          <a:bodyPr tIns="15120"/>
          <a:lstStyle/>
          <a:p>
            <a:pPr marL="423863" indent="-319088">
              <a:lnSpc>
                <a:spcPct val="95000"/>
              </a:lnSpc>
              <a:spcAft>
                <a:spcPts val="575"/>
              </a:spcAft>
              <a:buSzPct val="45000"/>
              <a:buFont typeface="Wingdings" charset="2"/>
              <a:buChar char=""/>
              <a:tabLst>
                <a:tab pos="423863" algn="l"/>
                <a:tab pos="536575" algn="l"/>
                <a:tab pos="993775" algn="l"/>
                <a:tab pos="1450975" algn="l"/>
                <a:tab pos="1908175" algn="l"/>
                <a:tab pos="2365375" algn="l"/>
                <a:tab pos="2822575" algn="l"/>
                <a:tab pos="3279775" algn="l"/>
                <a:tab pos="3736975" algn="l"/>
                <a:tab pos="4194175" algn="l"/>
                <a:tab pos="4651375" algn="l"/>
                <a:tab pos="5108575" algn="l"/>
                <a:tab pos="5565775" algn="l"/>
                <a:tab pos="6022975" algn="l"/>
                <a:tab pos="6480175" algn="l"/>
                <a:tab pos="6937375" algn="l"/>
                <a:tab pos="7394575" algn="l"/>
                <a:tab pos="7851775" algn="l"/>
                <a:tab pos="8308975" algn="l"/>
                <a:tab pos="8766175" algn="l"/>
                <a:tab pos="9223375" algn="l"/>
              </a:tabLst>
            </a:pPr>
            <a:r>
              <a:rPr lang="en-GB" sz="2400" dirty="0">
                <a:latin typeface="Bitstream Vera Serif" charset="0"/>
              </a:rPr>
              <a:t>All Linux and UNIX systems have a set of online documentation called the </a:t>
            </a:r>
            <a:r>
              <a:rPr lang="en-GB" sz="2400" b="1" dirty="0">
                <a:latin typeface="Bitstream Vera Sans Mono" pitchFamily="33" charset="0"/>
                <a:cs typeface="Courier New" charset="0"/>
              </a:rPr>
              <a:t>man</a:t>
            </a:r>
            <a:r>
              <a:rPr lang="en-GB" sz="2400" b="1" dirty="0">
                <a:latin typeface="Bitstream Vera Serif" charset="0"/>
                <a:cs typeface="Courier New" charset="0"/>
              </a:rPr>
              <a:t> </a:t>
            </a:r>
            <a:r>
              <a:rPr lang="en-GB" sz="2400" dirty="0">
                <a:latin typeface="Bitstream Vera Serif" charset="0"/>
              </a:rPr>
              <a:t>pages – </a:t>
            </a:r>
            <a:r>
              <a:rPr lang="en-GB" sz="2400" b="1" i="1" dirty="0">
                <a:latin typeface="Bitstream Vera Serif" charset="0"/>
              </a:rPr>
              <a:t>man</a:t>
            </a:r>
            <a:r>
              <a:rPr lang="en-GB" sz="2400" dirty="0">
                <a:latin typeface="Bitstream Vera Serif" charset="0"/>
              </a:rPr>
              <a:t> for </a:t>
            </a:r>
            <a:r>
              <a:rPr lang="en-GB" sz="2400" b="1" i="1" u="sng" dirty="0">
                <a:latin typeface="Bitstream Vera Serif" charset="0"/>
              </a:rPr>
              <a:t>man</a:t>
            </a:r>
            <a:r>
              <a:rPr lang="en-GB" sz="2400" dirty="0">
                <a:latin typeface="Bitstream Vera Serif" charset="0"/>
              </a:rPr>
              <a:t>ual, naturally. </a:t>
            </a:r>
          </a:p>
          <a:p>
            <a:pPr marL="423863" indent="-319088">
              <a:lnSpc>
                <a:spcPct val="95000"/>
              </a:lnSpc>
              <a:spcAft>
                <a:spcPts val="575"/>
              </a:spcAft>
              <a:buSzPct val="45000"/>
              <a:buFont typeface="Wingdings" charset="2"/>
              <a:buChar char=""/>
              <a:tabLst>
                <a:tab pos="423863" algn="l"/>
                <a:tab pos="536575" algn="l"/>
                <a:tab pos="993775" algn="l"/>
                <a:tab pos="1450975" algn="l"/>
                <a:tab pos="1908175" algn="l"/>
                <a:tab pos="2365375" algn="l"/>
                <a:tab pos="2822575" algn="l"/>
                <a:tab pos="3279775" algn="l"/>
                <a:tab pos="3736975" algn="l"/>
                <a:tab pos="4194175" algn="l"/>
                <a:tab pos="4651375" algn="l"/>
                <a:tab pos="5108575" algn="l"/>
                <a:tab pos="5565775" algn="l"/>
                <a:tab pos="6022975" algn="l"/>
                <a:tab pos="6480175" algn="l"/>
                <a:tab pos="6937375" algn="l"/>
                <a:tab pos="7394575" algn="l"/>
                <a:tab pos="7851775" algn="l"/>
                <a:tab pos="8308975" algn="l"/>
                <a:tab pos="8766175" algn="l"/>
                <a:tab pos="9223375" algn="l"/>
              </a:tabLst>
            </a:pPr>
            <a:r>
              <a:rPr lang="en-GB" sz="2400" dirty="0">
                <a:latin typeface="Bitstream Vera Serif" charset="0"/>
              </a:rPr>
              <a:t>Some systems will also have other information sources and may have a viewer available from the GUI desktop. </a:t>
            </a:r>
          </a:p>
          <a:p>
            <a:pPr marL="423863" indent="-319088">
              <a:lnSpc>
                <a:spcPct val="95000"/>
              </a:lnSpc>
              <a:spcAft>
                <a:spcPts val="575"/>
              </a:spcAft>
              <a:buSzPct val="45000"/>
              <a:buFont typeface="Wingdings" charset="2"/>
              <a:buChar char=""/>
              <a:tabLst>
                <a:tab pos="423863" algn="l"/>
                <a:tab pos="536575" algn="l"/>
                <a:tab pos="993775" algn="l"/>
                <a:tab pos="1450975" algn="l"/>
                <a:tab pos="1908175" algn="l"/>
                <a:tab pos="2365375" algn="l"/>
                <a:tab pos="2822575" algn="l"/>
                <a:tab pos="3279775" algn="l"/>
                <a:tab pos="3736975" algn="l"/>
                <a:tab pos="4194175" algn="l"/>
                <a:tab pos="4651375" algn="l"/>
                <a:tab pos="5108575" algn="l"/>
                <a:tab pos="5565775" algn="l"/>
                <a:tab pos="6022975" algn="l"/>
                <a:tab pos="6480175" algn="l"/>
                <a:tab pos="6937375" algn="l"/>
                <a:tab pos="7394575" algn="l"/>
                <a:tab pos="7851775" algn="l"/>
                <a:tab pos="8308975" algn="l"/>
                <a:tab pos="8766175" algn="l"/>
                <a:tab pos="9223375" algn="l"/>
              </a:tabLst>
            </a:pPr>
            <a:r>
              <a:rPr lang="en-GB" sz="2400" dirty="0">
                <a:latin typeface="Bitstream Vera Serif" charset="0"/>
              </a:rPr>
              <a:t>Man pages are also being </a:t>
            </a:r>
            <a:r>
              <a:rPr lang="en-GB" sz="2400" dirty="0" smtClean="0">
                <a:latin typeface="Bitstream Vera Serif" charset="0"/>
              </a:rPr>
              <a:t>joined </a:t>
            </a:r>
            <a:r>
              <a:rPr lang="en-GB" sz="2400" dirty="0">
                <a:latin typeface="Bitstream Vera Serif" charset="0"/>
              </a:rPr>
              <a:t>by </a:t>
            </a:r>
            <a:r>
              <a:rPr lang="en-GB" sz="2400" dirty="0" smtClean="0">
                <a:latin typeface="Bitstream Vera Serif" charset="0"/>
              </a:rPr>
              <a:t>alternate </a:t>
            </a:r>
            <a:r>
              <a:rPr lang="en-GB" sz="2400" dirty="0">
                <a:latin typeface="Bitstream Vera Serif" charset="0"/>
              </a:rPr>
              <a:t>sources of information, like </a:t>
            </a:r>
            <a:r>
              <a:rPr lang="en-GB" sz="2400" b="1" dirty="0">
                <a:latin typeface="Bitstream Vera Sans Mono" pitchFamily="33" charset="0"/>
                <a:cs typeface="Courier New" charset="0"/>
              </a:rPr>
              <a:t>info</a:t>
            </a:r>
            <a:r>
              <a:rPr lang="en-GB" sz="2400" dirty="0">
                <a:latin typeface="Bitstream Vera Serif" charset="0"/>
              </a:rPr>
              <a:t>. There are often still referred to as </a:t>
            </a:r>
            <a:r>
              <a:rPr lang="en-GB" sz="2400" b="1" dirty="0">
                <a:latin typeface="Bitstream Vera Sans Mono" pitchFamily="33" charset="0"/>
              </a:rPr>
              <a:t>man</a:t>
            </a:r>
            <a:r>
              <a:rPr lang="en-GB" sz="2400" dirty="0">
                <a:latin typeface="Bitstream Vera Serif" charset="0"/>
              </a:rPr>
              <a:t> pages, though.</a:t>
            </a:r>
          </a:p>
          <a:p>
            <a:pPr marL="423863" indent="-319088">
              <a:lnSpc>
                <a:spcPct val="95000"/>
              </a:lnSpc>
              <a:spcAft>
                <a:spcPts val="575"/>
              </a:spcAft>
              <a:buSzPct val="45000"/>
              <a:buFont typeface="Wingdings" charset="2"/>
              <a:buChar char=""/>
              <a:tabLst>
                <a:tab pos="423863" algn="l"/>
                <a:tab pos="536575" algn="l"/>
                <a:tab pos="993775" algn="l"/>
                <a:tab pos="1450975" algn="l"/>
                <a:tab pos="1908175" algn="l"/>
                <a:tab pos="2365375" algn="l"/>
                <a:tab pos="2822575" algn="l"/>
                <a:tab pos="3279775" algn="l"/>
                <a:tab pos="3736975" algn="l"/>
                <a:tab pos="4194175" algn="l"/>
                <a:tab pos="4651375" algn="l"/>
                <a:tab pos="5108575" algn="l"/>
                <a:tab pos="5565775" algn="l"/>
                <a:tab pos="6022975" algn="l"/>
                <a:tab pos="6480175" algn="l"/>
                <a:tab pos="6937375" algn="l"/>
                <a:tab pos="7394575" algn="l"/>
                <a:tab pos="7851775" algn="l"/>
                <a:tab pos="8308975" algn="l"/>
                <a:tab pos="8766175" algn="l"/>
                <a:tab pos="9223375" algn="l"/>
              </a:tabLst>
            </a:pPr>
            <a:r>
              <a:rPr lang="en-GB" sz="2400" dirty="0">
                <a:latin typeface="Bitstream Vera Serif" charset="0"/>
              </a:rPr>
              <a:t>Use the </a:t>
            </a:r>
            <a:r>
              <a:rPr lang="en-GB" sz="2400" b="1" dirty="0">
                <a:latin typeface="Bitstream Vera Sans Mono" pitchFamily="33" charset="0"/>
                <a:cs typeface="Courier New" charset="0"/>
              </a:rPr>
              <a:t>man</a:t>
            </a:r>
            <a:r>
              <a:rPr lang="en-GB" sz="2400" b="1" dirty="0">
                <a:latin typeface="Bitstream Vera Serif" charset="0"/>
                <a:cs typeface="Courier New" charset="0"/>
              </a:rPr>
              <a:t> </a:t>
            </a:r>
            <a:r>
              <a:rPr lang="en-GB" sz="2400" dirty="0">
                <a:latin typeface="Bitstream Vera Serif" charset="0"/>
              </a:rPr>
              <a:t>pages, often. In other words, </a:t>
            </a:r>
            <a:r>
              <a:rPr lang="en-GB" sz="2400" b="1" dirty="0">
                <a:latin typeface="Bitstream Vera Sans" pitchFamily="32" charset="0"/>
                <a:cs typeface="Arial" charset="0"/>
              </a:rPr>
              <a:t>RTFM</a:t>
            </a:r>
            <a:r>
              <a:rPr lang="en-GB" sz="2400" dirty="0">
                <a:latin typeface="Bitstream Vera Serif" charset="0"/>
              </a:rPr>
              <a:t>.</a:t>
            </a:r>
          </a:p>
          <a:p>
            <a:pPr marL="423863" indent="-319088" algn="ctr">
              <a:lnSpc>
                <a:spcPct val="95000"/>
              </a:lnSpc>
              <a:spcAft>
                <a:spcPts val="575"/>
              </a:spcAft>
              <a:buClrTx/>
              <a:buFontTx/>
              <a:buNone/>
              <a:tabLst>
                <a:tab pos="423863" algn="l"/>
                <a:tab pos="536575" algn="l"/>
                <a:tab pos="993775" algn="l"/>
                <a:tab pos="1450975" algn="l"/>
                <a:tab pos="1908175" algn="l"/>
                <a:tab pos="2365375" algn="l"/>
                <a:tab pos="2822575" algn="l"/>
                <a:tab pos="3279775" algn="l"/>
                <a:tab pos="3736975" algn="l"/>
                <a:tab pos="4194175" algn="l"/>
                <a:tab pos="4651375" algn="l"/>
                <a:tab pos="5108575" algn="l"/>
                <a:tab pos="5565775" algn="l"/>
                <a:tab pos="6022975" algn="l"/>
                <a:tab pos="6480175" algn="l"/>
                <a:tab pos="6937375" algn="l"/>
                <a:tab pos="7394575" algn="l"/>
                <a:tab pos="7851775" algn="l"/>
                <a:tab pos="8308975" algn="l"/>
                <a:tab pos="8766175" algn="l"/>
                <a:tab pos="9223375" algn="l"/>
              </a:tabLst>
            </a:pPr>
            <a:r>
              <a:rPr lang="en-GB" sz="2400" b="1" dirty="0">
                <a:latin typeface="Bitstream Vera Serif" charset="0"/>
              </a:rPr>
              <a:t>“Read The Fine Manual”</a:t>
            </a:r>
          </a:p>
          <a:p>
            <a:pPr marL="423863" indent="-319088">
              <a:lnSpc>
                <a:spcPct val="95000"/>
              </a:lnSpc>
              <a:spcAft>
                <a:spcPts val="575"/>
              </a:spcAft>
              <a:buSzPct val="45000"/>
              <a:buFont typeface="Wingdings" charset="2"/>
              <a:buChar char=""/>
              <a:tabLst>
                <a:tab pos="423863" algn="l"/>
                <a:tab pos="536575" algn="l"/>
                <a:tab pos="993775" algn="l"/>
                <a:tab pos="1450975" algn="l"/>
                <a:tab pos="1908175" algn="l"/>
                <a:tab pos="2365375" algn="l"/>
                <a:tab pos="2822575" algn="l"/>
                <a:tab pos="3279775" algn="l"/>
                <a:tab pos="3736975" algn="l"/>
                <a:tab pos="4194175" algn="l"/>
                <a:tab pos="4651375" algn="l"/>
                <a:tab pos="5108575" algn="l"/>
                <a:tab pos="5565775" algn="l"/>
                <a:tab pos="6022975" algn="l"/>
                <a:tab pos="6480175" algn="l"/>
                <a:tab pos="6937375" algn="l"/>
                <a:tab pos="7394575" algn="l"/>
                <a:tab pos="7851775" algn="l"/>
                <a:tab pos="8308975" algn="l"/>
                <a:tab pos="8766175" algn="l"/>
                <a:tab pos="9223375" algn="l"/>
              </a:tabLst>
            </a:pPr>
            <a:r>
              <a:rPr lang="en-GB" sz="2400" dirty="0">
                <a:latin typeface="Bitstream Vera Serif" charset="0"/>
              </a:rPr>
              <a:t>Use this command to learn about using the </a:t>
            </a:r>
            <a:r>
              <a:rPr lang="en-GB" sz="2400" b="1" dirty="0">
                <a:latin typeface="Bitstream Vera Serif" charset="0"/>
                <a:cs typeface="Courier New" charset="0"/>
              </a:rPr>
              <a:t>man </a:t>
            </a:r>
            <a:r>
              <a:rPr lang="en-GB" sz="2400" dirty="0">
                <a:latin typeface="Bitstream Vera Serif" charset="0"/>
              </a:rPr>
              <a:t>pages:</a:t>
            </a:r>
            <a:br>
              <a:rPr lang="en-GB" sz="2400" dirty="0">
                <a:latin typeface="Bitstream Vera Serif" charset="0"/>
              </a:rPr>
            </a:br>
            <a:r>
              <a:rPr lang="en-GB" sz="2400" dirty="0">
                <a:latin typeface="Bitstream Vera Serif" charset="0"/>
              </a:rPr>
              <a:t>				</a:t>
            </a:r>
            <a:r>
              <a:rPr lang="en-GB" sz="2400" b="1" dirty="0">
                <a:latin typeface="Bitstream Vera Sans Mono" pitchFamily="33" charset="0"/>
                <a:cs typeface="Courier New" charset="0"/>
              </a:rPr>
              <a:t>man </a:t>
            </a:r>
            <a:r>
              <a:rPr lang="en-GB" sz="2400" b="1" dirty="0" err="1">
                <a:latin typeface="Bitstream Vera Sans Mono" pitchFamily="33" charset="0"/>
                <a:cs typeface="Courier New" charset="0"/>
              </a:rPr>
              <a:t>man</a:t>
            </a:r>
            <a:endParaRPr lang="en-GB" sz="2400" b="1" dirty="0">
              <a:latin typeface="Bitstream Vera Sans Mono" pitchFamily="33" charset="0"/>
              <a:cs typeface="Courier New" charset="0"/>
            </a:endParaRPr>
          </a:p>
          <a:p>
            <a:pPr marL="423863" indent="-319088">
              <a:lnSpc>
                <a:spcPct val="95000"/>
              </a:lnSpc>
              <a:spcAft>
                <a:spcPts val="575"/>
              </a:spcAft>
              <a:buSzPct val="45000"/>
              <a:buFont typeface="Wingdings" charset="2"/>
              <a:buChar char=""/>
              <a:tabLst>
                <a:tab pos="423863" algn="l"/>
                <a:tab pos="536575" algn="l"/>
                <a:tab pos="993775" algn="l"/>
                <a:tab pos="1450975" algn="l"/>
                <a:tab pos="1908175" algn="l"/>
                <a:tab pos="2365375" algn="l"/>
                <a:tab pos="2822575" algn="l"/>
                <a:tab pos="3279775" algn="l"/>
                <a:tab pos="3736975" algn="l"/>
                <a:tab pos="4194175" algn="l"/>
                <a:tab pos="4651375" algn="l"/>
                <a:tab pos="5108575" algn="l"/>
                <a:tab pos="5565775" algn="l"/>
                <a:tab pos="6022975" algn="l"/>
                <a:tab pos="6480175" algn="l"/>
                <a:tab pos="6937375" algn="l"/>
                <a:tab pos="7394575" algn="l"/>
                <a:tab pos="7851775" algn="l"/>
                <a:tab pos="8308975" algn="l"/>
                <a:tab pos="8766175" algn="l"/>
                <a:tab pos="9223375" algn="l"/>
              </a:tabLst>
            </a:pPr>
            <a:r>
              <a:rPr lang="en-GB" sz="2400" dirty="0">
                <a:latin typeface="Bitstream Vera Serif" charset="0"/>
              </a:rPr>
              <a:t>Don't ask a question of your neighbour in the lab (or me) until you have checked the relevant </a:t>
            </a:r>
            <a:r>
              <a:rPr lang="en-GB" sz="2400" b="1" dirty="0">
                <a:latin typeface="Bitstream Vera Sans Mono" pitchFamily="33" charset="0"/>
                <a:cs typeface="Courier New" charset="0"/>
              </a:rPr>
              <a:t>man</a:t>
            </a:r>
            <a:r>
              <a:rPr lang="en-GB" sz="2400" b="1" dirty="0">
                <a:latin typeface="Bitstream Vera Serif" charset="0"/>
                <a:cs typeface="Courier New" charset="0"/>
              </a:rPr>
              <a:t> </a:t>
            </a:r>
            <a:r>
              <a:rPr lang="en-GB" sz="2400" dirty="0">
                <a:latin typeface="Bitstream Vera Serif" charset="0"/>
              </a:rPr>
              <a:t>pages.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739775" y="330200"/>
            <a:ext cx="8607425" cy="569913"/>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600"/>
              <a:t> </a:t>
            </a:r>
          </a:p>
        </p:txBody>
      </p:sp>
      <p:sp>
        <p:nvSpPr>
          <p:cNvPr id="24578" name="Rectangle 2"/>
          <p:cNvSpPr>
            <a:spLocks noGrp="1" noChangeArrowheads="1"/>
          </p:cNvSpPr>
          <p:nvPr>
            <p:ph type="body" idx="1"/>
          </p:nvPr>
        </p:nvSpPr>
        <p:spPr>
          <a:xfrm>
            <a:off x="739775" y="685800"/>
            <a:ext cx="8607425" cy="6513513"/>
          </a:xfrm>
          <a:ln/>
        </p:spPr>
        <p:txBody>
          <a:bodyPr tIns="14040"/>
          <a:lstStyle/>
          <a:p>
            <a:pPr marL="439738" indent="-176213">
              <a:lnSpc>
                <a:spcPct val="95000"/>
              </a:lnSpc>
              <a:spcAft>
                <a:spcPts val="725"/>
              </a:spcAft>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You can do a keyword search by entering either of the following two commands (they are equivalent):</a:t>
            </a:r>
            <a:br>
              <a:rPr lang="en-GB" sz="2200">
                <a:latin typeface="Bitstream Vera Serif" charset="0"/>
              </a:rPr>
            </a:br>
            <a:r>
              <a:rPr lang="en-GB" sz="2200">
                <a:latin typeface="Bitstream Vera Serif" charset="0"/>
              </a:rPr>
              <a:t>             </a:t>
            </a:r>
            <a:r>
              <a:rPr lang="en-GB" sz="2200" b="1">
                <a:latin typeface="Bitstream Vera Sans Mono" pitchFamily="33" charset="0"/>
                <a:cs typeface="Courier New" charset="0"/>
              </a:rPr>
              <a:t>man -k &lt;some keyword&gt;</a:t>
            </a:r>
            <a:r>
              <a:rPr lang="en-GB" sz="2200" b="1">
                <a:latin typeface="Bitstream Vera Serif" charset="0"/>
                <a:cs typeface="Courier New" charset="0"/>
              </a:rPr>
              <a:t/>
            </a:r>
            <a:br>
              <a:rPr lang="en-GB" sz="2200" b="1">
                <a:latin typeface="Bitstream Vera Serif" charset="0"/>
                <a:cs typeface="Courier New" charset="0"/>
              </a:rPr>
            </a:br>
            <a:r>
              <a:rPr lang="en-GB" sz="2200" b="1">
                <a:latin typeface="Bitstream Vera Serif" charset="0"/>
                <a:cs typeface="Courier New" charset="0"/>
              </a:rPr>
              <a:t>                          </a:t>
            </a:r>
            <a:r>
              <a:rPr lang="en-GB" sz="2200">
                <a:latin typeface="Bitstream Vera Serif" charset="0"/>
              </a:rPr>
              <a:t>or</a:t>
            </a:r>
            <a:br>
              <a:rPr lang="en-GB" sz="2200">
                <a:latin typeface="Bitstream Vera Serif" charset="0"/>
              </a:rPr>
            </a:br>
            <a:r>
              <a:rPr lang="en-GB" sz="2200">
                <a:latin typeface="Bitstream Vera Serif" charset="0"/>
              </a:rPr>
              <a:t>             </a:t>
            </a:r>
            <a:r>
              <a:rPr lang="en-GB" sz="2200" b="1">
                <a:latin typeface="Bitstream Vera Sans Mono" pitchFamily="33" charset="0"/>
                <a:cs typeface="Courier New" charset="0"/>
              </a:rPr>
              <a:t>apropos &lt;some keyword&gt;</a:t>
            </a:r>
          </a:p>
          <a:p>
            <a:pPr marL="439738" indent="-176213">
              <a:lnSpc>
                <a:spcPct val="95000"/>
              </a:lnSpc>
              <a:spcAft>
                <a:spcPts val="725"/>
              </a:spcAft>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You can search for strings by entering  </a:t>
            </a:r>
            <a:r>
              <a:rPr lang="en-GB" sz="2200">
                <a:latin typeface="Bitstream Vera Sans Mono" pitchFamily="33" charset="0"/>
              </a:rPr>
              <a:t>/</a:t>
            </a:r>
            <a:r>
              <a:rPr lang="en-GB" sz="2200" b="1">
                <a:latin typeface="Bitstream Vera Sans Mono" pitchFamily="33" charset="0"/>
                <a:cs typeface="Courier New" charset="0"/>
              </a:rPr>
              <a:t>string[ENTER]</a:t>
            </a:r>
            <a:r>
              <a:rPr lang="en-GB" sz="2200">
                <a:latin typeface="Bitstream Vera Serif" charset="0"/>
              </a:rPr>
              <a:t>, where </a:t>
            </a:r>
            <a:r>
              <a:rPr lang="en-GB" sz="2200" b="1">
                <a:latin typeface="Bitstream Vera Sans Mono" pitchFamily="33" charset="0"/>
                <a:cs typeface="Courier New" charset="0"/>
              </a:rPr>
              <a:t>string</a:t>
            </a:r>
            <a:r>
              <a:rPr lang="en-GB" sz="2200" b="1">
                <a:latin typeface="Bitstream Vera Serif" charset="0"/>
                <a:cs typeface="Courier New" charset="0"/>
              </a:rPr>
              <a:t> </a:t>
            </a:r>
            <a:r>
              <a:rPr lang="en-GB" sz="2200">
                <a:latin typeface="Bitstream Vera Serif" charset="0"/>
              </a:rPr>
              <a:t>is what you want to find. To search again, simply enter </a:t>
            </a:r>
            <a:r>
              <a:rPr lang="en-GB" sz="2200" b="1">
                <a:latin typeface="Bitstream Vera Sans Mono" pitchFamily="33" charset="0"/>
                <a:cs typeface="Courier New" charset="0"/>
              </a:rPr>
              <a:t>/</a:t>
            </a:r>
            <a:r>
              <a:rPr lang="en-GB" sz="2200" b="1">
                <a:latin typeface="Bitstream Vera Serif" charset="0"/>
                <a:cs typeface="Courier New" charset="0"/>
              </a:rPr>
              <a:t> </a:t>
            </a:r>
            <a:r>
              <a:rPr lang="en-GB" sz="2200">
                <a:latin typeface="Bitstream Vera Serif" charset="0"/>
              </a:rPr>
              <a:t>alone. To search backwards, use </a:t>
            </a:r>
            <a:r>
              <a:rPr lang="en-GB" sz="2200" b="1">
                <a:latin typeface="Bitstream Vera Sans Mono" pitchFamily="33" charset="0"/>
              </a:rPr>
              <a:t>?</a:t>
            </a:r>
            <a:r>
              <a:rPr lang="en-GB" sz="2200">
                <a:latin typeface="Bitstream Vera Serif" charset="0"/>
              </a:rPr>
              <a:t> </a:t>
            </a:r>
          </a:p>
          <a:p>
            <a:pPr marL="439738" indent="-176213">
              <a:lnSpc>
                <a:spcPct val="95000"/>
              </a:lnSpc>
              <a:spcAft>
                <a:spcPts val="725"/>
              </a:spcAft>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See </a:t>
            </a:r>
            <a:r>
              <a:rPr lang="en-GB" sz="2200" b="1">
                <a:latin typeface="Bitstream Vera Sans Mono" pitchFamily="33" charset="0"/>
                <a:cs typeface="Courier New" charset="0"/>
              </a:rPr>
              <a:t>man less</a:t>
            </a:r>
            <a:r>
              <a:rPr lang="en-GB" sz="2200" b="1">
                <a:latin typeface="Bitstream Vera Serif" charset="0"/>
                <a:cs typeface="Courier New" charset="0"/>
              </a:rPr>
              <a:t> </a:t>
            </a:r>
            <a:r>
              <a:rPr lang="en-GB" sz="2200">
                <a:latin typeface="Bitstream Vera Serif" charset="0"/>
                <a:cs typeface="Courier New" charset="0"/>
              </a:rPr>
              <a:t>(really! </a:t>
            </a:r>
            <a:r>
              <a:rPr lang="en-GB" sz="2200" b="1">
                <a:latin typeface="Bitstream Vera Sans Mono" pitchFamily="33" charset="0"/>
                <a:cs typeface="Courier New" charset="0"/>
              </a:rPr>
              <a:t>less</a:t>
            </a:r>
            <a:r>
              <a:rPr lang="en-GB" sz="2200">
                <a:latin typeface="Bitstream Vera Serif" charset="0"/>
                <a:cs typeface="Courier New" charset="0"/>
              </a:rPr>
              <a:t> is now </a:t>
            </a:r>
            <a:r>
              <a:rPr lang="en-GB" sz="2200" b="1">
                <a:latin typeface="Bitstream Vera Sans Mono" pitchFamily="33" charset="0"/>
                <a:cs typeface="Courier New" charset="0"/>
              </a:rPr>
              <a:t>more</a:t>
            </a:r>
            <a:r>
              <a:rPr lang="en-GB" sz="2200">
                <a:latin typeface="Bitstream Vera Serif" charset="0"/>
                <a:cs typeface="Courier New" charset="0"/>
              </a:rPr>
              <a:t>) </a:t>
            </a:r>
            <a:r>
              <a:rPr lang="en-GB" sz="2200">
                <a:latin typeface="Bitstream Vera Serif" charset="0"/>
              </a:rPr>
              <a:t>for details.</a:t>
            </a:r>
          </a:p>
          <a:p>
            <a:pPr marL="439738" indent="-176213">
              <a:lnSpc>
                <a:spcPct val="100000"/>
              </a:lnSpc>
              <a:spcAft>
                <a:spcPts val="725"/>
              </a:spcAft>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The general statement for </a:t>
            </a:r>
            <a:r>
              <a:rPr lang="en-GB" sz="2200" b="1">
                <a:latin typeface="Bitstream Vera Sans Mono" pitchFamily="33" charset="0"/>
                <a:cs typeface="Courier New" charset="0"/>
              </a:rPr>
              <a:t>man</a:t>
            </a:r>
            <a:r>
              <a:rPr lang="en-GB" sz="2200">
                <a:latin typeface="Bitstream Vera Serif" charset="0"/>
              </a:rPr>
              <a:t> is of this form:</a:t>
            </a:r>
            <a:br>
              <a:rPr lang="en-GB" sz="2200">
                <a:latin typeface="Bitstream Vera Serif" charset="0"/>
              </a:rPr>
            </a:br>
            <a:r>
              <a:rPr lang="en-GB" sz="2200">
                <a:latin typeface="Bitstream Vera Serif" charset="0"/>
              </a:rPr>
              <a:t>            </a:t>
            </a:r>
            <a:r>
              <a:rPr lang="en-GB" sz="2200" b="1">
                <a:latin typeface="Bitstream Vera Sans Mono" pitchFamily="33" charset="0"/>
                <a:cs typeface="Courier New" charset="0"/>
              </a:rPr>
              <a:t>man [-&lt;options&gt;] [section] title</a:t>
            </a:r>
          </a:p>
          <a:p>
            <a:pPr marL="439738" indent="-176213">
              <a:lnSpc>
                <a:spcPct val="95000"/>
              </a:lnSpc>
              <a:spcAft>
                <a:spcPts val="725"/>
              </a:spcAft>
              <a:buClrTx/>
              <a:buSzTx/>
              <a:buFontTx/>
              <a:buNone/>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Find out about the </a:t>
            </a:r>
            <a:r>
              <a:rPr lang="en-GB" sz="2200" b="1">
                <a:latin typeface="Bitstream Vera Sans Mono" pitchFamily="33" charset="0"/>
              </a:rPr>
              <a:t>man</a:t>
            </a:r>
            <a:r>
              <a:rPr lang="en-GB" sz="2200">
                <a:latin typeface="Bitstream Vera Serif" charset="0"/>
              </a:rPr>
              <a:t> section numbers, what the main sections identifiers are and what they mean.</a:t>
            </a:r>
          </a:p>
          <a:p>
            <a:pPr marL="439738" indent="-176213">
              <a:lnSpc>
                <a:spcPct val="95000"/>
              </a:lnSpc>
              <a:spcAft>
                <a:spcPts val="725"/>
              </a:spcAft>
              <a:buClrTx/>
              <a:buSzTx/>
              <a:buFontTx/>
              <a:buNone/>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For example, </a:t>
            </a:r>
            <a:r>
              <a:rPr lang="en-GB" sz="2200" b="1">
                <a:latin typeface="Bitstream Vera Sans Mono" pitchFamily="33" charset="0"/>
              </a:rPr>
              <a:t>crontab</a:t>
            </a:r>
            <a:r>
              <a:rPr lang="en-GB" sz="2200" b="1">
                <a:latin typeface="Bitstream Vera Serif" charset="0"/>
                <a:cs typeface="Courier New" charset="0"/>
              </a:rPr>
              <a:t> </a:t>
            </a:r>
            <a:r>
              <a:rPr lang="en-GB" sz="2200">
                <a:latin typeface="Bitstream Vera Serif" charset="0"/>
              </a:rPr>
              <a:t>is found in both sections 1 and 5, so you must use </a:t>
            </a:r>
            <a:r>
              <a:rPr lang="en-GB" sz="2200" b="1">
                <a:latin typeface="Bitstream Vera Sans Mono" pitchFamily="33" charset="0"/>
              </a:rPr>
              <a:t>man 1 crontab</a:t>
            </a:r>
            <a:r>
              <a:rPr lang="en-GB" sz="2200">
                <a:latin typeface="Bitstream Vera Serif" charset="0"/>
              </a:rPr>
              <a:t> or </a:t>
            </a:r>
            <a:r>
              <a:rPr lang="en-GB" sz="2200" b="1">
                <a:latin typeface="Bitstream Vera Sans Mono" pitchFamily="33" charset="0"/>
              </a:rPr>
              <a:t>man 5 crontab</a:t>
            </a:r>
            <a:r>
              <a:rPr lang="en-GB" sz="2200">
                <a:latin typeface="Bitstream Vera Serif" charset="0"/>
              </a:rPr>
              <a:t> to select it (1 is the default here). Reference to one particular form of a command is usually shown in a form like </a:t>
            </a:r>
            <a:r>
              <a:rPr lang="en-GB" sz="2200" b="1">
                <a:latin typeface="Bitstream Vera Sans Mono" pitchFamily="33" charset="0"/>
              </a:rPr>
              <a:t>crontab</a:t>
            </a:r>
            <a:r>
              <a:rPr lang="en-GB" sz="2200" b="1">
                <a:latin typeface="Bitstream Vera Sans Mono" pitchFamily="33" charset="0"/>
                <a:cs typeface="Courier New" charset="0"/>
              </a:rPr>
              <a:t>(1)</a:t>
            </a:r>
            <a:r>
              <a:rPr lang="en-GB" sz="2200">
                <a:latin typeface="Bitstream Vera Serif" charset="0"/>
              </a:rPr>
              <a:t>, </a:t>
            </a:r>
            <a:r>
              <a:rPr lang="en-GB" sz="2200" b="1">
                <a:latin typeface="Bitstream Vera Sans Mono" pitchFamily="33" charset="0"/>
              </a:rPr>
              <a:t>crontab</a:t>
            </a:r>
            <a:r>
              <a:rPr lang="en-GB" sz="2200" b="1">
                <a:latin typeface="Bitstream Vera Sans Mono" pitchFamily="33" charset="0"/>
                <a:cs typeface="Courier New" charset="0"/>
              </a:rPr>
              <a:t>(5)</a:t>
            </a:r>
            <a:r>
              <a:rPr lang="en-GB" sz="2200">
                <a:latin typeface="Bitstream Vera Serif" charset="0"/>
              </a:rPr>
              <a:t>, or even </a:t>
            </a:r>
            <a:r>
              <a:rPr lang="en-GB" sz="2200" b="1">
                <a:latin typeface="Bitstream Vera Sans Mono" pitchFamily="33" charset="0"/>
                <a:cs typeface="Courier New" charset="0"/>
              </a:rPr>
              <a:t>crontab(1p</a:t>
            </a:r>
            <a:r>
              <a:rPr lang="en-GB" sz="2200">
                <a:latin typeface="Bitstream Vera Sans Mono" pitchFamily="33" charset="0"/>
                <a:cs typeface="Courier New" charset="0"/>
              </a:rPr>
              <a:t>)</a:t>
            </a:r>
            <a:r>
              <a:rPr lang="en-GB" sz="2200">
                <a:latin typeface="Bitstream Vera Serif" charset="0"/>
                <a:cs typeface="Courier New" charset="0"/>
              </a:rPr>
              <a:t> for</a:t>
            </a:r>
            <a:r>
              <a:rPr lang="en-GB" sz="2200">
                <a:latin typeface="Bitstream Vera Serif" charset="0"/>
              </a:rPr>
              <a:t> some purposes.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739775" y="627063"/>
            <a:ext cx="8607425" cy="1263650"/>
          </a:xfrm>
          <a:ln/>
        </p:spPr>
        <p:txBody>
          <a:bodyPr tIns="20160"/>
          <a:lstStyle/>
          <a:p>
            <a:pPr>
              <a:lnSpc>
                <a:spcPct val="95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latin typeface="Bitstream Vera Serif" charset="0"/>
                <a:ea typeface="msmincho" charset="0"/>
                <a:cs typeface="msmincho" charset="0"/>
              </a:rPr>
              <a:t>Why Man Pages?</a:t>
            </a:r>
            <a:endParaRPr lang="en-GB" sz="3200" b="1" dirty="0">
              <a:latin typeface="Bitstream Vera Serif" charset="0"/>
              <a:ea typeface="msmincho" charset="0"/>
              <a:cs typeface="msmincho" charset="0"/>
            </a:endParaRPr>
          </a:p>
        </p:txBody>
      </p:sp>
      <p:sp>
        <p:nvSpPr>
          <p:cNvPr id="25602" name="Rectangle 2"/>
          <p:cNvSpPr>
            <a:spLocks noGrp="1" noChangeArrowheads="1"/>
          </p:cNvSpPr>
          <p:nvPr>
            <p:ph type="body" idx="1"/>
          </p:nvPr>
        </p:nvSpPr>
        <p:spPr>
          <a:xfrm>
            <a:off x="739775" y="2101850"/>
            <a:ext cx="8607425" cy="4764088"/>
          </a:xfrm>
          <a:ln/>
        </p:spPr>
        <p:txBody>
          <a:bodyPr tIns="14040"/>
          <a:lstStyle/>
          <a:p>
            <a:pPr marL="439738" indent="-176213">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b="1" dirty="0" smtClean="0">
                <a:latin typeface="Bitstream Vera Serif" charset="0"/>
              </a:rPr>
              <a:t>All Linux users from novice to expert look things up in the manual</a:t>
            </a:r>
          </a:p>
          <a:p>
            <a:pPr marL="439738" indent="-176213">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b="1" dirty="0" smtClean="0">
                <a:latin typeface="Bitstream Vera Serif" charset="0"/>
              </a:rPr>
              <a:t>Reading man pages is a skill that you acquire by doing </a:t>
            </a:r>
            <a:r>
              <a:rPr lang="en-GB" sz="2200" b="1" dirty="0" smtClean="0">
                <a:latin typeface="Bitstream Vera Serif" charset="0"/>
              </a:rPr>
              <a:t>it</a:t>
            </a:r>
          </a:p>
          <a:p>
            <a:pPr marL="439738" indent="-176213">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b="1" dirty="0" smtClean="0">
                <a:latin typeface="Bitstream Vera Serif" charset="0"/>
              </a:rPr>
              <a:t>You won't be good at reading man pages at first</a:t>
            </a:r>
          </a:p>
          <a:p>
            <a:pPr marL="439738" indent="-176213">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b="1" dirty="0" smtClean="0">
                <a:latin typeface="Bitstream Vera Serif" charset="0"/>
              </a:rPr>
              <a:t>Reading man pages will be difficult at first</a:t>
            </a:r>
            <a:endParaRPr lang="en-GB" sz="2200" b="1" dirty="0" smtClean="0">
              <a:latin typeface="Bitstream Vera Serif" charset="0"/>
            </a:endParaRPr>
          </a:p>
          <a:p>
            <a:pPr marL="439738" indent="-176213">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b="1" dirty="0" smtClean="0">
                <a:latin typeface="Bitstream Vera Serif" charset="0"/>
              </a:rPr>
              <a:t>Navigate through man pages by searching (with regular expressions that you'll learn this term)</a:t>
            </a:r>
          </a:p>
          <a:p>
            <a:pPr marL="439738" indent="-176213">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b="1" dirty="0" smtClean="0">
                <a:latin typeface="Bitstream Vera Serif" charset="0"/>
              </a:rPr>
              <a:t>Much of the information may not be relevant to your query and gets (mentally) filtered out</a:t>
            </a:r>
          </a:p>
          <a:p>
            <a:pPr marL="439738" indent="-176213">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b="1" dirty="0" smtClean="0">
                <a:latin typeface="Bitstream Vera Serif" charset="0"/>
              </a:rPr>
              <a:t>The more you do it, the easier it gets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739775" y="627063"/>
            <a:ext cx="8607425" cy="1263650"/>
          </a:xfrm>
          <a:ln/>
        </p:spPr>
        <p:txBody>
          <a:bodyPr tIns="20160"/>
          <a:lstStyle/>
          <a:p>
            <a: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latin typeface="Bitstream Vera Serif" charset="0"/>
              </a:rPr>
              <a:t>How to read technical material, 2</a:t>
            </a:r>
          </a:p>
        </p:txBody>
      </p:sp>
      <p:sp>
        <p:nvSpPr>
          <p:cNvPr id="26626" name="Rectangle 2"/>
          <p:cNvSpPr>
            <a:spLocks noGrp="1" noChangeArrowheads="1"/>
          </p:cNvSpPr>
          <p:nvPr>
            <p:ph type="body" idx="1"/>
          </p:nvPr>
        </p:nvSpPr>
        <p:spPr>
          <a:xfrm>
            <a:off x="739775" y="2101850"/>
            <a:ext cx="8607425" cy="4764088"/>
          </a:xfrm>
          <a:ln/>
        </p:spPr>
        <p:txBody>
          <a:bodyPr/>
          <a:lstStyle/>
          <a:p>
            <a:pPr marL="439738" indent="-176213">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b="1" dirty="0">
                <a:latin typeface="Bitstream Vera Serif" charset="0"/>
              </a:rPr>
              <a:t>Take some notes</a:t>
            </a:r>
          </a:p>
          <a:p>
            <a:pPr marL="1071563" lvl="3" indent="-211138">
              <a:lnSpc>
                <a:spcPct val="98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dirty="0">
                <a:latin typeface="Bitstream Vera Serif" charset="0"/>
              </a:rPr>
              <a:t>Did you come across a key item?</a:t>
            </a:r>
          </a:p>
          <a:p>
            <a:pPr marL="1071563" lvl="3" indent="-211138">
              <a:lnSpc>
                <a:spcPct val="98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dirty="0">
                <a:latin typeface="Bitstream Vera Serif" charset="0"/>
              </a:rPr>
              <a:t>Is it useful, interesting, or likely of future value?</a:t>
            </a:r>
          </a:p>
          <a:p>
            <a:pPr marL="1071563" lvl="3" indent="-211138">
              <a:lnSpc>
                <a:spcPct val="98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dirty="0">
                <a:latin typeface="Bitstream Vera Serif" charset="0"/>
              </a:rPr>
              <a:t>Does it seem puzzling or contradictory</a:t>
            </a:r>
            <a:r>
              <a:rPr lang="en-GB" sz="2200" dirty="0" smtClean="0">
                <a:latin typeface="Bitstream Vera Serif" charset="0"/>
              </a:rPr>
              <a:t>?</a:t>
            </a:r>
          </a:p>
          <a:p>
            <a:pPr marL="1528763" lvl="4" indent="-211138">
              <a:lnSpc>
                <a:spcPct val="98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dirty="0" smtClean="0">
                <a:latin typeface="Bitstream Vera Serif" charset="0"/>
              </a:rPr>
              <a:t>Ask me about it!</a:t>
            </a:r>
            <a:endParaRPr lang="en-GB" sz="2200" dirty="0">
              <a:latin typeface="Bitstream Vera Serif" charset="0"/>
            </a:endParaRPr>
          </a:p>
          <a:p>
            <a:pPr marL="439738" indent="-176213">
              <a:lnSpc>
                <a:spcPct val="95000"/>
              </a:lnSpc>
              <a:buClrTx/>
              <a:buFontTx/>
              <a:buNone/>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endParaRPr lang="en-GB" sz="2200" dirty="0">
              <a:latin typeface="Bitstream Vera Serif"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88950" y="368300"/>
            <a:ext cx="9144000" cy="706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5400" rIns="0" bIns="0"/>
          <a:lstStyle>
            <a:lvl1pPr marL="457200" indent="-3175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9pPr>
          </a:lstStyle>
          <a:p>
            <a:pPr eaLnBrk="1">
              <a:lnSpc>
                <a:spcPts val="3263"/>
              </a:lnSpc>
              <a:spcAft>
                <a:spcPts val="1425"/>
              </a:spcAft>
              <a:buClrTx/>
              <a:buFontTx/>
              <a:buNone/>
            </a:pPr>
            <a:r>
              <a:rPr lang="en-GB" sz="3200" b="1" dirty="0" smtClean="0">
                <a:latin typeface="Bitstream Vera Serif" charset="0"/>
                <a:ea typeface="msgothic" charset="0"/>
                <a:cs typeface="msgothic" charset="0"/>
              </a:rPr>
              <a:t>About Me</a:t>
            </a:r>
          </a:p>
          <a:p>
            <a:pPr eaLnBrk="1">
              <a:lnSpc>
                <a:spcPts val="3263"/>
              </a:lnSpc>
              <a:spcAft>
                <a:spcPts val="1425"/>
              </a:spcAft>
              <a:buClrTx/>
              <a:buFontTx/>
              <a:buNone/>
            </a:pPr>
            <a:endParaRPr lang="en-GB" sz="3200" b="1" dirty="0" smtClean="0">
              <a:latin typeface="Bitstream Vera Serif" charset="0"/>
              <a:ea typeface="msgothic" charset="0"/>
              <a:cs typeface="msgothic" charset="0"/>
            </a:endParaRPr>
          </a:p>
          <a:p>
            <a:pPr eaLnBrk="1">
              <a:lnSpc>
                <a:spcPts val="3263"/>
              </a:lnSpc>
              <a:spcAft>
                <a:spcPts val="1425"/>
              </a:spcAft>
              <a:buClrTx/>
              <a:buFontTx/>
              <a:buNone/>
            </a:pPr>
            <a:r>
              <a:rPr lang="en-GB" sz="3200" b="1" dirty="0" smtClean="0">
                <a:latin typeface="Bitstream Vera Serif" charset="0"/>
                <a:ea typeface="msgothic" charset="0"/>
                <a:cs typeface="msgothic" charset="0"/>
              </a:rPr>
              <a:t>Todd Kelley</a:t>
            </a:r>
            <a:endParaRPr lang="en-GB" sz="3200" b="1" dirty="0">
              <a:latin typeface="Bitstream Vera Serif" charset="0"/>
              <a:ea typeface="msgothic" charset="0"/>
              <a:cs typeface="msgothic" charset="0"/>
            </a:endParaRPr>
          </a:p>
          <a:p>
            <a:pPr marL="139700" indent="0" eaLnBrk="1">
              <a:lnSpc>
                <a:spcPct val="98000"/>
              </a:lnSpc>
              <a:spcAft>
                <a:spcPts val="575"/>
              </a:spcAft>
              <a:buSzPct val="45000"/>
            </a:pPr>
            <a:r>
              <a:rPr lang="en-GB" dirty="0" smtClean="0">
                <a:latin typeface="Bitstream Vera Serif" charset="0"/>
                <a:ea typeface="msgothic" charset="0"/>
                <a:cs typeface="msgothic" charset="0"/>
              </a:rPr>
              <a:t>Email: kelleyt@algonquincollege.com</a:t>
            </a:r>
          </a:p>
          <a:p>
            <a:pPr marL="139700" indent="0" eaLnBrk="1">
              <a:lnSpc>
                <a:spcPct val="95000"/>
              </a:lnSpc>
              <a:spcAft>
                <a:spcPts val="575"/>
              </a:spcAft>
              <a:buSzPct val="45000"/>
            </a:pPr>
            <a:r>
              <a:rPr lang="en-GB" dirty="0" smtClean="0">
                <a:latin typeface="Bitstream Vera Serif" charset="0"/>
                <a:ea typeface="msgothic" charset="0"/>
                <a:cs typeface="msgothic" charset="0"/>
              </a:rPr>
              <a:t>Office Hours: send me an email to make an appointment</a:t>
            </a:r>
            <a:endParaRPr lang="en-GB" dirty="0">
              <a:latin typeface="Bitstream Vera Serif" charset="0"/>
              <a:ea typeface="msgothic" charset="0"/>
              <a:cs typeface="msgothic" charset="0"/>
            </a:endParaRPr>
          </a:p>
          <a:p>
            <a:pPr marL="139700" indent="0" eaLnBrk="1">
              <a:lnSpc>
                <a:spcPct val="95000"/>
              </a:lnSpc>
              <a:spcAft>
                <a:spcPts val="575"/>
              </a:spcAft>
              <a:buSzPct val="45000"/>
            </a:pPr>
            <a:r>
              <a:rPr lang="en-GB" dirty="0" smtClean="0">
                <a:latin typeface="Bitstream Vera Serif" charset="0"/>
                <a:ea typeface="msgothic" charset="0"/>
                <a:cs typeface="msgothic" charset="0"/>
              </a:rPr>
              <a:t>   </a:t>
            </a:r>
          </a:p>
          <a:p>
            <a:pPr marL="139700" indent="0" eaLnBrk="1">
              <a:lnSpc>
                <a:spcPct val="95000"/>
              </a:lnSpc>
              <a:spcAft>
                <a:spcPts val="575"/>
              </a:spcAft>
              <a:buSzPct val="45000"/>
            </a:pPr>
            <a:r>
              <a:rPr lang="en-GB" dirty="0">
                <a:latin typeface="Bitstream Vera Serif" charset="0"/>
                <a:ea typeface="msgothic" charset="0"/>
                <a:cs typeface="msgothic" charset="0"/>
              </a:rPr>
              <a:t> </a:t>
            </a:r>
            <a:r>
              <a:rPr lang="en-GB" dirty="0" smtClean="0">
                <a:latin typeface="Bitstream Vera Serif" charset="0"/>
                <a:ea typeface="msgothic" charset="0"/>
                <a:cs typeface="msgothic" charset="0"/>
              </a:rPr>
              <a:t>   </a:t>
            </a:r>
          </a:p>
          <a:p>
            <a:pPr marL="139700" indent="0" eaLnBrk="1">
              <a:lnSpc>
                <a:spcPct val="95000"/>
              </a:lnSpc>
              <a:spcAft>
                <a:spcPts val="575"/>
              </a:spcAft>
              <a:buSzPct val="45000"/>
            </a:pPr>
            <a:endParaRPr lang="en-GB" dirty="0">
              <a:latin typeface="Bitstream Vera Serif" charset="0"/>
              <a:ea typeface="msgothic" charset="0"/>
              <a:cs typeface="msgothic" charset="0"/>
            </a:endParaRPr>
          </a:p>
          <a:p>
            <a:pPr marL="139700" indent="0" eaLnBrk="1">
              <a:lnSpc>
                <a:spcPct val="95000"/>
              </a:lnSpc>
              <a:spcAft>
                <a:spcPts val="575"/>
              </a:spcAft>
              <a:buSzPct val="45000"/>
            </a:pPr>
            <a:endParaRPr lang="en-GB" dirty="0">
              <a:latin typeface="Bitstream Vera Serif" charset="0"/>
              <a:ea typeface="msgothic" charset="0"/>
              <a:cs typeface="msgothic"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739775" y="627063"/>
            <a:ext cx="8607425" cy="1263650"/>
          </a:xfrm>
          <a:ln/>
        </p:spPr>
        <p:txBody>
          <a:bodyPr tIns="20160"/>
          <a:lstStyle/>
          <a:p>
            <a: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latin typeface="Bitstream Vera Serif" charset="0"/>
              </a:rPr>
              <a:t>How to read technical material, 3</a:t>
            </a:r>
          </a:p>
        </p:txBody>
      </p:sp>
      <p:sp>
        <p:nvSpPr>
          <p:cNvPr id="27650" name="Rectangle 2"/>
          <p:cNvSpPr>
            <a:spLocks noGrp="1" noChangeArrowheads="1"/>
          </p:cNvSpPr>
          <p:nvPr>
            <p:ph type="body" idx="1"/>
          </p:nvPr>
        </p:nvSpPr>
        <p:spPr>
          <a:xfrm>
            <a:off x="739775" y="2101850"/>
            <a:ext cx="8607425" cy="4764088"/>
          </a:xfrm>
          <a:ln/>
        </p:spPr>
        <p:txBody>
          <a:bodyPr tIns="14040"/>
          <a:lstStyle/>
          <a:p>
            <a:pPr marL="439738" indent="-176213">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b="1">
                <a:latin typeface="Bitstream Vera Serif" charset="0"/>
              </a:rPr>
              <a:t>Re-read sections</a:t>
            </a:r>
          </a:p>
          <a:p>
            <a:pPr marL="1071563" lvl="3" indent="-211138">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Look at your notes for issues and concerns</a:t>
            </a:r>
          </a:p>
          <a:p>
            <a:pPr marL="1071563" lvl="3" indent="-211138">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Can you resolve an apparent contradiction?</a:t>
            </a:r>
          </a:p>
          <a:p>
            <a:pPr marL="1071563" lvl="3" indent="-211138">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What does the relevant </a:t>
            </a:r>
            <a:r>
              <a:rPr lang="en-GB" sz="2200" b="1">
                <a:latin typeface="Bitstream Vera Sans Mono" pitchFamily="33" charset="0"/>
                <a:cs typeface="Courier New" charset="0"/>
              </a:rPr>
              <a:t>man</a:t>
            </a:r>
            <a:r>
              <a:rPr lang="en-GB" sz="2200" b="1">
                <a:latin typeface="Bitstream Vera Serif" charset="0"/>
                <a:cs typeface="Courier New" charset="0"/>
              </a:rPr>
              <a:t> </a:t>
            </a:r>
            <a:r>
              <a:rPr lang="en-GB" sz="2200">
                <a:latin typeface="Bitstream Vera Serif" charset="0"/>
              </a:rPr>
              <a:t>page have to say?</a:t>
            </a:r>
          </a:p>
          <a:p>
            <a:pPr marL="1071563" lvl="3" indent="-211138">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Test it on a computer if appropriate</a:t>
            </a:r>
          </a:p>
          <a:p>
            <a:pPr marL="1071563" lvl="3" indent="-211138">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a:latin typeface="Bitstream Vera Serif" charset="0"/>
              </a:rPr>
              <a:t>Check another textbook or try googling for more information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739775" y="627063"/>
            <a:ext cx="8607425" cy="1263650"/>
          </a:xfrm>
          <a:ln/>
        </p:spPr>
        <p:txBody>
          <a:bodyPr tIns="20160"/>
          <a:lstStyle/>
          <a:p>
            <a: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latin typeface="Bitstream Vera Serif" charset="0"/>
              </a:rPr>
              <a:t>How to read technical material, 4</a:t>
            </a:r>
          </a:p>
        </p:txBody>
      </p:sp>
      <p:sp>
        <p:nvSpPr>
          <p:cNvPr id="28674" name="Rectangle 2"/>
          <p:cNvSpPr>
            <a:spLocks noGrp="1" noChangeArrowheads="1"/>
          </p:cNvSpPr>
          <p:nvPr>
            <p:ph type="body" idx="1"/>
          </p:nvPr>
        </p:nvSpPr>
        <p:spPr>
          <a:xfrm>
            <a:off x="739775" y="2101850"/>
            <a:ext cx="8607425" cy="4764088"/>
          </a:xfrm>
          <a:ln/>
        </p:spPr>
        <p:txBody>
          <a:bodyPr tIns="14040"/>
          <a:lstStyle/>
          <a:p>
            <a:pPr marL="439738" indent="-176213">
              <a:lnSpc>
                <a:spcPct val="95000"/>
              </a:lnSpc>
              <a:buSzPct val="45000"/>
              <a:buFont typeface="Wingdings" charset="2"/>
              <a:buChar char=""/>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r>
              <a:rPr lang="en-GB" sz="2200" b="1" dirty="0" smtClean="0">
                <a:latin typeface="Bitstream Vera Serif" charset="0"/>
              </a:rPr>
              <a:t>Getting good at browsing and reading technical material (manuals) is part of becoming a </a:t>
            </a:r>
            <a:r>
              <a:rPr lang="en-GB" sz="2200" b="1" dirty="0" err="1" smtClean="0">
                <a:latin typeface="Bitstream Vera Serif" charset="0"/>
              </a:rPr>
              <a:t>CSTech</a:t>
            </a:r>
            <a:endParaRPr lang="en-GB" sz="2200" b="1" dirty="0" smtClean="0">
              <a:latin typeface="Bitstream Vera Serif" charset="0"/>
            </a:endParaRPr>
          </a:p>
          <a:p>
            <a:pPr marL="263525" indent="0">
              <a:lnSpc>
                <a:spcPct val="95000"/>
              </a:lnSpc>
              <a:buSzPct val="45000"/>
              <a:tabLst>
                <a:tab pos="439738" algn="l"/>
                <a:tab pos="552450" algn="l"/>
                <a:tab pos="1009650" algn="l"/>
                <a:tab pos="1466850" algn="l"/>
                <a:tab pos="1924050" algn="l"/>
                <a:tab pos="2381250" algn="l"/>
                <a:tab pos="2838450" algn="l"/>
                <a:tab pos="3295650" algn="l"/>
                <a:tab pos="3752850" algn="l"/>
                <a:tab pos="4210050" algn="l"/>
                <a:tab pos="4667250" algn="l"/>
                <a:tab pos="5124450" algn="l"/>
                <a:tab pos="5581650" algn="l"/>
                <a:tab pos="6038850" algn="l"/>
                <a:tab pos="6496050" algn="l"/>
                <a:tab pos="6953250" algn="l"/>
                <a:tab pos="7410450" algn="l"/>
                <a:tab pos="7867650" algn="l"/>
                <a:tab pos="8324850" algn="l"/>
                <a:tab pos="8782050" algn="l"/>
                <a:tab pos="9239250" algn="l"/>
              </a:tabLst>
            </a:pPr>
            <a:endParaRPr lang="en-GB" sz="2200" dirty="0">
              <a:latin typeface="Bitstream Vera Serif"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12" y="0"/>
            <a:ext cx="8597900" cy="1252537"/>
          </a:xfrm>
        </p:spPr>
        <p:txBody>
          <a:bodyPr/>
          <a:lstStyle/>
          <a:p>
            <a:r>
              <a:rPr lang="en-US" dirty="0" smtClean="0"/>
              <a:t>Fifteen minute rule</a:t>
            </a:r>
            <a:endParaRPr lang="en-US" dirty="0"/>
          </a:p>
        </p:txBody>
      </p:sp>
      <p:sp>
        <p:nvSpPr>
          <p:cNvPr id="3" name="Content Placeholder 2"/>
          <p:cNvSpPr>
            <a:spLocks noGrp="1"/>
          </p:cNvSpPr>
          <p:nvPr>
            <p:ph idx="1"/>
          </p:nvPr>
        </p:nvSpPr>
        <p:spPr>
          <a:xfrm>
            <a:off x="696912" y="1036637"/>
            <a:ext cx="8597900" cy="6324600"/>
          </a:xfrm>
        </p:spPr>
        <p:txBody>
          <a:bodyPr/>
          <a:lstStyle/>
          <a:p>
            <a:r>
              <a:rPr lang="en-US" dirty="0" smtClean="0"/>
              <a:t>Your time as a student is valuable</a:t>
            </a:r>
          </a:p>
          <a:p>
            <a:r>
              <a:rPr lang="en-US" dirty="0" smtClean="0"/>
              <a:t>If you come up against a tough problem and make no progress in fifteen minutes despite best efforts</a:t>
            </a:r>
          </a:p>
          <a:p>
            <a:pPr marL="857250" lvl="1" indent="-457200">
              <a:buFont typeface="Arial"/>
              <a:buChar char="•"/>
            </a:pPr>
            <a:r>
              <a:rPr lang="en-US" dirty="0"/>
              <a:t>	</a:t>
            </a:r>
            <a:r>
              <a:rPr lang="en-US" dirty="0" smtClean="0"/>
              <a:t>get help from a professor or lab instructor</a:t>
            </a:r>
          </a:p>
          <a:p>
            <a:pPr marL="857250" lvl="1" indent="-457200">
              <a:buFont typeface="Arial"/>
              <a:buChar char="•"/>
            </a:pPr>
            <a:r>
              <a:rPr lang="en-US" dirty="0" smtClean="0"/>
              <a:t>get help from classmates</a:t>
            </a:r>
          </a:p>
          <a:p>
            <a:pPr marL="857250" lvl="1" indent="-457200">
              <a:buFont typeface="Arial"/>
              <a:buChar char="•"/>
            </a:pPr>
            <a:r>
              <a:rPr lang="en-US" dirty="0" smtClean="0"/>
              <a:t>take a break</a:t>
            </a:r>
          </a:p>
          <a:p>
            <a:pPr marL="857250" lvl="1" indent="-457200">
              <a:buFont typeface="Arial"/>
              <a:buChar char="•"/>
            </a:pPr>
            <a:r>
              <a:rPr lang="en-US" dirty="0" smtClean="0"/>
              <a:t>put it on hold and work on something else</a:t>
            </a:r>
          </a:p>
          <a:p>
            <a:pPr marL="0" indent="0"/>
            <a:r>
              <a:rPr lang="en-US" dirty="0" smtClean="0"/>
              <a:t>This happens to all of us, and we need to watch out for </a:t>
            </a:r>
            <a:r>
              <a:rPr lang="en-US" dirty="0" smtClean="0"/>
              <a:t>it when </a:t>
            </a:r>
            <a:r>
              <a:rPr lang="en-US" dirty="0" smtClean="0"/>
              <a:t>it happens</a:t>
            </a:r>
          </a:p>
          <a:p>
            <a:pPr marL="0" indent="0"/>
            <a:r>
              <a:rPr lang="en-US" dirty="0" smtClean="0"/>
              <a:t>But what about when it's midnight before the assignment is due?  (See "Don't Leave Things to the Last Minute" rule)</a:t>
            </a:r>
          </a:p>
        </p:txBody>
      </p:sp>
    </p:spTree>
    <p:extLst>
      <p:ext uri="{BB962C8B-B14F-4D97-AF65-F5344CB8AC3E}">
        <p14:creationId xmlns:p14="http://schemas.microsoft.com/office/powerpoint/2010/main" val="3901030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12" y="21002"/>
            <a:ext cx="8597900" cy="1252537"/>
          </a:xfrm>
        </p:spPr>
        <p:txBody>
          <a:bodyPr/>
          <a:lstStyle/>
          <a:p>
            <a:r>
              <a:rPr lang="en-US" dirty="0" smtClean="0"/>
              <a:t>"Don't Leave Things to the Last Minute" Rule</a:t>
            </a:r>
            <a:endParaRPr lang="en-US" dirty="0"/>
          </a:p>
        </p:txBody>
      </p:sp>
      <p:sp>
        <p:nvSpPr>
          <p:cNvPr id="3" name="Content Placeholder 2"/>
          <p:cNvSpPr>
            <a:spLocks noGrp="1"/>
          </p:cNvSpPr>
          <p:nvPr>
            <p:ph idx="1"/>
          </p:nvPr>
        </p:nvSpPr>
        <p:spPr>
          <a:xfrm>
            <a:off x="620712" y="1265237"/>
            <a:ext cx="8597900" cy="5867400"/>
          </a:xfrm>
        </p:spPr>
        <p:txBody>
          <a:bodyPr/>
          <a:lstStyle/>
          <a:p>
            <a:r>
              <a:rPr lang="en-US" dirty="0" smtClean="0"/>
              <a:t>Professors and Lab Instructors are more useful to you when you follow this rule and have time before the due date to seek their help</a:t>
            </a:r>
          </a:p>
          <a:p>
            <a:r>
              <a:rPr lang="en-US" dirty="0" smtClean="0"/>
              <a:t>Everyone has their own style of studying and working, but try for several shorter sessions that start early in the assignment cycle:</a:t>
            </a:r>
          </a:p>
          <a:p>
            <a:pPr marL="857250" lvl="1" indent="-457200">
              <a:buFont typeface="Arial"/>
              <a:buChar char="•"/>
            </a:pPr>
            <a:r>
              <a:rPr lang="en-US" dirty="0"/>
              <a:t>	</a:t>
            </a:r>
            <a:r>
              <a:rPr lang="en-US" dirty="0" smtClean="0"/>
              <a:t>several focused shorter sessions of study or work tend to be more effective than one long session</a:t>
            </a:r>
          </a:p>
          <a:p>
            <a:pPr marL="857250" lvl="1" indent="-457200">
              <a:buFont typeface="Arial"/>
              <a:buChar char="•"/>
            </a:pPr>
            <a:r>
              <a:rPr lang="en-US" dirty="0" smtClean="0"/>
              <a:t>spreading several shorter sessions over more days allows more time for concepts to sink in and progress to be made</a:t>
            </a:r>
          </a:p>
          <a:p>
            <a:pPr marL="857250" lvl="1" indent="-457200">
              <a:buFont typeface="Arial"/>
              <a:buChar char="•"/>
            </a:pPr>
            <a:r>
              <a:rPr lang="en-US" dirty="0" smtClean="0"/>
              <a:t>it also facilitates the fifteen minute rule</a:t>
            </a:r>
          </a:p>
          <a:p>
            <a:pPr marL="857250" lvl="1" indent="-457200">
              <a:buFont typeface="Arial"/>
              <a:buChar char="•"/>
            </a:pPr>
            <a:endParaRPr lang="en-US" dirty="0"/>
          </a:p>
        </p:txBody>
      </p:sp>
    </p:spTree>
    <p:extLst>
      <p:ext uri="{BB962C8B-B14F-4D97-AF65-F5344CB8AC3E}">
        <p14:creationId xmlns:p14="http://schemas.microsoft.com/office/powerpoint/2010/main" val="819949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739775" y="627063"/>
            <a:ext cx="8607425" cy="515937"/>
          </a:xfrm>
          <a:ln/>
        </p:spPr>
        <p:txBody>
          <a:bodyPr tIns="20160"/>
          <a:lstStyle/>
          <a:p>
            <a:pPr>
              <a:lnSpc>
                <a:spcPct val="95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latin typeface="Bitstream Vera Serif" charset="0"/>
              </a:rPr>
              <a:t>What is an operating system?</a:t>
            </a:r>
          </a:p>
        </p:txBody>
      </p:sp>
      <p:sp>
        <p:nvSpPr>
          <p:cNvPr id="29698" name="Rectangle 2"/>
          <p:cNvSpPr>
            <a:spLocks noGrp="1" noChangeArrowheads="1"/>
          </p:cNvSpPr>
          <p:nvPr>
            <p:ph type="body" idx="1"/>
          </p:nvPr>
        </p:nvSpPr>
        <p:spPr>
          <a:xfrm>
            <a:off x="777875" y="1500188"/>
            <a:ext cx="8607425" cy="4979987"/>
          </a:xfrm>
          <a:ln/>
        </p:spPr>
        <p:txBody>
          <a:bodyPr tIns="20160"/>
          <a:lstStyle/>
          <a:p>
            <a:pPr indent="-341313">
              <a:lnSpc>
                <a:spcPct val="95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atin typeface="Bitstream Vera Serif" charset="0"/>
              </a:rPr>
              <a:t>"The operating system manages the resources of the computing environment by providing a hierarchical file system, process management, and other housekeeping functions [so that the user is not burdened with these tasks]."</a:t>
            </a:r>
          </a:p>
          <a:p>
            <a:pPr indent="-341313" algn="r">
              <a:lnSpc>
                <a:spcPct val="95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atin typeface="Bitstream Vera Serif" charset="0"/>
              </a:rPr>
              <a:t>--   "</a:t>
            </a:r>
            <a:r>
              <a:rPr lang="en-GB" u="sng">
                <a:latin typeface="Bitstream Vera Serif" charset="0"/>
              </a:rPr>
              <a:t>The UNIX System</a:t>
            </a:r>
            <a:r>
              <a:rPr lang="en-GB">
                <a:latin typeface="Bitstream Vera Serif" charset="0"/>
              </a:rPr>
              <a:t>",</a:t>
            </a:r>
            <a:br>
              <a:rPr lang="en-GB">
                <a:latin typeface="Bitstream Vera Serif" charset="0"/>
              </a:rPr>
            </a:br>
            <a:r>
              <a:rPr lang="en-GB">
                <a:latin typeface="Bitstream Vera Serif" charset="0"/>
              </a:rPr>
              <a:t>S. R. Bourne, 1983</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739775" y="627063"/>
            <a:ext cx="8607425" cy="515937"/>
          </a:xfrm>
          <a:ln/>
        </p:spPr>
        <p:txBody>
          <a:bodyPr tIns="20160"/>
          <a:lstStyle/>
          <a:p>
            <a:pPr>
              <a:lnSpc>
                <a:spcPct val="95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latin typeface="Bitstream Vera Serif" charset="0"/>
              </a:rPr>
              <a:t>What is an operating system?</a:t>
            </a:r>
          </a:p>
        </p:txBody>
      </p:sp>
      <p:sp>
        <p:nvSpPr>
          <p:cNvPr id="30722" name="Rectangle 2"/>
          <p:cNvSpPr>
            <a:spLocks noGrp="1" noChangeArrowheads="1"/>
          </p:cNvSpPr>
          <p:nvPr>
            <p:ph type="body" idx="1"/>
          </p:nvPr>
        </p:nvSpPr>
        <p:spPr>
          <a:xfrm>
            <a:off x="777875" y="1500188"/>
            <a:ext cx="8607425" cy="5761037"/>
          </a:xfrm>
          <a:ln/>
        </p:spPr>
        <p:txBody>
          <a:bodyPr tIns="14040"/>
          <a:lstStyle/>
          <a:p>
            <a:pPr indent="-341313">
              <a:lnSpc>
                <a:spcPct val="95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sz="2200" dirty="0">
                <a:latin typeface="Bitstream Vera Serif" charset="0"/>
              </a:rPr>
              <a:t>Practically speaking, the operating system manages:</a:t>
            </a:r>
          </a:p>
          <a:p>
            <a:pPr marL="427038" lvl="2" indent="-322263">
              <a:lnSpc>
                <a:spcPct val="98000"/>
              </a:lnSpc>
              <a:spcAft>
                <a:spcPts val="288"/>
              </a:spcAft>
              <a:buSzPct val="45000"/>
              <a:buFont typeface="Wingdings" charset="2"/>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sz="2200" b="1" u="sng" dirty="0">
                <a:latin typeface="Bitstream Vera Serif" charset="0"/>
              </a:rPr>
              <a:t>Processes</a:t>
            </a:r>
            <a:br>
              <a:rPr lang="en-GB" sz="2200" b="1" u="sng" dirty="0">
                <a:latin typeface="Bitstream Vera Serif" charset="0"/>
              </a:rPr>
            </a:br>
            <a:r>
              <a:rPr lang="en-GB" sz="2200" dirty="0">
                <a:latin typeface="Bitstream Vera Serif" charset="0"/>
              </a:rPr>
              <a:t>user application programs as well as essential services, such as the </a:t>
            </a:r>
            <a:r>
              <a:rPr lang="en-GB" sz="2200" b="1" dirty="0" err="1">
                <a:latin typeface="Bitstream Vera Sans Mono" pitchFamily="33" charset="0"/>
              </a:rPr>
              <a:t>cron</a:t>
            </a:r>
            <a:r>
              <a:rPr lang="en-GB" sz="2200" dirty="0">
                <a:latin typeface="Bitstream Vera Serif" charset="0"/>
                <a:cs typeface="Courier New" charset="0"/>
              </a:rPr>
              <a:t> service </a:t>
            </a:r>
            <a:r>
              <a:rPr lang="en-GB" sz="2200" dirty="0">
                <a:latin typeface="Bitstream Vera Serif" charset="0"/>
              </a:rPr>
              <a:t>running as </a:t>
            </a:r>
            <a:r>
              <a:rPr lang="en-GB" sz="2200" b="1" dirty="0" err="1">
                <a:latin typeface="Bitstream Vera Sans Mono" pitchFamily="33" charset="0"/>
                <a:cs typeface="Courier New" charset="0"/>
              </a:rPr>
              <a:t>crond</a:t>
            </a:r>
            <a:r>
              <a:rPr lang="en-GB" sz="2200" dirty="0">
                <a:latin typeface="Bitstream Vera Serif" charset="0"/>
              </a:rPr>
              <a:t> and known as the </a:t>
            </a:r>
            <a:r>
              <a:rPr lang="en-GB" sz="2200" b="1" u="sng" dirty="0" err="1">
                <a:latin typeface="Bitstream Vera Serif" charset="0"/>
              </a:rPr>
              <a:t>cron</a:t>
            </a:r>
            <a:r>
              <a:rPr lang="en-GB" sz="2200" b="1" u="sng" dirty="0">
                <a:latin typeface="Bitstream Vera Serif" charset="0"/>
              </a:rPr>
              <a:t> daemon</a:t>
            </a:r>
            <a:r>
              <a:rPr lang="en-GB" sz="2200" dirty="0" smtClean="0">
                <a:latin typeface="Bitstream Vera Serif" charset="0"/>
              </a:rPr>
              <a:t>;  your shell (command line) is a process – when you run </a:t>
            </a:r>
            <a:r>
              <a:rPr lang="en-GB" sz="2200" dirty="0" err="1" smtClean="0">
                <a:latin typeface="Bitstream Vera Serif" charset="0"/>
              </a:rPr>
              <a:t>ls</a:t>
            </a:r>
            <a:r>
              <a:rPr lang="en-GB" sz="2200" dirty="0" smtClean="0">
                <a:latin typeface="Bitstream Vera Serif" charset="0"/>
              </a:rPr>
              <a:t>, that’s another process</a:t>
            </a:r>
            <a:endParaRPr lang="en-GB" sz="2200" dirty="0">
              <a:latin typeface="Bitstream Vera Serif" charset="0"/>
            </a:endParaRPr>
          </a:p>
          <a:p>
            <a:pPr marL="427038" lvl="2" indent="-322263">
              <a:lnSpc>
                <a:spcPct val="98000"/>
              </a:lnSpc>
              <a:spcAft>
                <a:spcPct val="0"/>
              </a:spcAft>
              <a:buSzPct val="45000"/>
              <a:buFont typeface="Wingdings" charset="2"/>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sz="2200" b="1" u="sng" dirty="0">
                <a:latin typeface="Bitstream Vera Serif" charset="0"/>
              </a:rPr>
              <a:t>Resources</a:t>
            </a:r>
            <a:br>
              <a:rPr lang="en-GB" sz="2200" b="1" u="sng" dirty="0">
                <a:latin typeface="Bitstream Vera Serif" charset="0"/>
              </a:rPr>
            </a:br>
            <a:r>
              <a:rPr lang="en-GB" sz="2200" dirty="0">
                <a:latin typeface="Bitstream Vera Serif" charset="0"/>
              </a:rPr>
              <a:t>the allocation of processor time, memory, and I/O devices among the various processes which use them;</a:t>
            </a:r>
          </a:p>
          <a:p>
            <a:pPr marL="427038" lvl="3" indent="-322263">
              <a:lnSpc>
                <a:spcPct val="98000"/>
              </a:lnSpc>
              <a:buSzPct val="45000"/>
              <a:buFont typeface="Wingdings" charset="2"/>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sz="2200" b="1" u="sng" dirty="0">
                <a:latin typeface="Bitstream Vera Serif" charset="0"/>
              </a:rPr>
              <a:t>File System</a:t>
            </a:r>
            <a:br>
              <a:rPr lang="en-GB" sz="2200" b="1" u="sng" dirty="0">
                <a:latin typeface="Bitstream Vera Serif" charset="0"/>
              </a:rPr>
            </a:br>
            <a:r>
              <a:rPr lang="en-GB" sz="2200" dirty="0">
                <a:latin typeface="Bitstream Vera Serif" charset="0"/>
              </a:rPr>
              <a:t>including all I/O devices and some things made to look like devices (such as </a:t>
            </a:r>
            <a:r>
              <a:rPr lang="en-GB" sz="2200" b="1" dirty="0">
                <a:latin typeface="Bitstream Vera Sans Mono" pitchFamily="33" charset="0"/>
                <a:cs typeface="Courier New" charset="0"/>
              </a:rPr>
              <a:t>/</a:t>
            </a:r>
            <a:r>
              <a:rPr lang="en-GB" sz="2200" b="1" dirty="0" err="1">
                <a:latin typeface="Bitstream Vera Sans Mono" pitchFamily="33" charset="0"/>
                <a:cs typeface="Courier New" charset="0"/>
              </a:rPr>
              <a:t>dev</a:t>
            </a:r>
            <a:r>
              <a:rPr lang="en-GB" sz="2200" b="1" dirty="0">
                <a:latin typeface="Bitstream Vera Sans Mono" pitchFamily="33" charset="0"/>
                <a:cs typeface="Courier New" charset="0"/>
              </a:rPr>
              <a:t>/</a:t>
            </a:r>
            <a:r>
              <a:rPr lang="en-GB" sz="2200" b="1" dirty="0" err="1">
                <a:latin typeface="Bitstream Vera Sans Mono" pitchFamily="33" charset="0"/>
                <a:cs typeface="Courier New" charset="0"/>
              </a:rPr>
              <a:t>kmem</a:t>
            </a:r>
            <a:r>
              <a:rPr lang="en-GB" sz="2200" dirty="0">
                <a:latin typeface="Bitstream Vera Serif" charset="0"/>
              </a:rPr>
              <a:t> or </a:t>
            </a:r>
            <a:r>
              <a:rPr lang="en-GB" sz="2200" b="1" dirty="0">
                <a:latin typeface="Bitstream Vera Sans Mono" pitchFamily="33" charset="0"/>
                <a:cs typeface="Courier New" charset="0"/>
              </a:rPr>
              <a:t>/</a:t>
            </a:r>
            <a:r>
              <a:rPr lang="en-GB" sz="2200" b="1" dirty="0" err="1">
                <a:latin typeface="Bitstream Vera Sans Mono" pitchFamily="33" charset="0"/>
                <a:cs typeface="Courier New" charset="0"/>
              </a:rPr>
              <a:t>proc</a:t>
            </a:r>
            <a:r>
              <a:rPr lang="en-GB" sz="2200" dirty="0">
                <a:latin typeface="Bitstream Vera Serif" charset="0"/>
              </a:rPr>
              <a:t> in Linux);</a:t>
            </a:r>
          </a:p>
          <a:p>
            <a:pPr marL="427038" lvl="2" indent="-322263">
              <a:lnSpc>
                <a:spcPct val="98000"/>
              </a:lnSpc>
              <a:buSzPct val="45000"/>
              <a:buFont typeface="Wingdings" charset="2"/>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sz="2200" b="1" u="sng" dirty="0">
                <a:latin typeface="Bitstream Vera Serif" charset="0"/>
              </a:rPr>
              <a:t>Security Services</a:t>
            </a:r>
            <a:br>
              <a:rPr lang="en-GB" sz="2200" b="1" u="sng" dirty="0">
                <a:latin typeface="Bitstream Vera Serif" charset="0"/>
              </a:rPr>
            </a:br>
            <a:r>
              <a:rPr lang="en-GB" sz="2200" dirty="0">
                <a:latin typeface="Bitstream Vera Serif" charset="0"/>
              </a:rPr>
              <a:t>to protect against inadvertent as well as malicious damage to the file system and other resources (</a:t>
            </a:r>
            <a:r>
              <a:rPr lang="en-GB" sz="2200" b="1" dirty="0">
                <a:latin typeface="Bitstream Vera Sans Mono" pitchFamily="33" charset="0"/>
                <a:cs typeface="Courier New" charset="0"/>
              </a:rPr>
              <a:t>login</a:t>
            </a:r>
            <a:r>
              <a:rPr lang="en-GB" sz="2200" b="1" dirty="0">
                <a:latin typeface="Bitstream Vera Serif" charset="0"/>
                <a:cs typeface="Courier New" charset="0"/>
              </a:rPr>
              <a:t> </a:t>
            </a:r>
            <a:r>
              <a:rPr lang="en-GB" sz="2200" dirty="0">
                <a:latin typeface="Bitstream Vera Serif" charset="0"/>
              </a:rPr>
              <a:t>is only the beginning).</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765175" y="398463"/>
            <a:ext cx="8607425" cy="744537"/>
          </a:xfrm>
          <a:ln/>
        </p:spPr>
        <p:txBody>
          <a:bodyPr tIns="20160"/>
          <a:lstStyle/>
          <a:p>
            <a:pPr>
              <a:lnSpc>
                <a:spcPct val="95000"/>
              </a:lnSpc>
              <a:spcAft>
                <a:spcPts val="57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latin typeface="Bitstream Vera Serif" charset="0"/>
              </a:rPr>
              <a:t>An Operating System Structure</a:t>
            </a:r>
          </a:p>
        </p:txBody>
      </p:sp>
      <p:sp>
        <p:nvSpPr>
          <p:cNvPr id="31746" name="Rectangle 2"/>
          <p:cNvSpPr>
            <a:spLocks noGrp="1" noChangeArrowheads="1"/>
          </p:cNvSpPr>
          <p:nvPr>
            <p:ph type="body" idx="1"/>
          </p:nvPr>
        </p:nvSpPr>
        <p:spPr>
          <a:xfrm>
            <a:off x="765175" y="1143000"/>
            <a:ext cx="8607425" cy="5715000"/>
          </a:xfrm>
          <a:ln/>
        </p:spPr>
        <p:txBody>
          <a:bodyPr tIns="14040"/>
          <a:lstStyle/>
          <a:p>
            <a:pPr marL="457200" indent="-319088">
              <a:lnSpc>
                <a:spcPct val="95000"/>
              </a:lnSpc>
              <a:buSzPct val="45000"/>
              <a:buFont typeface="Wingdings" charset="2"/>
              <a:buChar char=""/>
              <a:tabLst>
                <a:tab pos="457200"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256713" algn="l"/>
              </a:tabLst>
            </a:pPr>
            <a:r>
              <a:rPr lang="en-GB" sz="2200" dirty="0" smtClean="0">
                <a:latin typeface="Bitstream Vera Serif" charset="0"/>
              </a:rPr>
              <a:t>Two </a:t>
            </a:r>
            <a:r>
              <a:rPr lang="en-GB" sz="2200" dirty="0">
                <a:latin typeface="Bitstream Vera Serif" charset="0"/>
              </a:rPr>
              <a:t>software layers are typically used to describe the Unix or Linux system:</a:t>
            </a:r>
          </a:p>
          <a:p>
            <a:pPr marL="457200" indent="-319088">
              <a:lnSpc>
                <a:spcPct val="95000"/>
              </a:lnSpc>
              <a:buSzPct val="45000"/>
              <a:buFont typeface="Wingdings" charset="2"/>
              <a:buChar char=""/>
              <a:tabLst>
                <a:tab pos="457200"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256713" algn="l"/>
              </a:tabLst>
            </a:pPr>
            <a:r>
              <a:rPr lang="en-GB" sz="2200" dirty="0" smtClean="0">
                <a:latin typeface="Bitstream Vera Serif" charset="0"/>
              </a:rPr>
              <a:t>Kernel space: The </a:t>
            </a:r>
            <a:r>
              <a:rPr lang="en-GB" sz="2200" b="1" u="sng" dirty="0">
                <a:latin typeface="Bitstream Vera Serif" charset="0"/>
              </a:rPr>
              <a:t>kernel</a:t>
            </a:r>
            <a:r>
              <a:rPr lang="en-GB" sz="2200" dirty="0">
                <a:latin typeface="Bitstream Vera Serif" charset="0"/>
              </a:rPr>
              <a:t> layer: This runs the hardware and allocates resources, sharing them where necessary. The </a:t>
            </a:r>
            <a:r>
              <a:rPr lang="en-GB" sz="2200" b="1" u="sng" dirty="0">
                <a:latin typeface="Bitstream Vera Serif" charset="0"/>
              </a:rPr>
              <a:t>file system</a:t>
            </a:r>
            <a:r>
              <a:rPr lang="en-GB" sz="2200" dirty="0">
                <a:latin typeface="Bitstream Vera Serif" charset="0"/>
              </a:rPr>
              <a:t> is often a separate process, as are other parts of the kernel and various service </a:t>
            </a:r>
            <a:r>
              <a:rPr lang="en-GB" sz="2200" b="1" u="sng" dirty="0">
                <a:latin typeface="Bitstream Vera Serif" charset="0"/>
              </a:rPr>
              <a:t>daemons</a:t>
            </a:r>
            <a:r>
              <a:rPr lang="en-GB" sz="2200" dirty="0" smtClean="0">
                <a:latin typeface="Bitstream Vera Serif" charset="0"/>
              </a:rPr>
              <a:t>.  The kernel provides some of its functionality to the next layer above through the kernel’s system calls.</a:t>
            </a:r>
            <a:endParaRPr lang="en-GB" sz="2200" dirty="0">
              <a:latin typeface="Bitstream Vera Serif" charset="0"/>
            </a:endParaRPr>
          </a:p>
          <a:p>
            <a:pPr marL="457200" indent="-319088">
              <a:lnSpc>
                <a:spcPct val="95000"/>
              </a:lnSpc>
              <a:buSzPct val="45000"/>
              <a:buFont typeface="Wingdings" charset="2"/>
              <a:buChar char=""/>
              <a:tabLst>
                <a:tab pos="457200"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256713" algn="l"/>
              </a:tabLst>
            </a:pPr>
            <a:r>
              <a:rPr lang="en-GB" sz="2200" dirty="0" smtClean="0">
                <a:latin typeface="Bitstream Vera Serif" charset="0"/>
              </a:rPr>
              <a:t>User space: The </a:t>
            </a:r>
            <a:r>
              <a:rPr lang="en-GB" sz="2200" b="1" u="sng" dirty="0">
                <a:latin typeface="Bitstream Vera Serif" charset="0"/>
              </a:rPr>
              <a:t>shell</a:t>
            </a:r>
            <a:r>
              <a:rPr lang="en-GB" sz="2200" dirty="0">
                <a:latin typeface="Bitstream Vera Serif" charset="0"/>
              </a:rPr>
              <a:t> and other </a:t>
            </a:r>
            <a:r>
              <a:rPr lang="en-GB" sz="2200" dirty="0" smtClean="0">
                <a:latin typeface="Bitstream Vera Serif" charset="0"/>
              </a:rPr>
              <a:t>user processes </a:t>
            </a:r>
            <a:r>
              <a:rPr lang="en-GB" sz="2200" dirty="0">
                <a:latin typeface="Bitstream Vera Serif" charset="0"/>
              </a:rPr>
              <a:t>layer: When you type in a command, it's to the shell at the command-line interface (or CLI). Some commands are built-in to the shell (e.g., </a:t>
            </a:r>
            <a:r>
              <a:rPr lang="en-GB" sz="2200" b="1" dirty="0">
                <a:latin typeface="Bitstream Vera Sans Mono" pitchFamily="33" charset="0"/>
                <a:cs typeface="Courier New" charset="0"/>
              </a:rPr>
              <a:t>cd</a:t>
            </a:r>
            <a:r>
              <a:rPr lang="en-GB" sz="2200" b="1" dirty="0">
                <a:latin typeface="Bitstream Vera Serif" charset="0"/>
                <a:cs typeface="Courier New" charset="0"/>
              </a:rPr>
              <a:t> </a:t>
            </a:r>
            <a:r>
              <a:rPr lang="en-GB" sz="2200" dirty="0">
                <a:latin typeface="Bitstream Vera Serif" charset="0"/>
              </a:rPr>
              <a:t>for change directory) and others are </a:t>
            </a:r>
            <a:r>
              <a:rPr lang="en-GB" sz="2200" dirty="0" smtClean="0">
                <a:latin typeface="Bitstream Vera Serif" charset="0"/>
              </a:rPr>
              <a:t>separate programs (</a:t>
            </a:r>
            <a:r>
              <a:rPr lang="en-GB" sz="2200" dirty="0">
                <a:latin typeface="Bitstream Vera Serif" charset="0"/>
              </a:rPr>
              <a:t>like </a:t>
            </a:r>
            <a:r>
              <a:rPr lang="en-GB" sz="2200" b="1" dirty="0" err="1">
                <a:latin typeface="Bitstream Vera Sans Mono" pitchFamily="33" charset="0"/>
                <a:cs typeface="Courier New" charset="0"/>
              </a:rPr>
              <a:t>grep</a:t>
            </a:r>
            <a:r>
              <a:rPr lang="en-GB" sz="2200" dirty="0">
                <a:latin typeface="Bitstream Vera Serif" charset="0"/>
              </a:rPr>
              <a:t>, global regular expression print). </a:t>
            </a:r>
            <a:r>
              <a:rPr lang="en-GB" sz="2200" dirty="0" smtClean="0">
                <a:latin typeface="Bitstream Vera Serif" charset="0"/>
              </a:rPr>
              <a:t>User space processes use </a:t>
            </a:r>
            <a:r>
              <a:rPr lang="en-GB" sz="2200" b="1" u="sng" dirty="0">
                <a:latin typeface="Bitstream Vera Serif" charset="0"/>
              </a:rPr>
              <a:t>system calls</a:t>
            </a:r>
            <a:r>
              <a:rPr lang="en-GB" sz="2200" dirty="0">
                <a:latin typeface="Bitstream Vera Serif" charset="0"/>
              </a:rPr>
              <a:t> to get kernel </a:t>
            </a:r>
            <a:r>
              <a:rPr lang="en-GB" sz="2200" dirty="0" smtClean="0">
                <a:latin typeface="Bitstream Vera Serif" charset="0"/>
              </a:rPr>
              <a:t>services</a:t>
            </a:r>
            <a:endParaRPr lang="en-GB" sz="2200" dirty="0">
              <a:latin typeface="Bitstream Vera Serif"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122237"/>
            <a:ext cx="8597900" cy="1252537"/>
          </a:xfrm>
        </p:spPr>
        <p:txBody>
          <a:bodyPr/>
          <a:lstStyle/>
          <a:p>
            <a:r>
              <a:rPr lang="en-US" dirty="0" smtClean="0"/>
              <a:t>The First Lab</a:t>
            </a:r>
            <a:endParaRPr lang="en-US" dirty="0"/>
          </a:p>
        </p:txBody>
      </p:sp>
      <p:sp>
        <p:nvSpPr>
          <p:cNvPr id="3" name="Content Placeholder 2"/>
          <p:cNvSpPr>
            <a:spLocks noGrp="1"/>
          </p:cNvSpPr>
          <p:nvPr>
            <p:ph idx="1"/>
          </p:nvPr>
        </p:nvSpPr>
        <p:spPr>
          <a:xfrm>
            <a:off x="773112" y="1189037"/>
            <a:ext cx="8597900" cy="5486400"/>
          </a:xfrm>
        </p:spPr>
        <p:txBody>
          <a:bodyPr/>
          <a:lstStyle/>
          <a:p>
            <a:pPr marL="457200" indent="-457200">
              <a:buFont typeface="Arial" pitchFamily="34" charset="0"/>
              <a:buChar char="•"/>
            </a:pPr>
            <a:r>
              <a:rPr lang="en-US" dirty="0" smtClean="0"/>
              <a:t>a review exercise based on the material from the pre-requisite course.</a:t>
            </a:r>
          </a:p>
          <a:p>
            <a:pPr marL="457200" indent="-457200">
              <a:buFont typeface="Arial" pitchFamily="34" charset="0"/>
              <a:buChar char="•"/>
            </a:pPr>
            <a:r>
              <a:rPr lang="en-US" sz="2400" dirty="0"/>
              <a:t>http://</a:t>
            </a:r>
            <a:r>
              <a:rPr lang="en-US" sz="2400" smtClean="0"/>
              <a:t>teaching.idallen.com/</a:t>
            </a:r>
            <a:r>
              <a:rPr lang="en-US" sz="2400" dirty="0"/>
              <a:t>cst8177/</a:t>
            </a:r>
            <a:r>
              <a:rPr lang="en-US" sz="2400" dirty="0" smtClean="0"/>
              <a:t>14w</a:t>
            </a:r>
            <a:r>
              <a:rPr lang="en-US" sz="2400" dirty="0"/>
              <a:t>/notes/assignment01.html</a:t>
            </a:r>
            <a:endParaRPr lang="en-US" sz="2400" dirty="0" smtClean="0"/>
          </a:p>
          <a:p>
            <a:pPr marL="457200" indent="-457200">
              <a:buFont typeface="Arial" pitchFamily="34" charset="0"/>
              <a:buChar char="•"/>
            </a:pPr>
            <a:r>
              <a:rPr lang="en-US" dirty="0" smtClean="0"/>
              <a:t>Tasks:</a:t>
            </a:r>
          </a:p>
          <a:p>
            <a:pPr marL="857250" lvl="1" indent="-457200">
              <a:buFont typeface="Arial" pitchFamily="34" charset="0"/>
              <a:buChar char="•"/>
            </a:pPr>
            <a:r>
              <a:rPr lang="en-US" dirty="0" smtClean="0"/>
              <a:t>read the task</a:t>
            </a:r>
          </a:p>
          <a:p>
            <a:pPr marL="857250" lvl="1" indent="-457200">
              <a:buFont typeface="Arial" pitchFamily="34" charset="0"/>
              <a:buChar char="•"/>
            </a:pPr>
            <a:r>
              <a:rPr lang="en-US" dirty="0" smtClean="0"/>
              <a:t>understand the task</a:t>
            </a:r>
          </a:p>
          <a:p>
            <a:pPr marL="857250" lvl="1" indent="-457200">
              <a:buFont typeface="Arial" pitchFamily="34" charset="0"/>
              <a:buChar char="•"/>
            </a:pPr>
            <a:r>
              <a:rPr lang="en-US" dirty="0" smtClean="0"/>
              <a:t>what command do you need?</a:t>
            </a:r>
          </a:p>
          <a:p>
            <a:pPr marL="857250" lvl="1" indent="-457200">
              <a:buFont typeface="Arial" pitchFamily="34" charset="0"/>
              <a:buChar char="•"/>
            </a:pPr>
            <a:r>
              <a:rPr lang="en-US" dirty="0" smtClean="0"/>
              <a:t>browse/</a:t>
            </a:r>
            <a:r>
              <a:rPr lang="en-US" dirty="0" err="1" smtClean="0"/>
              <a:t>grep</a:t>
            </a:r>
            <a:r>
              <a:rPr lang="en-US" dirty="0" smtClean="0"/>
              <a:t> the course notes and man pages</a:t>
            </a:r>
          </a:p>
          <a:p>
            <a:pPr marL="857250" lvl="1" indent="-457200">
              <a:buFont typeface="Arial" pitchFamily="34" charset="0"/>
              <a:buChar char="•"/>
            </a:pPr>
            <a:r>
              <a:rPr lang="en-US" dirty="0" smtClean="0"/>
              <a:t>complete the task</a:t>
            </a:r>
            <a:endParaRPr lang="en-US" dirty="0"/>
          </a:p>
        </p:txBody>
      </p:sp>
    </p:spTree>
    <p:extLst>
      <p:ext uri="{BB962C8B-B14F-4D97-AF65-F5344CB8AC3E}">
        <p14:creationId xmlns:p14="http://schemas.microsoft.com/office/powerpoint/2010/main" val="27065138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112" y="122237"/>
            <a:ext cx="8597900" cy="1252537"/>
          </a:xfrm>
        </p:spPr>
        <p:txBody>
          <a:bodyPr/>
          <a:lstStyle/>
          <a:p>
            <a:r>
              <a:rPr lang="en-US" dirty="0" smtClean="0"/>
              <a:t>About Me (cont'd)</a:t>
            </a:r>
            <a:endParaRPr lang="en-US" dirty="0"/>
          </a:p>
        </p:txBody>
      </p:sp>
      <p:sp>
        <p:nvSpPr>
          <p:cNvPr id="3" name="Content Placeholder 2"/>
          <p:cNvSpPr>
            <a:spLocks noGrp="1"/>
          </p:cNvSpPr>
          <p:nvPr>
            <p:ph idx="1"/>
          </p:nvPr>
        </p:nvSpPr>
        <p:spPr>
          <a:xfrm>
            <a:off x="620712" y="1036637"/>
            <a:ext cx="8597900" cy="6096000"/>
          </a:xfrm>
        </p:spPr>
        <p:txBody>
          <a:bodyPr/>
          <a:lstStyle/>
          <a:p>
            <a:pPr marL="139700" indent="0" eaLnBrk="1">
              <a:lnSpc>
                <a:spcPct val="95000"/>
              </a:lnSpc>
              <a:spcAft>
                <a:spcPts val="575"/>
              </a:spcAft>
              <a:buSzPct val="45000"/>
            </a:pPr>
            <a:r>
              <a:rPr lang="en-GB" sz="2400" dirty="0">
                <a:latin typeface="Bitstream Vera Serif" charset="0"/>
                <a:ea typeface="msgothic" charset="0"/>
                <a:cs typeface="msgothic" charset="0"/>
              </a:rPr>
              <a:t>I started learning Unix in 1987.</a:t>
            </a:r>
          </a:p>
          <a:p>
            <a:pPr marL="139700" indent="0" eaLnBrk="1">
              <a:lnSpc>
                <a:spcPct val="95000"/>
              </a:lnSpc>
              <a:spcAft>
                <a:spcPts val="575"/>
              </a:spcAft>
              <a:buSzPct val="45000"/>
            </a:pPr>
            <a:r>
              <a:rPr lang="en-GB" sz="2400" dirty="0">
                <a:latin typeface="Bitstream Vera Serif" charset="0"/>
                <a:ea typeface="msgothic" charset="0"/>
                <a:cs typeface="msgothic" charset="0"/>
              </a:rPr>
              <a:t>Some of what I like about Unix/Linux:</a:t>
            </a:r>
          </a:p>
          <a:p>
            <a:pPr marL="482600">
              <a:lnSpc>
                <a:spcPct val="95000"/>
              </a:lnSpc>
              <a:spcAft>
                <a:spcPts val="575"/>
              </a:spcAft>
              <a:buSzPct val="45000"/>
              <a:buFont typeface="Wingdings" pitchFamily="2" charset="2"/>
              <a:buChar char="Ø"/>
            </a:pPr>
            <a:r>
              <a:rPr lang="en-GB" sz="2400" dirty="0">
                <a:latin typeface="Bitstream Vera Serif" charset="0"/>
                <a:ea typeface="msgothic" charset="0"/>
                <a:cs typeface="msgothic" charset="0"/>
              </a:rPr>
              <a:t>It is “humankind’s” operating system, as opposed to a product put out by a company with the primary purpose of making that company money as opposed to making sense</a:t>
            </a:r>
          </a:p>
          <a:p>
            <a:pPr marL="482600">
              <a:lnSpc>
                <a:spcPct val="95000"/>
              </a:lnSpc>
              <a:spcAft>
                <a:spcPts val="575"/>
              </a:spcAft>
              <a:buSzPct val="45000"/>
              <a:buFont typeface="Wingdings" pitchFamily="2" charset="2"/>
              <a:buChar char="Ø"/>
            </a:pPr>
            <a:r>
              <a:rPr lang="en-GB" sz="2400" dirty="0">
                <a:latin typeface="Bitstream Vera Serif" charset="0"/>
                <a:ea typeface="msgothic" charset="0"/>
                <a:cs typeface="msgothic" charset="0"/>
              </a:rPr>
              <a:t>Unix/Linux skills apply to so many computer systems: almost everything except MS Windows (but there’s Cygwin for MS)</a:t>
            </a:r>
          </a:p>
          <a:p>
            <a:pPr marL="768350" lvl="1" indent="-342900" eaLnBrk="1">
              <a:lnSpc>
                <a:spcPct val="95000"/>
              </a:lnSpc>
              <a:spcAft>
                <a:spcPts val="575"/>
              </a:spcAft>
              <a:buSzPct val="45000"/>
              <a:buFont typeface="Wingdings" pitchFamily="2" charset="2"/>
              <a:buChar char="Ø"/>
            </a:pPr>
            <a:r>
              <a:rPr lang="en-GB" sz="2000" dirty="0">
                <a:latin typeface="Bitstream Vera Serif" charset="0"/>
                <a:ea typeface="msgothic" charset="0"/>
                <a:cs typeface="msgothic" charset="0"/>
              </a:rPr>
              <a:t>Big systems: IBM mainframes</a:t>
            </a:r>
          </a:p>
          <a:p>
            <a:pPr marL="768350" lvl="1" indent="-342900" eaLnBrk="1">
              <a:lnSpc>
                <a:spcPct val="95000"/>
              </a:lnSpc>
              <a:spcAft>
                <a:spcPts val="575"/>
              </a:spcAft>
              <a:buSzPct val="45000"/>
              <a:buFont typeface="Wingdings" pitchFamily="2" charset="2"/>
              <a:buChar char="Ø"/>
            </a:pPr>
            <a:r>
              <a:rPr lang="en-GB" sz="2000" dirty="0">
                <a:latin typeface="Bitstream Vera Serif" charset="0"/>
                <a:ea typeface="msgothic" charset="0"/>
                <a:cs typeface="msgothic" charset="0"/>
              </a:rPr>
              <a:t>Medium systems: web servers, file servers, email servers, </a:t>
            </a:r>
            <a:r>
              <a:rPr lang="en-GB" sz="2000" dirty="0" err="1">
                <a:latin typeface="Bitstream Vera Serif" charset="0"/>
                <a:ea typeface="msgothic" charset="0"/>
                <a:cs typeface="msgothic" charset="0"/>
              </a:rPr>
              <a:t>etc</a:t>
            </a:r>
            <a:endParaRPr lang="en-GB" sz="2000" dirty="0">
              <a:latin typeface="Bitstream Vera Serif" charset="0"/>
              <a:ea typeface="msgothic" charset="0"/>
              <a:cs typeface="msgothic" charset="0"/>
            </a:endParaRPr>
          </a:p>
          <a:p>
            <a:pPr marL="768350" lvl="1" indent="-342900" eaLnBrk="1">
              <a:lnSpc>
                <a:spcPct val="95000"/>
              </a:lnSpc>
              <a:spcAft>
                <a:spcPts val="575"/>
              </a:spcAft>
              <a:buSzPct val="45000"/>
              <a:buFont typeface="Wingdings" pitchFamily="2" charset="2"/>
              <a:buChar char="Ø"/>
            </a:pPr>
            <a:r>
              <a:rPr lang="en-GB" sz="2000" dirty="0">
                <a:latin typeface="Bitstream Vera Serif" charset="0"/>
                <a:ea typeface="msgothic" charset="0"/>
                <a:cs typeface="msgothic" charset="0"/>
              </a:rPr>
              <a:t>Small systems: IP telephones, NAS appliances, </a:t>
            </a:r>
            <a:r>
              <a:rPr lang="en-GB" sz="2000" dirty="0" err="1">
                <a:latin typeface="Bitstream Vera Serif" charset="0"/>
                <a:ea typeface="msgothic" charset="0"/>
                <a:cs typeface="msgothic" charset="0"/>
              </a:rPr>
              <a:t>etc</a:t>
            </a:r>
            <a:endParaRPr lang="en-GB" sz="2000" dirty="0">
              <a:latin typeface="Bitstream Vera Serif" charset="0"/>
              <a:ea typeface="msgothic" charset="0"/>
              <a:cs typeface="msgothic" charset="0"/>
            </a:endParaRPr>
          </a:p>
          <a:p>
            <a:pPr marL="482600">
              <a:lnSpc>
                <a:spcPct val="95000"/>
              </a:lnSpc>
              <a:spcAft>
                <a:spcPts val="575"/>
              </a:spcAft>
              <a:buSzPct val="45000"/>
              <a:buFont typeface="Wingdings" pitchFamily="2" charset="2"/>
              <a:buChar char="Ø"/>
            </a:pPr>
            <a:r>
              <a:rPr lang="en-GB" sz="2400" dirty="0">
                <a:latin typeface="Bitstream Vera Serif" charset="0"/>
                <a:ea typeface="msgothic" charset="0"/>
                <a:cs typeface="msgothic" charset="0"/>
              </a:rPr>
              <a:t>The Unix/Linux skills I learned in 1987 are still relevant today</a:t>
            </a:r>
          </a:p>
          <a:p>
            <a:pPr marL="768350" lvl="1" indent="-342900" eaLnBrk="1">
              <a:lnSpc>
                <a:spcPct val="95000"/>
              </a:lnSpc>
              <a:spcAft>
                <a:spcPts val="575"/>
              </a:spcAft>
              <a:buSzPct val="45000"/>
              <a:buFont typeface="Wingdings" pitchFamily="2" charset="2"/>
              <a:buChar char="Ø"/>
            </a:pPr>
            <a:r>
              <a:rPr lang="en-GB" sz="2000" dirty="0">
                <a:latin typeface="Bitstream Vera Serif" charset="0"/>
                <a:ea typeface="msgothic" charset="0"/>
                <a:cs typeface="msgothic" charset="0"/>
              </a:rPr>
              <a:t>For example, I learned vi in 1987, and have used it </a:t>
            </a:r>
            <a:r>
              <a:rPr lang="en-GB" sz="2000" dirty="0" smtClean="0">
                <a:latin typeface="Bitstream Vera Serif" charset="0"/>
                <a:ea typeface="msgothic" charset="0"/>
                <a:cs typeface="msgothic" charset="0"/>
              </a:rPr>
              <a:t>since, with no worries </a:t>
            </a:r>
            <a:r>
              <a:rPr lang="en-GB" sz="2000" dirty="0">
                <a:latin typeface="Bitstream Vera Serif" charset="0"/>
                <a:ea typeface="msgothic" charset="0"/>
                <a:cs typeface="msgothic" charset="0"/>
              </a:rPr>
              <a:t>about a company </a:t>
            </a:r>
            <a:r>
              <a:rPr lang="en-GB" sz="2000" dirty="0" smtClean="0">
                <a:latin typeface="Bitstream Vera Serif" charset="0"/>
                <a:ea typeface="msgothic" charset="0"/>
                <a:cs typeface="msgothic" charset="0"/>
              </a:rPr>
              <a:t>ceasing distribution or changing it</a:t>
            </a:r>
            <a:endParaRPr lang="en-US" sz="2400" dirty="0"/>
          </a:p>
        </p:txBody>
      </p:sp>
    </p:spTree>
    <p:extLst>
      <p:ext uri="{BB962C8B-B14F-4D97-AF65-F5344CB8AC3E}">
        <p14:creationId xmlns:p14="http://schemas.microsoft.com/office/powerpoint/2010/main" val="944711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to like about Unix/Linux</a:t>
            </a:r>
            <a:endParaRPr lang="en-US" dirty="0"/>
          </a:p>
        </p:txBody>
      </p:sp>
      <p:sp>
        <p:nvSpPr>
          <p:cNvPr id="3" name="Content Placeholder 2"/>
          <p:cNvSpPr>
            <a:spLocks noGrp="1"/>
          </p:cNvSpPr>
          <p:nvPr>
            <p:ph idx="1"/>
          </p:nvPr>
        </p:nvSpPr>
        <p:spPr>
          <a:xfrm>
            <a:off x="696912" y="1570037"/>
            <a:ext cx="8597900" cy="4987925"/>
          </a:xfrm>
        </p:spPr>
        <p:txBody>
          <a:bodyPr/>
          <a:lstStyle/>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There is a Unix “do one job and do it well” philosophy</a:t>
            </a:r>
          </a:p>
          <a:p>
            <a:pPr marL="457200" indent="-457200">
              <a:buFont typeface="Arial" pitchFamily="34" charset="0"/>
              <a:buChar char="•"/>
            </a:pPr>
            <a:r>
              <a:rPr lang="en-US" sz="2800" dirty="0" smtClean="0"/>
              <a:t>The second part of the philosophy involves putting the smaller pieces together</a:t>
            </a:r>
          </a:p>
          <a:p>
            <a:pPr marL="857250" lvl="1" indent="-457200">
              <a:buFont typeface="Arial" pitchFamily="34" charset="0"/>
              <a:buChar char="•"/>
            </a:pPr>
            <a:r>
              <a:rPr lang="en-US" sz="2400" dirty="0" smtClean="0"/>
              <a:t>Unix utilities: sort, find, </a:t>
            </a:r>
            <a:r>
              <a:rPr lang="en-US" sz="2400" dirty="0" err="1" smtClean="0"/>
              <a:t>grep</a:t>
            </a:r>
            <a:r>
              <a:rPr lang="en-US" sz="2400" dirty="0" smtClean="0"/>
              <a:t>, </a:t>
            </a:r>
            <a:r>
              <a:rPr lang="en-US" sz="2400" dirty="0" err="1" smtClean="0"/>
              <a:t>ls</a:t>
            </a:r>
            <a:r>
              <a:rPr lang="en-US" sz="2400" dirty="0" smtClean="0"/>
              <a:t>, </a:t>
            </a:r>
            <a:r>
              <a:rPr lang="en-US" sz="2400" dirty="0" err="1" smtClean="0"/>
              <a:t>sed</a:t>
            </a:r>
            <a:r>
              <a:rPr lang="en-US" sz="2400" dirty="0" smtClean="0"/>
              <a:t> … many others</a:t>
            </a:r>
            <a:endParaRPr lang="en-US" sz="2400" dirty="0"/>
          </a:p>
          <a:p>
            <a:pPr marL="857250" lvl="1" indent="-457200">
              <a:buFont typeface="Arial" pitchFamily="34" charset="0"/>
              <a:buChar char="•"/>
            </a:pPr>
            <a:r>
              <a:rPr lang="en-US" sz="2400" dirty="0" smtClean="0"/>
              <a:t>Solve bigger problems by connecting these programs together in a pipeline (filters, the ‘|’ character)</a:t>
            </a:r>
          </a:p>
          <a:p>
            <a:pPr marL="857250" lvl="1" indent="-457200">
              <a:buFont typeface="Arial" pitchFamily="34" charset="0"/>
              <a:buChar char="•"/>
            </a:pPr>
            <a:r>
              <a:rPr lang="en-US" sz="2400" dirty="0" smtClean="0"/>
              <a:t>command sequences or pipelines you use often can become scripts: your own custom programs</a:t>
            </a:r>
          </a:p>
        </p:txBody>
      </p:sp>
    </p:spTree>
    <p:extLst>
      <p:ext uri="{BB962C8B-B14F-4D97-AF65-F5344CB8AC3E}">
        <p14:creationId xmlns:p14="http://schemas.microsoft.com/office/powerpoint/2010/main" val="34095036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112" y="274637"/>
            <a:ext cx="8597900" cy="1252537"/>
          </a:xfrm>
        </p:spPr>
        <p:txBody>
          <a:bodyPr/>
          <a:lstStyle/>
          <a:p>
            <a:r>
              <a:rPr lang="en-US" dirty="0" smtClean="0"/>
              <a:t>What about you?</a:t>
            </a:r>
            <a:endParaRPr lang="en-US" dirty="0"/>
          </a:p>
        </p:txBody>
      </p:sp>
      <p:sp>
        <p:nvSpPr>
          <p:cNvPr id="3" name="Content Placeholder 2"/>
          <p:cNvSpPr>
            <a:spLocks noGrp="1"/>
          </p:cNvSpPr>
          <p:nvPr>
            <p:ph idx="1"/>
          </p:nvPr>
        </p:nvSpPr>
        <p:spPr>
          <a:xfrm>
            <a:off x="849312" y="1417637"/>
            <a:ext cx="8597900" cy="5562600"/>
          </a:xfrm>
        </p:spPr>
        <p:txBody>
          <a:bodyPr/>
          <a:lstStyle/>
          <a:p>
            <a:r>
              <a:rPr lang="en-US" dirty="0" smtClean="0"/>
              <a:t>Introduction Activity</a:t>
            </a:r>
          </a:p>
          <a:p>
            <a:pPr marL="457200" indent="-457200">
              <a:buFont typeface="Arial" pitchFamily="34" charset="0"/>
              <a:buChar char="•"/>
            </a:pPr>
            <a:r>
              <a:rPr lang="en-US" dirty="0" smtClean="0"/>
              <a:t>Form into about 10 groups</a:t>
            </a:r>
          </a:p>
          <a:p>
            <a:pPr marL="457200" indent="-457200">
              <a:buFont typeface="Arial" pitchFamily="34" charset="0"/>
              <a:buChar char="•"/>
            </a:pPr>
            <a:r>
              <a:rPr lang="en-US" dirty="0" smtClean="0"/>
              <a:t>For several minutes, discuss in your group</a:t>
            </a:r>
          </a:p>
          <a:p>
            <a:pPr marL="857250" lvl="1" indent="-457200">
              <a:buFont typeface="Arial" pitchFamily="34" charset="0"/>
              <a:buChar char="•"/>
            </a:pPr>
            <a:r>
              <a:rPr lang="en-US" dirty="0" smtClean="0"/>
              <a:t>What do you like about Unix/Linux</a:t>
            </a:r>
          </a:p>
          <a:p>
            <a:pPr marL="857250" lvl="1" indent="-457200">
              <a:buFont typeface="Arial" pitchFamily="34" charset="0"/>
              <a:buChar char="•"/>
            </a:pPr>
            <a:r>
              <a:rPr lang="en-US" dirty="0" smtClean="0"/>
              <a:t>What do you not like about Unix/Linux</a:t>
            </a:r>
          </a:p>
          <a:p>
            <a:pPr marL="857250" lvl="1" indent="-457200">
              <a:buFont typeface="Arial" pitchFamily="34" charset="0"/>
              <a:buChar char="•"/>
            </a:pPr>
            <a:r>
              <a:rPr lang="en-US" dirty="0" smtClean="0"/>
              <a:t>What’s hard about Unix</a:t>
            </a:r>
          </a:p>
          <a:p>
            <a:pPr marL="857250" lvl="1" indent="-457200">
              <a:buFont typeface="Arial" pitchFamily="34" charset="0"/>
              <a:buChar char="•"/>
            </a:pPr>
            <a:r>
              <a:rPr lang="en-US" dirty="0" smtClean="0"/>
              <a:t>What’s easy about Unix</a:t>
            </a:r>
          </a:p>
          <a:p>
            <a:pPr marL="457200" indent="-457200">
              <a:buFont typeface="Arial" pitchFamily="34" charset="0"/>
              <a:buChar char="•"/>
            </a:pPr>
            <a:r>
              <a:rPr lang="en-US" dirty="0" smtClean="0"/>
              <a:t>In 5 min or so, I’ll ask each group to report the main or most interesting points brought up</a:t>
            </a:r>
          </a:p>
        </p:txBody>
      </p:sp>
    </p:spTree>
    <p:extLst>
      <p:ext uri="{BB962C8B-B14F-4D97-AF65-F5344CB8AC3E}">
        <p14:creationId xmlns:p14="http://schemas.microsoft.com/office/powerpoint/2010/main" val="18116272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917575" y="584200"/>
            <a:ext cx="8607425" cy="5373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4040" rIns="0" bIns="0"/>
          <a:lstStyle>
            <a:lvl1pPr marL="457200" indent="-3175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5pPr>
            <a:lvl6pPr marL="25146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6pPr>
            <a:lvl7pPr marL="29718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7pPr>
            <a:lvl8pPr marL="34290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8pPr>
            <a:lvl9pPr marL="3886200" indent="-228600" defTabSz="457200" eaLnBrk="0" fontAlgn="base" hangingPunct="0">
              <a:lnSpc>
                <a:spcPct val="107000"/>
              </a:lnSpc>
              <a:spcBef>
                <a:spcPct val="0"/>
              </a:spcBef>
              <a:spcAft>
                <a:spcPct val="0"/>
              </a:spcAft>
              <a:buClr>
                <a:srgbClr val="000000"/>
              </a:buClr>
              <a:buSzPct val="100000"/>
              <a:buFont typeface="Times New Roman" pitchFamily="16"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rgbClr val="000000"/>
                </a:solidFill>
                <a:latin typeface="Times New Roman" pitchFamily="16" charset="0"/>
                <a:ea typeface="Luxi Sans" charset="0"/>
                <a:cs typeface="Luxi Sans" charset="0"/>
              </a:defRPr>
            </a:lvl9pPr>
          </a:lstStyle>
          <a:p>
            <a:pPr algn="ctr" eaLnBrk="1">
              <a:lnSpc>
                <a:spcPts val="3263"/>
              </a:lnSpc>
              <a:spcAft>
                <a:spcPts val="1425"/>
              </a:spcAft>
              <a:buClrTx/>
              <a:buFontTx/>
              <a:buNone/>
            </a:pPr>
            <a:r>
              <a:rPr lang="en-GB" sz="3200" b="1" dirty="0">
                <a:latin typeface="Bitstream Vera Serif" charset="0"/>
                <a:ea typeface="Andale Sans UI;Arial Unicode MS" charset="0"/>
                <a:cs typeface="Andale Sans UI;Arial Unicode MS" charset="0"/>
              </a:rPr>
              <a:t>Course Objectives</a:t>
            </a:r>
          </a:p>
          <a:p>
            <a:pPr eaLnBrk="1">
              <a:lnSpc>
                <a:spcPct val="95000"/>
              </a:lnSpc>
              <a:spcAft>
                <a:spcPts val="575"/>
              </a:spcAft>
              <a:buSzPct val="45000"/>
              <a:buFont typeface="Wingdings" charset="2"/>
              <a:buChar char=""/>
            </a:pPr>
            <a:r>
              <a:rPr lang="en-GB" dirty="0" smtClean="0">
                <a:latin typeface="Bitstream Vera Serif" charset="0"/>
                <a:ea typeface="msgothic" charset="0"/>
                <a:cs typeface="msgothic" charset="0"/>
              </a:rPr>
              <a:t>To increase your command line skills</a:t>
            </a:r>
          </a:p>
          <a:p>
            <a:pPr eaLnBrk="1">
              <a:lnSpc>
                <a:spcPct val="95000"/>
              </a:lnSpc>
              <a:spcAft>
                <a:spcPts val="575"/>
              </a:spcAft>
              <a:buSzPct val="45000"/>
              <a:buFont typeface="Wingdings" charset="2"/>
              <a:buChar char=""/>
            </a:pPr>
            <a:r>
              <a:rPr lang="en-GB" dirty="0" smtClean="0">
                <a:latin typeface="Bitstream Vera Serif" charset="0"/>
                <a:ea typeface="msgothic" charset="0"/>
                <a:cs typeface="msgothic" charset="0"/>
              </a:rPr>
              <a:t>To </a:t>
            </a:r>
            <a:r>
              <a:rPr lang="en-GB" dirty="0">
                <a:latin typeface="Bitstream Vera Serif" charset="0"/>
                <a:ea typeface="msgothic" charset="0"/>
                <a:cs typeface="msgothic" charset="0"/>
              </a:rPr>
              <a:t>add to your knowledge of Linux tools</a:t>
            </a:r>
          </a:p>
          <a:p>
            <a:pPr eaLnBrk="1">
              <a:lnSpc>
                <a:spcPct val="95000"/>
              </a:lnSpc>
              <a:spcAft>
                <a:spcPts val="575"/>
              </a:spcAft>
              <a:buSzPct val="45000"/>
              <a:buFont typeface="Wingdings" charset="2"/>
              <a:buChar char=""/>
            </a:pPr>
            <a:r>
              <a:rPr lang="en-GB" dirty="0">
                <a:latin typeface="Bitstream Vera Serif" charset="0"/>
                <a:ea typeface="msgothic" charset="0"/>
                <a:cs typeface="msgothic" charset="0"/>
              </a:rPr>
              <a:t>To learn basic system administration</a:t>
            </a:r>
          </a:p>
          <a:p>
            <a:pPr eaLnBrk="1">
              <a:lnSpc>
                <a:spcPct val="95000"/>
              </a:lnSpc>
              <a:spcAft>
                <a:spcPts val="575"/>
              </a:spcAft>
              <a:buSzPct val="45000"/>
              <a:buFont typeface="Wingdings" charset="2"/>
              <a:buChar char=""/>
            </a:pPr>
            <a:r>
              <a:rPr lang="en-GB" dirty="0">
                <a:latin typeface="Bitstream Vera Serif" charset="0"/>
                <a:ea typeface="msgothic" charset="0"/>
                <a:cs typeface="msgothic" charset="0"/>
              </a:rPr>
              <a:t>To learn how to design, write, and debug a script</a:t>
            </a:r>
          </a:p>
          <a:p>
            <a:pPr eaLnBrk="1">
              <a:lnSpc>
                <a:spcPct val="95000"/>
              </a:lnSpc>
              <a:spcAft>
                <a:spcPts val="575"/>
              </a:spcAft>
              <a:buSzPct val="45000"/>
              <a:buFont typeface="Wingdings" charset="2"/>
              <a:buChar char=""/>
            </a:pPr>
            <a:r>
              <a:rPr lang="en-GB" dirty="0">
                <a:latin typeface="Bitstream Vera Serif" charset="0"/>
                <a:ea typeface="msgothic" charset="0"/>
                <a:cs typeface="msgothic" charset="0"/>
              </a:rPr>
              <a:t>To provide the required background for the successor courses in later </a:t>
            </a:r>
            <a:r>
              <a:rPr lang="en-GB" dirty="0" smtClean="0">
                <a:latin typeface="Bitstream Vera Serif" charset="0"/>
                <a:ea typeface="msgothic" charset="0"/>
                <a:cs typeface="msgothic" charset="0"/>
              </a:rPr>
              <a:t>semesters</a:t>
            </a:r>
            <a:endParaRPr lang="en-GB" dirty="0">
              <a:latin typeface="Bitstream Vera Serif" charset="0"/>
              <a:ea typeface="msgothic" charset="0"/>
              <a:cs typeface="msgothic"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112" y="350837"/>
            <a:ext cx="8597900" cy="1252537"/>
          </a:xfrm>
        </p:spPr>
        <p:txBody>
          <a:bodyPr/>
          <a:lstStyle/>
          <a:p>
            <a:r>
              <a:rPr lang="en-US" dirty="0" smtClean="0"/>
              <a:t>Linux versus Unix</a:t>
            </a:r>
            <a:endParaRPr lang="en-US" dirty="0"/>
          </a:p>
        </p:txBody>
      </p:sp>
      <p:sp>
        <p:nvSpPr>
          <p:cNvPr id="3" name="Content Placeholder 2"/>
          <p:cNvSpPr>
            <a:spLocks noGrp="1"/>
          </p:cNvSpPr>
          <p:nvPr>
            <p:ph idx="1"/>
          </p:nvPr>
        </p:nvSpPr>
        <p:spPr>
          <a:xfrm>
            <a:off x="696912" y="1646237"/>
            <a:ext cx="8686800" cy="5334000"/>
          </a:xfrm>
        </p:spPr>
        <p:txBody>
          <a:bodyPr/>
          <a:lstStyle/>
          <a:p>
            <a:pPr marL="457200" indent="-457200">
              <a:buFont typeface="Arial" pitchFamily="34" charset="0"/>
              <a:buChar char="•"/>
            </a:pPr>
            <a:r>
              <a:rPr lang="en-US" dirty="0" smtClean="0"/>
              <a:t>Linux is one of the “Unix-like” operating systems</a:t>
            </a:r>
          </a:p>
          <a:p>
            <a:pPr marL="457200" indent="-457200">
              <a:buFont typeface="Arial" pitchFamily="34" charset="0"/>
              <a:buChar char="•"/>
            </a:pPr>
            <a:r>
              <a:rPr lang="en-US" dirty="0" smtClean="0"/>
              <a:t>Much of what we learn in this course applies to Linux, Unix,  </a:t>
            </a:r>
            <a:r>
              <a:rPr lang="en-US" dirty="0" err="1" smtClean="0"/>
              <a:t>MacOS</a:t>
            </a:r>
            <a:r>
              <a:rPr lang="en-US" dirty="0" smtClean="0"/>
              <a:t> X, and others</a:t>
            </a:r>
          </a:p>
          <a:p>
            <a:pPr marL="457200" indent="-457200">
              <a:buFont typeface="Arial" pitchFamily="34" charset="0"/>
              <a:buChar char="•"/>
            </a:pPr>
            <a:r>
              <a:rPr lang="en-US" dirty="0" smtClean="0"/>
              <a:t>As a Computer Systems Technician, you’ll want to be able to work on them all</a:t>
            </a:r>
          </a:p>
          <a:p>
            <a:pPr marL="457200" indent="-457200">
              <a:buFont typeface="Arial" pitchFamily="34" charset="0"/>
              <a:buChar char="•"/>
            </a:pPr>
            <a:r>
              <a:rPr lang="en-US" dirty="0" smtClean="0"/>
              <a:t>Different Linux distributions to a </a:t>
            </a:r>
            <a:r>
              <a:rPr lang="en-US" dirty="0" err="1" smtClean="0"/>
              <a:t>CSTech</a:t>
            </a:r>
            <a:r>
              <a:rPr lang="en-US" dirty="0" smtClean="0"/>
              <a:t> are a bit like different brands of car for a valet-parking attendant, or for you if you rent a car</a:t>
            </a:r>
          </a:p>
          <a:p>
            <a:pPr marL="857250" lvl="1" indent="-457200">
              <a:buFont typeface="Arial" pitchFamily="34" charset="0"/>
              <a:buChar char="•"/>
            </a:pPr>
            <a:r>
              <a:rPr lang="en-US" dirty="0" smtClean="0"/>
              <a:t>“Sorry, that’s a Toyota, and I only know Hondas”</a:t>
            </a:r>
          </a:p>
          <a:p>
            <a:pPr marL="857250" lvl="1" indent="-457200">
              <a:buFont typeface="Arial" pitchFamily="34" charset="0"/>
              <a:buChar char="•"/>
            </a:pPr>
            <a:r>
              <a:rPr lang="en-US" dirty="0" smtClean="0"/>
              <a:t>Why does that seem like a strange thing to say?</a:t>
            </a:r>
          </a:p>
        </p:txBody>
      </p:sp>
    </p:spTree>
    <p:extLst>
      <p:ext uri="{BB962C8B-B14F-4D97-AF65-F5344CB8AC3E}">
        <p14:creationId xmlns:p14="http://schemas.microsoft.com/office/powerpoint/2010/main" val="40523221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112" y="198437"/>
            <a:ext cx="8597900" cy="1252537"/>
          </a:xfrm>
        </p:spPr>
        <p:txBody>
          <a:bodyPr/>
          <a:lstStyle/>
          <a:p>
            <a:r>
              <a:rPr lang="en-US" dirty="0" smtClean="0"/>
              <a:t>Speaking of Linux Distributions</a:t>
            </a:r>
            <a:endParaRPr lang="en-US" dirty="0"/>
          </a:p>
        </p:txBody>
      </p:sp>
      <p:sp>
        <p:nvSpPr>
          <p:cNvPr id="3" name="Content Placeholder 2"/>
          <p:cNvSpPr>
            <a:spLocks noGrp="1"/>
          </p:cNvSpPr>
          <p:nvPr>
            <p:ph idx="1"/>
          </p:nvPr>
        </p:nvSpPr>
        <p:spPr>
          <a:xfrm>
            <a:off x="773112" y="1189037"/>
            <a:ext cx="8597900" cy="6019800"/>
          </a:xfrm>
        </p:spPr>
        <p:txBody>
          <a:bodyPr/>
          <a:lstStyle/>
          <a:p>
            <a:pPr marL="457200" indent="-457200">
              <a:buFont typeface="Arial" pitchFamily="34" charset="0"/>
              <a:buChar char="•"/>
            </a:pPr>
            <a:r>
              <a:rPr lang="en-US" sz="2800" dirty="0" smtClean="0"/>
              <a:t>Fedora: Red Hat’s community research and development distribution, End of Life (EOL) every six months</a:t>
            </a:r>
          </a:p>
          <a:p>
            <a:pPr marL="457200" indent="-457200">
              <a:buFont typeface="Arial" pitchFamily="34" charset="0"/>
              <a:buChar char="•"/>
            </a:pPr>
            <a:r>
              <a:rPr lang="en-US" sz="2800" dirty="0" smtClean="0"/>
              <a:t>Red Hat Enterprise: Red Hat’s production distribution on which they base their Red Hat Network and IT services, EOL approximately ten years</a:t>
            </a:r>
          </a:p>
          <a:p>
            <a:pPr marL="457200" indent="-457200">
              <a:buFont typeface="Arial" pitchFamily="34" charset="0"/>
              <a:buChar char="•"/>
            </a:pPr>
            <a:r>
              <a:rPr lang="en-US" sz="2800" dirty="0" smtClean="0"/>
              <a:t>Oracle Linux: Red Hat Enterprise</a:t>
            </a:r>
          </a:p>
          <a:p>
            <a:pPr marL="457200" indent="-457200">
              <a:buFont typeface="Arial" pitchFamily="34" charset="0"/>
              <a:buChar char="•"/>
            </a:pPr>
            <a:r>
              <a:rPr lang="en-US" sz="2800" dirty="0" err="1" smtClean="0"/>
              <a:t>CentOS</a:t>
            </a:r>
            <a:r>
              <a:rPr lang="en-US" sz="2800" dirty="0" smtClean="0"/>
              <a:t>: Red Hat Enterprise with all of Red Hat’s trademarks removed (we’ll use this one, </a:t>
            </a:r>
            <a:r>
              <a:rPr lang="en-US" sz="2800" dirty="0" err="1" smtClean="0"/>
              <a:t>CentOS</a:t>
            </a:r>
            <a:r>
              <a:rPr lang="en-US" sz="2800" dirty="0" smtClean="0"/>
              <a:t> 6.5)</a:t>
            </a:r>
          </a:p>
          <a:p>
            <a:pPr marL="457200" indent="-457200">
              <a:buFont typeface="Arial" pitchFamily="34" charset="0"/>
              <a:buChar char="•"/>
            </a:pPr>
            <a:r>
              <a:rPr lang="en-US" sz="2800" dirty="0" err="1" smtClean="0"/>
              <a:t>Debian</a:t>
            </a:r>
            <a:r>
              <a:rPr lang="en-US" sz="2800" dirty="0" smtClean="0"/>
              <a:t>: a well respected Linux distribution</a:t>
            </a:r>
          </a:p>
          <a:p>
            <a:pPr marL="457200" indent="-457200">
              <a:buFont typeface="Arial" pitchFamily="34" charset="0"/>
              <a:buChar char="•"/>
            </a:pPr>
            <a:r>
              <a:rPr lang="en-US" sz="2800" dirty="0" smtClean="0"/>
              <a:t>Ubuntu Desktop: a popular Desktop-oriented </a:t>
            </a:r>
            <a:r>
              <a:rPr lang="en-US" sz="2800" dirty="0" err="1" smtClean="0"/>
              <a:t>distro</a:t>
            </a:r>
            <a:r>
              <a:rPr lang="en-US" sz="2800" dirty="0" smtClean="0"/>
              <a:t> based on </a:t>
            </a:r>
            <a:r>
              <a:rPr lang="en-US" sz="2800" dirty="0" err="1" smtClean="0"/>
              <a:t>Debian</a:t>
            </a:r>
            <a:r>
              <a:rPr lang="en-US" sz="2800" dirty="0" smtClean="0"/>
              <a:t>, maintained by Canonical (six month cycle)</a:t>
            </a:r>
          </a:p>
        </p:txBody>
      </p:sp>
    </p:spTree>
    <p:extLst>
      <p:ext uri="{BB962C8B-B14F-4D97-AF65-F5344CB8AC3E}">
        <p14:creationId xmlns:p14="http://schemas.microsoft.com/office/powerpoint/2010/main" val="38203230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gothic"/>
        <a:cs typeface="msgothic"/>
      </a:majorFont>
      <a:minorFont>
        <a:latin typeface="Times New Roman"/>
        <a:ea typeface="msgothic"/>
        <a:cs typeface="ms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7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7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1469</TotalTime>
  <Words>2750</Words>
  <Application>Microsoft Macintosh PowerPoint</Application>
  <PresentationFormat>Custom</PresentationFormat>
  <Paragraphs>248</Paragraphs>
  <Slides>37</Slides>
  <Notes>25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37</vt:i4>
      </vt:variant>
    </vt:vector>
  </HeadingPairs>
  <TitlesOfParts>
    <vt:vector size="41" baseType="lpstr">
      <vt:lpstr>Office Theme</vt:lpstr>
      <vt:lpstr>1_Custom Design</vt:lpstr>
      <vt:lpstr>Custom Design</vt:lpstr>
      <vt:lpstr>Worksheet</vt:lpstr>
      <vt:lpstr>PowerPoint Presentation</vt:lpstr>
      <vt:lpstr>Today’s Agenda</vt:lpstr>
      <vt:lpstr>PowerPoint Presentation</vt:lpstr>
      <vt:lpstr>About Me (cont'd)</vt:lpstr>
      <vt:lpstr>More to like about Unix/Linux</vt:lpstr>
      <vt:lpstr>What about you?</vt:lpstr>
      <vt:lpstr>PowerPoint Presentation</vt:lpstr>
      <vt:lpstr>Linux versus Unix</vt:lpstr>
      <vt:lpstr>Speaking of Linux Distributions</vt:lpstr>
      <vt:lpstr>EOL</vt:lpstr>
      <vt:lpstr>EOL cont’d</vt:lpstr>
      <vt:lpstr>PowerPoint Presentation</vt:lpstr>
      <vt:lpstr>PowerPoint Presentation</vt:lpstr>
      <vt:lpstr>PowerPoint Presentation</vt:lpstr>
      <vt:lpstr>Grading scheme</vt:lpstr>
      <vt:lpstr>PowerPoint Presentation</vt:lpstr>
      <vt:lpstr>In summary:</vt:lpstr>
      <vt:lpstr>PowerPoint Presentation</vt:lpstr>
      <vt:lpstr>PowerPoint Presentation</vt:lpstr>
      <vt:lpstr>Attendance</vt:lpstr>
      <vt:lpstr>PowerPoint Presentation</vt:lpstr>
      <vt:lpstr>PowerPoint Presentation</vt:lpstr>
      <vt:lpstr>PowerPoint Presentation</vt:lpstr>
      <vt:lpstr>PowerPoint Presentation</vt:lpstr>
      <vt:lpstr>PowerPoint Presentation</vt:lpstr>
      <vt:lpstr>man Pages</vt:lpstr>
      <vt:lpstr> </vt:lpstr>
      <vt:lpstr>Why Man Pages?</vt:lpstr>
      <vt:lpstr>How to read technical material, 2</vt:lpstr>
      <vt:lpstr>How to read technical material, 3</vt:lpstr>
      <vt:lpstr>How to read technical material, 4</vt:lpstr>
      <vt:lpstr>Fifteen minute rule</vt:lpstr>
      <vt:lpstr>"Don't Leave Things to the Last Minute" Rule</vt:lpstr>
      <vt:lpstr>What is an operating system?</vt:lpstr>
      <vt:lpstr>What is an operating system?</vt:lpstr>
      <vt:lpstr>An Operating System Structure</vt:lpstr>
      <vt:lpstr>The First Lab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Todd</dc:creator>
  <cp:lastModifiedBy>Todd Kelley</cp:lastModifiedBy>
  <cp:revision>43</cp:revision>
  <cp:lastPrinted>1601-01-01T00:00:00Z</cp:lastPrinted>
  <dcterms:created xsi:type="dcterms:W3CDTF">2011-01-03T21:21:06Z</dcterms:created>
  <dcterms:modified xsi:type="dcterms:W3CDTF">2014-01-05T14:17:55Z</dcterms:modified>
</cp:coreProperties>
</file>