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1"/>
  </p:notesMasterIdLst>
  <p:handoutMasterIdLst>
    <p:handoutMasterId r:id="rId42"/>
  </p:handoutMasterIdLst>
  <p:sldIdLst>
    <p:sldId id="256" r:id="rId2"/>
    <p:sldId id="257" r:id="rId3"/>
    <p:sldId id="311" r:id="rId4"/>
    <p:sldId id="312" r:id="rId5"/>
    <p:sldId id="313" r:id="rId6"/>
    <p:sldId id="272" r:id="rId7"/>
    <p:sldId id="273" r:id="rId8"/>
    <p:sldId id="259" r:id="rId9"/>
    <p:sldId id="260" r:id="rId10"/>
    <p:sldId id="274" r:id="rId11"/>
    <p:sldId id="261" r:id="rId12"/>
    <p:sldId id="275" r:id="rId13"/>
    <p:sldId id="276" r:id="rId14"/>
    <p:sldId id="308" r:id="rId15"/>
    <p:sldId id="309" r:id="rId16"/>
    <p:sldId id="310" r:id="rId17"/>
    <p:sldId id="277" r:id="rId18"/>
    <p:sldId id="278" r:id="rId19"/>
    <p:sldId id="279" r:id="rId20"/>
    <p:sldId id="280" r:id="rId21"/>
    <p:sldId id="281" r:id="rId22"/>
    <p:sldId id="282" r:id="rId23"/>
    <p:sldId id="284" r:id="rId24"/>
    <p:sldId id="285" r:id="rId25"/>
    <p:sldId id="286" r:id="rId26"/>
    <p:sldId id="287" r:id="rId27"/>
    <p:sldId id="288" r:id="rId28"/>
    <p:sldId id="289" r:id="rId29"/>
    <p:sldId id="290" r:id="rId30"/>
    <p:sldId id="291" r:id="rId31"/>
    <p:sldId id="314" r:id="rId32"/>
    <p:sldId id="292" r:id="rId33"/>
    <p:sldId id="293" r:id="rId34"/>
    <p:sldId id="294" r:id="rId35"/>
    <p:sldId id="295" r:id="rId36"/>
    <p:sldId id="296" r:id="rId37"/>
    <p:sldId id="297" r:id="rId38"/>
    <p:sldId id="298" r:id="rId39"/>
    <p:sldId id="299" r:id="rId40"/>
  </p:sldIdLst>
  <p:sldSz cx="9144000" cy="6858000" type="screen4x3"/>
  <p:notesSz cx="7315200" cy="9601200"/>
  <p:custDataLst>
    <p:tags r:id="rId43"/>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149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A25AB72E-AAB0-46C9-8C10-F676A3EE81C0}" type="datetimeFigureOut">
              <a:rPr lang="en-US"/>
              <a:pPr>
                <a:defRPr/>
              </a:pPr>
              <a:t>9/10/2014</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8E122CAB-C6F4-4CD2-A9C6-BCBD75B32F59}" type="slidenum">
              <a:rPr lang="en-US"/>
              <a:pPr>
                <a:defRPr/>
              </a:pPr>
              <a:t>‹#›</a:t>
            </a:fld>
            <a:endParaRPr lang="en-US"/>
          </a:p>
        </p:txBody>
      </p:sp>
    </p:spTree>
    <p:extLst>
      <p:ext uri="{BB962C8B-B14F-4D97-AF65-F5344CB8AC3E}">
        <p14:creationId xmlns:p14="http://schemas.microsoft.com/office/powerpoint/2010/main" val="307281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3BC1507E-54C6-44C4-A6D7-B3B8E77BD97F}" type="datetimeFigureOut">
              <a:rPr lang="en-US"/>
              <a:pPr>
                <a:defRPr/>
              </a:pPr>
              <a:t>9/10/2014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2035D5DD-142F-4F53-A0F4-A4C82482F797}" type="slidenum">
              <a:rPr lang="en-US"/>
              <a:pPr>
                <a:defRPr/>
              </a:pPr>
              <a:t>‹#›</a:t>
            </a:fld>
            <a:endParaRPr lang="en-US"/>
          </a:p>
        </p:txBody>
      </p:sp>
    </p:spTree>
    <p:extLst>
      <p:ext uri="{BB962C8B-B14F-4D97-AF65-F5344CB8AC3E}">
        <p14:creationId xmlns:p14="http://schemas.microsoft.com/office/powerpoint/2010/main" val="1207646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3" name="Rectangle 1"/>
          <p:cNvSpPr txBox="1">
            <a:spLocks noGrp="1" noRot="1" noChangeAspect="1" noChangeArrowheads="1"/>
          </p:cNvSpPr>
          <p:nvPr>
            <p:ph type="sldImg"/>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4" name="Rectangle 2"/>
          <p:cNvSpPr txBox="1">
            <a:spLocks noGrp="1" noChangeArrowheads="1"/>
          </p:cNvSpPr>
          <p:nvPr>
            <p:ph type="body" idx="1"/>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3" name="Rectangle 1"/>
          <p:cNvSpPr txBox="1">
            <a:spLocks noGrp="1" noRot="1" noChangeAspect="1" noChangeArrowheads="1"/>
          </p:cNvSpPr>
          <p:nvPr>
            <p:ph type="sldImg"/>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9154" name="Rectangle 2"/>
          <p:cNvSpPr txBox="1">
            <a:spLocks noGrp="1" noChangeArrowheads="1"/>
          </p:cNvSpPr>
          <p:nvPr>
            <p:ph type="body" idx="1"/>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7" name="Rectangle 1"/>
          <p:cNvSpPr txBox="1">
            <a:spLocks noGrp="1" noRot="1" noChangeAspect="1" noChangeArrowheads="1"/>
          </p:cNvSpPr>
          <p:nvPr>
            <p:ph type="sldImg"/>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78" name="Rectangle 2"/>
          <p:cNvSpPr txBox="1">
            <a:spLocks noGrp="1" noChangeArrowheads="1"/>
          </p:cNvSpPr>
          <p:nvPr>
            <p:ph type="body" idx="1"/>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1" name="Text Box 1"/>
          <p:cNvSpPr txBox="1">
            <a:spLocks noChangeArrowheads="1"/>
          </p:cNvSpPr>
          <p:nvPr/>
        </p:nvSpPr>
        <p:spPr bwMode="auto">
          <a:xfrm>
            <a:off x="1257300" y="720725"/>
            <a:ext cx="4800600" cy="36004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1202" name="Rectangle 2"/>
          <p:cNvSpPr txBox="1">
            <a:spLocks noGrp="1" noChangeArrowheads="1"/>
          </p:cNvSpPr>
          <p:nvPr>
            <p:ph type="body"/>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1203" name="Rectangle 3"/>
          <p:cNvSpPr txBox="1">
            <a:spLocks noGrp="1" noRot="1" noChangeAspect="1" noChangeArrowheads="1"/>
          </p:cNvSpPr>
          <p:nvPr>
            <p:ph type="sldImg" idx="1"/>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5" name="Rectangle 1"/>
          <p:cNvSpPr txBox="1">
            <a:spLocks noGrp="1" noRot="1" noChangeAspect="1" noChangeArrowheads="1"/>
          </p:cNvSpPr>
          <p:nvPr>
            <p:ph type="sldImg"/>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2226" name="Rectangle 2"/>
          <p:cNvSpPr txBox="1">
            <a:spLocks noGrp="1" noChangeArrowheads="1"/>
          </p:cNvSpPr>
          <p:nvPr>
            <p:ph type="body" idx="1"/>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49" name="Text Box 1"/>
          <p:cNvSpPr txBox="1">
            <a:spLocks noChangeArrowheads="1"/>
          </p:cNvSpPr>
          <p:nvPr/>
        </p:nvSpPr>
        <p:spPr bwMode="auto">
          <a:xfrm>
            <a:off x="1257300" y="720725"/>
            <a:ext cx="4800600" cy="36004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3250" name="Rectangle 2"/>
          <p:cNvSpPr txBox="1">
            <a:spLocks noGrp="1" noChangeArrowheads="1"/>
          </p:cNvSpPr>
          <p:nvPr>
            <p:ph type="body"/>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3251" name="Rectangle 3"/>
          <p:cNvSpPr txBox="1">
            <a:spLocks noGrp="1" noRot="1" noChangeAspect="1" noChangeArrowheads="1"/>
          </p:cNvSpPr>
          <p:nvPr>
            <p:ph type="sldImg" idx="1"/>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3" name="Text Box 1"/>
          <p:cNvSpPr txBox="1">
            <a:spLocks noChangeArrowheads="1"/>
          </p:cNvSpPr>
          <p:nvPr/>
        </p:nvSpPr>
        <p:spPr bwMode="auto">
          <a:xfrm>
            <a:off x="1257300" y="720725"/>
            <a:ext cx="4800600" cy="36004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4274" name="Rectangle 2"/>
          <p:cNvSpPr txBox="1">
            <a:spLocks noGrp="1" noChangeArrowheads="1"/>
          </p:cNvSpPr>
          <p:nvPr>
            <p:ph type="body"/>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4275" name="Rectangle 3"/>
          <p:cNvSpPr txBox="1">
            <a:spLocks noGrp="1" noRot="1" noChangeAspect="1" noChangeArrowheads="1"/>
          </p:cNvSpPr>
          <p:nvPr>
            <p:ph type="sldImg" idx="1"/>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7" name="Text Box 1"/>
          <p:cNvSpPr txBox="1">
            <a:spLocks noChangeArrowheads="1"/>
          </p:cNvSpPr>
          <p:nvPr/>
        </p:nvSpPr>
        <p:spPr bwMode="auto">
          <a:xfrm>
            <a:off x="1257300" y="720725"/>
            <a:ext cx="4800600" cy="36004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5298" name="Rectangle 2"/>
          <p:cNvSpPr txBox="1">
            <a:spLocks noGrp="1" noChangeArrowheads="1"/>
          </p:cNvSpPr>
          <p:nvPr>
            <p:ph type="body"/>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5299" name="Rectangle 3"/>
          <p:cNvSpPr txBox="1">
            <a:spLocks noGrp="1" noRot="1" noChangeAspect="1" noChangeArrowheads="1"/>
          </p:cNvSpPr>
          <p:nvPr>
            <p:ph type="sldImg" idx="1"/>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1" name="Text Box 1"/>
          <p:cNvSpPr txBox="1">
            <a:spLocks noChangeArrowheads="1"/>
          </p:cNvSpPr>
          <p:nvPr/>
        </p:nvSpPr>
        <p:spPr bwMode="auto">
          <a:xfrm>
            <a:off x="1257300" y="720725"/>
            <a:ext cx="4800600" cy="36004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6322" name="Rectangle 2"/>
          <p:cNvSpPr txBox="1">
            <a:spLocks noGrp="1" noChangeArrowheads="1"/>
          </p:cNvSpPr>
          <p:nvPr>
            <p:ph type="body"/>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6323" name="Rectangle 3"/>
          <p:cNvSpPr txBox="1">
            <a:spLocks noGrp="1" noRot="1" noChangeAspect="1" noChangeArrowheads="1"/>
          </p:cNvSpPr>
          <p:nvPr>
            <p:ph type="sldImg" idx="1"/>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5" name="Rectangle 1"/>
          <p:cNvSpPr txBox="1">
            <a:spLocks noGrp="1" noRot="1" noChangeAspect="1" noChangeArrowheads="1"/>
          </p:cNvSpPr>
          <p:nvPr>
            <p:ph type="sldImg"/>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7346" name="Rectangle 2"/>
          <p:cNvSpPr txBox="1">
            <a:spLocks noGrp="1" noChangeArrowheads="1"/>
          </p:cNvSpPr>
          <p:nvPr>
            <p:ph type="body" idx="1"/>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69" name="Text Box 1"/>
          <p:cNvSpPr txBox="1">
            <a:spLocks noChangeArrowheads="1"/>
          </p:cNvSpPr>
          <p:nvPr/>
        </p:nvSpPr>
        <p:spPr bwMode="auto">
          <a:xfrm>
            <a:off x="1257300" y="720725"/>
            <a:ext cx="4800600" cy="36004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8370" name="Rectangle 2"/>
          <p:cNvSpPr txBox="1">
            <a:spLocks noGrp="1" noChangeArrowheads="1"/>
          </p:cNvSpPr>
          <p:nvPr>
            <p:ph type="body"/>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8371" name="Rectangle 3"/>
          <p:cNvSpPr txBox="1">
            <a:spLocks noGrp="1" noRot="1" noChangeAspect="1" noChangeArrowheads="1"/>
          </p:cNvSpPr>
          <p:nvPr>
            <p:ph type="sldImg" idx="1"/>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7" name="Rectangle 1"/>
          <p:cNvSpPr txBox="1">
            <a:spLocks noGrp="1" noRot="1" noChangeAspect="1" noChangeArrowheads="1"/>
          </p:cNvSpPr>
          <p:nvPr>
            <p:ph type="sldImg"/>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38" name="Rectangle 2"/>
          <p:cNvSpPr txBox="1">
            <a:spLocks noGrp="1" noChangeArrowheads="1"/>
          </p:cNvSpPr>
          <p:nvPr>
            <p:ph type="body" idx="1"/>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3" name="Text Box 1"/>
          <p:cNvSpPr txBox="1">
            <a:spLocks noChangeArrowheads="1"/>
          </p:cNvSpPr>
          <p:nvPr/>
        </p:nvSpPr>
        <p:spPr bwMode="auto">
          <a:xfrm>
            <a:off x="1257300" y="720725"/>
            <a:ext cx="4800600" cy="36004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9394" name="Rectangle 2"/>
          <p:cNvSpPr txBox="1">
            <a:spLocks noGrp="1" noChangeArrowheads="1"/>
          </p:cNvSpPr>
          <p:nvPr>
            <p:ph type="body"/>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9395" name="Rectangle 3"/>
          <p:cNvSpPr txBox="1">
            <a:spLocks noGrp="1" noRot="1" noChangeAspect="1" noChangeArrowheads="1"/>
          </p:cNvSpPr>
          <p:nvPr>
            <p:ph type="sldImg" idx="1"/>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7" name="Rectangle 1"/>
          <p:cNvSpPr txBox="1">
            <a:spLocks noGrp="1" noRot="1" noChangeAspect="1" noChangeArrowheads="1"/>
          </p:cNvSpPr>
          <p:nvPr>
            <p:ph type="sldImg"/>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0418" name="Rectangle 2"/>
          <p:cNvSpPr txBox="1">
            <a:spLocks noGrp="1" noChangeArrowheads="1"/>
          </p:cNvSpPr>
          <p:nvPr>
            <p:ph type="body" idx="1"/>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1" name="Rectangle 1"/>
          <p:cNvSpPr txBox="1">
            <a:spLocks noGrp="1" noRot="1" noChangeAspect="1" noChangeArrowheads="1"/>
          </p:cNvSpPr>
          <p:nvPr>
            <p:ph type="sldImg"/>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2" name="Rectangle 2"/>
          <p:cNvSpPr txBox="1">
            <a:spLocks noGrp="1" noChangeArrowheads="1"/>
          </p:cNvSpPr>
          <p:nvPr>
            <p:ph type="body" idx="1"/>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1" name="Rectangle 1"/>
          <p:cNvSpPr txBox="1">
            <a:spLocks noGrp="1" noRot="1" noChangeAspect="1" noChangeArrowheads="1"/>
          </p:cNvSpPr>
          <p:nvPr>
            <p:ph type="sldImg"/>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2" name="Rectangle 2"/>
          <p:cNvSpPr txBox="1">
            <a:spLocks noGrp="1" noChangeArrowheads="1"/>
          </p:cNvSpPr>
          <p:nvPr>
            <p:ph type="body" idx="1"/>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Rectangle 1"/>
          <p:cNvSpPr txBox="1">
            <a:spLocks noGrp="1" noRot="1" noChangeAspect="1" noChangeArrowheads="1"/>
          </p:cNvSpPr>
          <p:nvPr>
            <p:ph type="sldImg"/>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6" name="Rectangle 2"/>
          <p:cNvSpPr txBox="1">
            <a:spLocks noGrp="1" noChangeArrowheads="1"/>
          </p:cNvSpPr>
          <p:nvPr>
            <p:ph type="body" idx="1"/>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09" name="Text Box 1"/>
          <p:cNvSpPr txBox="1">
            <a:spLocks noChangeArrowheads="1"/>
          </p:cNvSpPr>
          <p:nvPr/>
        </p:nvSpPr>
        <p:spPr bwMode="auto">
          <a:xfrm>
            <a:off x="1257300" y="720725"/>
            <a:ext cx="4800600" cy="36004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3010" name="Rectangle 2"/>
          <p:cNvSpPr txBox="1">
            <a:spLocks noGrp="1" noChangeArrowheads="1"/>
          </p:cNvSpPr>
          <p:nvPr>
            <p:ph type="body"/>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3011" name="Rectangle 3"/>
          <p:cNvSpPr txBox="1">
            <a:spLocks noGrp="1" noRot="1" noChangeAspect="1" noChangeArrowheads="1"/>
          </p:cNvSpPr>
          <p:nvPr>
            <p:ph type="sldImg" idx="1"/>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3" name="Text Box 1"/>
          <p:cNvSpPr txBox="1">
            <a:spLocks noChangeArrowheads="1"/>
          </p:cNvSpPr>
          <p:nvPr/>
        </p:nvSpPr>
        <p:spPr bwMode="auto">
          <a:xfrm>
            <a:off x="1257300" y="720725"/>
            <a:ext cx="4800600" cy="36004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4034" name="Rectangle 2"/>
          <p:cNvSpPr txBox="1">
            <a:spLocks noGrp="1" noChangeArrowheads="1"/>
          </p:cNvSpPr>
          <p:nvPr>
            <p:ph type="body"/>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4035" name="Rectangle 3"/>
          <p:cNvSpPr txBox="1">
            <a:spLocks noGrp="1" noRot="1" noChangeAspect="1" noChangeArrowheads="1"/>
          </p:cNvSpPr>
          <p:nvPr>
            <p:ph type="sldImg" idx="1"/>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1" name="Text Box 1"/>
          <p:cNvSpPr txBox="1">
            <a:spLocks noChangeArrowheads="1"/>
          </p:cNvSpPr>
          <p:nvPr/>
        </p:nvSpPr>
        <p:spPr bwMode="auto">
          <a:xfrm>
            <a:off x="1257300" y="720725"/>
            <a:ext cx="4800600" cy="36004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6082" name="Rectangle 2"/>
          <p:cNvSpPr txBox="1">
            <a:spLocks noGrp="1" noChangeArrowheads="1"/>
          </p:cNvSpPr>
          <p:nvPr>
            <p:ph type="body"/>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6083" name="Rectangle 3"/>
          <p:cNvSpPr txBox="1">
            <a:spLocks noGrp="1" noRot="1" noChangeAspect="1" noChangeArrowheads="1"/>
          </p:cNvSpPr>
          <p:nvPr>
            <p:ph type="sldImg" idx="1"/>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5" name="Rectangle 1"/>
          <p:cNvSpPr txBox="1">
            <a:spLocks noGrp="1" noRot="1" noChangeAspect="1" noChangeArrowheads="1"/>
          </p:cNvSpPr>
          <p:nvPr>
            <p:ph type="sldImg"/>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6" name="Rectangle 2"/>
          <p:cNvSpPr txBox="1">
            <a:spLocks noGrp="1" noChangeArrowheads="1"/>
          </p:cNvSpPr>
          <p:nvPr>
            <p:ph type="body" idx="1"/>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29" name="Text Box 1"/>
          <p:cNvSpPr txBox="1">
            <a:spLocks noChangeArrowheads="1"/>
          </p:cNvSpPr>
          <p:nvPr/>
        </p:nvSpPr>
        <p:spPr bwMode="auto">
          <a:xfrm>
            <a:off x="1257300" y="720725"/>
            <a:ext cx="4800600" cy="36004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8130" name="Rectangle 2"/>
          <p:cNvSpPr txBox="1">
            <a:spLocks noGrp="1" noChangeArrowheads="1"/>
          </p:cNvSpPr>
          <p:nvPr>
            <p:ph type="body"/>
          </p:nvPr>
        </p:nvSpPr>
        <p:spPr bwMode="auto">
          <a:xfrm>
            <a:off x="1147763" y="4298950"/>
            <a:ext cx="5230812" cy="34321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8131" name="Rectangle 3"/>
          <p:cNvSpPr txBox="1">
            <a:spLocks noGrp="1" noRot="1" noChangeAspect="1" noChangeArrowheads="1"/>
          </p:cNvSpPr>
          <p:nvPr>
            <p:ph type="sldImg" idx="1"/>
          </p:nvPr>
        </p:nvSpPr>
        <p:spPr bwMode="auto">
          <a:xfrm>
            <a:off x="1698625" y="903288"/>
            <a:ext cx="4122738" cy="3092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0574DD0D-5BC6-4585-A363-0BAFD8382BE6}" type="datetime1">
              <a:rPr lang="en-US"/>
              <a:pPr>
                <a:defRPr/>
              </a:pPr>
              <a:t>9/10/2014</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a:t>CST8207 - Shawn Unger</a:t>
            </a:r>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89F629E2-7CCB-4049-8D37-F5260A6E64D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18E27FE-4EF0-42D8-97B8-6378858B1A1B}" type="datetime1">
              <a:rPr lang="en-US"/>
              <a:pPr>
                <a:defRPr/>
              </a:pPr>
              <a:t>9/10/2014</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CST8207 - Shawn Unger</a:t>
            </a:r>
          </a:p>
        </p:txBody>
      </p:sp>
      <p:sp>
        <p:nvSpPr>
          <p:cNvPr id="6" name="Slide Number Placeholder 17"/>
          <p:cNvSpPr>
            <a:spLocks noGrp="1"/>
          </p:cNvSpPr>
          <p:nvPr>
            <p:ph type="sldNum" sz="quarter" idx="12"/>
          </p:nvPr>
        </p:nvSpPr>
        <p:spPr/>
        <p:txBody>
          <a:bodyPr/>
          <a:lstStyle>
            <a:lvl1pPr>
              <a:defRPr/>
            </a:lvl1pPr>
          </a:lstStyle>
          <a:p>
            <a:pPr>
              <a:defRPr/>
            </a:pPr>
            <a:fld id="{9285CC76-A992-4A43-9C35-3E556515D78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63D4415-71F5-466F-8E66-5F42D7C22532}" type="datetime1">
              <a:rPr lang="en-US"/>
              <a:pPr>
                <a:defRPr/>
              </a:pPr>
              <a:t>9/10/2014</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CST8207 - Shawn Unger</a:t>
            </a:r>
          </a:p>
        </p:txBody>
      </p:sp>
      <p:sp>
        <p:nvSpPr>
          <p:cNvPr id="6" name="Slide Number Placeholder 17"/>
          <p:cNvSpPr>
            <a:spLocks noGrp="1"/>
          </p:cNvSpPr>
          <p:nvPr>
            <p:ph type="sldNum" sz="quarter" idx="12"/>
          </p:nvPr>
        </p:nvSpPr>
        <p:spPr/>
        <p:txBody>
          <a:bodyPr/>
          <a:lstStyle>
            <a:lvl1pPr>
              <a:defRPr/>
            </a:lvl1pPr>
          </a:lstStyle>
          <a:p>
            <a:pPr>
              <a:defRPr/>
            </a:pPr>
            <a:fld id="{314E5BEC-8E65-412D-A275-E426B270AD3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2BD67714-5BEE-4B5B-9C04-6C20058B6CE1}" type="datetime1">
              <a:rPr lang="en-US"/>
              <a:pPr>
                <a:defRPr/>
              </a:pPr>
              <a:t>9/10/2014</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dirty="0" smtClean="0"/>
              <a:t>CST8177 – Todd Kelley</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184D155E-D2A1-484E-8813-A61F9D79234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9AB9F9EE-55B9-447E-96AE-4890770D22A8}" type="datetime1">
              <a:rPr lang="en-US"/>
              <a:pPr>
                <a:defRPr/>
              </a:pPr>
              <a:t>9/10/2014</a:t>
            </a:fld>
            <a:endParaRPr lang="en-US"/>
          </a:p>
        </p:txBody>
      </p:sp>
      <p:sp>
        <p:nvSpPr>
          <p:cNvPr id="7" name="Footer Placeholder 4"/>
          <p:cNvSpPr>
            <a:spLocks noGrp="1"/>
          </p:cNvSpPr>
          <p:nvPr>
            <p:ph type="ftr" sz="quarter" idx="11"/>
          </p:nvPr>
        </p:nvSpPr>
        <p:spPr/>
        <p:txBody>
          <a:bodyPr/>
          <a:lstStyle>
            <a:lvl1pPr>
              <a:defRPr/>
            </a:lvl1pPr>
            <a:extLst/>
          </a:lstStyle>
          <a:p>
            <a:pPr>
              <a:defRPr/>
            </a:pPr>
            <a:r>
              <a:rPr lang="en-US"/>
              <a:t>CST8207 - Shawn Unger</a:t>
            </a:r>
          </a:p>
        </p:txBody>
      </p:sp>
      <p:sp>
        <p:nvSpPr>
          <p:cNvPr id="8" name="Slide Number Placeholder 5"/>
          <p:cNvSpPr>
            <a:spLocks noGrp="1"/>
          </p:cNvSpPr>
          <p:nvPr>
            <p:ph type="sldNum" sz="quarter" idx="12"/>
          </p:nvPr>
        </p:nvSpPr>
        <p:spPr/>
        <p:txBody>
          <a:bodyPr/>
          <a:lstStyle>
            <a:lvl1pPr>
              <a:defRPr/>
            </a:lvl1pPr>
            <a:extLst/>
          </a:lstStyle>
          <a:p>
            <a:pPr>
              <a:defRPr/>
            </a:pPr>
            <a:fld id="{74A5F08F-BB0F-4A44-A923-5A3B92D3268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71CBA95A-07EE-4800-B802-A178C6D7B71E}" type="datetime1">
              <a:rPr lang="en-US"/>
              <a:pPr>
                <a:defRPr/>
              </a:pPr>
              <a:t>9/10/2014</a:t>
            </a:fld>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a:t>CST8207 - Shawn Unger</a:t>
            </a:r>
          </a:p>
        </p:txBody>
      </p:sp>
      <p:sp>
        <p:nvSpPr>
          <p:cNvPr id="7" name="Slide Number Placeholder 6"/>
          <p:cNvSpPr>
            <a:spLocks noGrp="1"/>
          </p:cNvSpPr>
          <p:nvPr>
            <p:ph type="sldNum" sz="quarter" idx="12"/>
          </p:nvPr>
        </p:nvSpPr>
        <p:spPr/>
        <p:txBody>
          <a:bodyPr/>
          <a:lstStyle>
            <a:lvl1pPr>
              <a:defRPr/>
            </a:lvl1pPr>
            <a:extLst/>
          </a:lstStyle>
          <a:p>
            <a:pPr>
              <a:defRPr/>
            </a:pPr>
            <a:fld id="{1925DBF2-F4DB-406D-B955-2BF1D8E3F25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A80348F7-2398-4900-9CDE-7AFB56E460AA}" type="datetime1">
              <a:rPr lang="en-US"/>
              <a:pPr>
                <a:defRPr/>
              </a:pPr>
              <a:t>9/10/2014</a:t>
            </a:fld>
            <a:endParaRPr lang="en-US"/>
          </a:p>
        </p:txBody>
      </p:sp>
      <p:sp>
        <p:nvSpPr>
          <p:cNvPr id="8" name="Footer Placeholder 7"/>
          <p:cNvSpPr>
            <a:spLocks noGrp="1"/>
          </p:cNvSpPr>
          <p:nvPr>
            <p:ph type="ftr" sz="quarter" idx="11"/>
          </p:nvPr>
        </p:nvSpPr>
        <p:spPr/>
        <p:txBody>
          <a:bodyPr/>
          <a:lstStyle>
            <a:lvl1pPr>
              <a:defRPr/>
            </a:lvl1pPr>
            <a:extLst/>
          </a:lstStyle>
          <a:p>
            <a:pPr>
              <a:defRPr/>
            </a:pPr>
            <a:r>
              <a:rPr lang="en-US"/>
              <a:t>CST8207 - Shawn Unger</a:t>
            </a:r>
          </a:p>
        </p:txBody>
      </p:sp>
      <p:sp>
        <p:nvSpPr>
          <p:cNvPr id="9" name="Slide Number Placeholder 8"/>
          <p:cNvSpPr>
            <a:spLocks noGrp="1"/>
          </p:cNvSpPr>
          <p:nvPr>
            <p:ph type="sldNum" sz="quarter" idx="12"/>
          </p:nvPr>
        </p:nvSpPr>
        <p:spPr/>
        <p:txBody>
          <a:bodyPr/>
          <a:lstStyle>
            <a:lvl1pPr>
              <a:defRPr/>
            </a:lvl1pPr>
            <a:extLst/>
          </a:lstStyle>
          <a:p>
            <a:pPr>
              <a:defRPr/>
            </a:pPr>
            <a:fld id="{9820C10C-9EC0-4A0E-8CD0-53442CF3AB1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6146A7C3-54FB-4DED-9785-1AE65F0D2F1B}" type="datetime1">
              <a:rPr lang="en-US"/>
              <a:pPr>
                <a:defRPr/>
              </a:pPr>
              <a:t>9/10/2014</a:t>
            </a:fld>
            <a:endParaRPr lang="en-US"/>
          </a:p>
        </p:txBody>
      </p:sp>
      <p:sp>
        <p:nvSpPr>
          <p:cNvPr id="4" name="Footer Placeholder 3"/>
          <p:cNvSpPr>
            <a:spLocks noGrp="1"/>
          </p:cNvSpPr>
          <p:nvPr>
            <p:ph type="ftr" sz="quarter" idx="11"/>
          </p:nvPr>
        </p:nvSpPr>
        <p:spPr/>
        <p:txBody>
          <a:bodyPr/>
          <a:lstStyle>
            <a:lvl1pPr>
              <a:defRPr/>
            </a:lvl1pPr>
            <a:extLst/>
          </a:lstStyle>
          <a:p>
            <a:pPr>
              <a:defRPr/>
            </a:pPr>
            <a:r>
              <a:rPr lang="en-US"/>
              <a:t>CST8207 - Shawn Unger</a:t>
            </a:r>
          </a:p>
        </p:txBody>
      </p:sp>
      <p:sp>
        <p:nvSpPr>
          <p:cNvPr id="5" name="Slide Number Placeholder 4"/>
          <p:cNvSpPr>
            <a:spLocks noGrp="1"/>
          </p:cNvSpPr>
          <p:nvPr>
            <p:ph type="sldNum" sz="quarter" idx="12"/>
          </p:nvPr>
        </p:nvSpPr>
        <p:spPr/>
        <p:txBody>
          <a:bodyPr/>
          <a:lstStyle>
            <a:lvl1pPr>
              <a:defRPr/>
            </a:lvl1pPr>
            <a:extLst/>
          </a:lstStyle>
          <a:p>
            <a:pPr>
              <a:defRPr/>
            </a:pPr>
            <a:fld id="{50F0C938-DCB8-4C09-AB5F-C6F0098D2DC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25C7A4C-D217-48BD-9A38-4FCB1B250784}" type="datetime1">
              <a:rPr lang="en-US"/>
              <a:pPr>
                <a:defRPr/>
              </a:pPr>
              <a:t>9/10/2014</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a:t>CST8207 - Shawn Unger</a:t>
            </a:r>
          </a:p>
        </p:txBody>
      </p:sp>
      <p:sp>
        <p:nvSpPr>
          <p:cNvPr id="4" name="Slide Number Placeholder 17"/>
          <p:cNvSpPr>
            <a:spLocks noGrp="1"/>
          </p:cNvSpPr>
          <p:nvPr>
            <p:ph type="sldNum" sz="quarter" idx="12"/>
          </p:nvPr>
        </p:nvSpPr>
        <p:spPr/>
        <p:txBody>
          <a:bodyPr/>
          <a:lstStyle>
            <a:lvl1pPr>
              <a:defRPr/>
            </a:lvl1pPr>
          </a:lstStyle>
          <a:p>
            <a:pPr>
              <a:defRPr/>
            </a:pPr>
            <a:fld id="{26A104A7-A852-4036-9315-113AE8A3369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2024931D-6F21-421E-87A2-C66D17C11271}" type="datetime1">
              <a:rPr lang="en-US"/>
              <a:pPr>
                <a:defRPr/>
              </a:pPr>
              <a:t>9/10/2014</a:t>
            </a:fld>
            <a:endParaRPr lang="en-US"/>
          </a:p>
        </p:txBody>
      </p:sp>
      <p:sp>
        <p:nvSpPr>
          <p:cNvPr id="6" name="Footer Placeholder 5"/>
          <p:cNvSpPr>
            <a:spLocks noGrp="1"/>
          </p:cNvSpPr>
          <p:nvPr>
            <p:ph type="ftr" sz="quarter" idx="11"/>
          </p:nvPr>
        </p:nvSpPr>
        <p:spPr/>
        <p:txBody>
          <a:bodyPr/>
          <a:lstStyle>
            <a:lvl1pPr>
              <a:defRPr/>
            </a:lvl1pPr>
            <a:extLst/>
          </a:lstStyle>
          <a:p>
            <a:pPr>
              <a:defRPr/>
            </a:pPr>
            <a:r>
              <a:rPr lang="en-US"/>
              <a:t>CST8207 - Shawn Unger</a:t>
            </a:r>
          </a:p>
        </p:txBody>
      </p:sp>
      <p:sp>
        <p:nvSpPr>
          <p:cNvPr id="7" name="Slide Number Placeholder 6"/>
          <p:cNvSpPr>
            <a:spLocks noGrp="1"/>
          </p:cNvSpPr>
          <p:nvPr>
            <p:ph type="sldNum" sz="quarter" idx="12"/>
          </p:nvPr>
        </p:nvSpPr>
        <p:spPr/>
        <p:txBody>
          <a:bodyPr/>
          <a:lstStyle>
            <a:lvl1pPr>
              <a:defRPr/>
            </a:lvl1pPr>
            <a:extLst/>
          </a:lstStyle>
          <a:p>
            <a:pPr>
              <a:defRPr/>
            </a:pPr>
            <a:fld id="{27AF20B4-13DC-444C-A6C6-4D48AEABDF2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1E466EFF-1399-490E-BD85-8C49FB1881F9}" type="datetime1">
              <a:rPr lang="en-US"/>
              <a:pPr>
                <a:defRPr/>
              </a:pPr>
              <a:t>9/10/2014</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a:t>CST8207 - Shawn Unger</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BBB792CA-4EF8-4095-8731-0B9B32B291F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2057"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AF14FFCF-E058-4511-811C-6D24FEC07CA6}" type="datetime1">
              <a:rPr lang="en-US"/>
              <a:pPr>
                <a:defRPr/>
              </a:pPr>
              <a:t>9/10/2014</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r>
              <a:rPr lang="en-US"/>
              <a:t>CST8207 - Shawn Unger</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83BD1274-B62D-469E-95D6-39289E33EB1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3" r:id="rId1"/>
    <p:sldLayoutId id="2147483769" r:id="rId2"/>
    <p:sldLayoutId id="2147483774" r:id="rId3"/>
    <p:sldLayoutId id="2147483775" r:id="rId4"/>
    <p:sldLayoutId id="2147483776" r:id="rId5"/>
    <p:sldLayoutId id="2147483777" r:id="rId6"/>
    <p:sldLayoutId id="2147483770" r:id="rId7"/>
    <p:sldLayoutId id="2147483778" r:id="rId8"/>
    <p:sldLayoutId id="2147483779" r:id="rId9"/>
    <p:sldLayoutId id="2147483771" r:id="rId10"/>
    <p:sldLayoutId id="2147483772" r:id="rId11"/>
  </p:sldLayoutIdLst>
  <p:hf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teaching.idallen.com/cst8207/14w/notes/070_course_linux_server.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teaching.idallen.com/cst8207/14w/notes/300_vi_text_editor.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teaching.idallen.com/cst8207/12f/notes/120_shell_basics.html" TargetMode="Externa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829761"/>
          </a:xfrm>
        </p:spPr>
        <p:txBody>
          <a:bodyPr/>
          <a:lstStyle/>
          <a:p>
            <a:pPr eaLnBrk="1" fontAlgn="auto" hangingPunct="1">
              <a:spcAft>
                <a:spcPts val="0"/>
              </a:spcAft>
              <a:defRPr/>
            </a:pPr>
            <a:r>
              <a:rPr lang="en-US" dirty="0" smtClean="0"/>
              <a:t>CST8177 – Linux II</a:t>
            </a:r>
            <a:endParaRPr lang="en-US" dirty="0"/>
          </a:p>
        </p:txBody>
      </p:sp>
      <p:sp>
        <p:nvSpPr>
          <p:cNvPr id="10243" name="Subtitle 2"/>
          <p:cNvSpPr>
            <a:spLocks noGrp="1"/>
          </p:cNvSpPr>
          <p:nvPr>
            <p:ph type="subTitle" idx="1"/>
          </p:nvPr>
        </p:nvSpPr>
        <p:spPr>
          <a:xfrm>
            <a:off x="1295400" y="2895600"/>
            <a:ext cx="6400800" cy="2230438"/>
          </a:xfrm>
        </p:spPr>
        <p:txBody>
          <a:bodyPr/>
          <a:lstStyle/>
          <a:p>
            <a:pPr marR="0" eaLnBrk="1" hangingPunct="1">
              <a:lnSpc>
                <a:spcPct val="90000"/>
              </a:lnSpc>
            </a:pPr>
            <a:r>
              <a:rPr lang="en-US" dirty="0" smtClean="0"/>
              <a:t>Review of Fundamentals</a:t>
            </a:r>
          </a:p>
          <a:p>
            <a:pPr marR="0" eaLnBrk="1" hangingPunct="1">
              <a:lnSpc>
                <a:spcPct val="90000"/>
              </a:lnSpc>
            </a:pPr>
            <a:endParaRPr lang="en-US" dirty="0" smtClean="0"/>
          </a:p>
        </p:txBody>
      </p:sp>
      <p:sp>
        <p:nvSpPr>
          <p:cNvPr id="10245"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F85E87B3-0DF3-44E1-8B83-31834B08A364}" type="slidenum">
              <a:rPr lang="en-US" smtClean="0"/>
              <a:pPr fontAlgn="base">
                <a:spcBef>
                  <a:spcPct val="0"/>
                </a:spcBef>
                <a:spcAft>
                  <a:spcPct val="0"/>
                </a:spcAft>
                <a:defRPr/>
              </a:pPr>
              <a:t>1</a:t>
            </a:fld>
            <a:endParaRPr lang="en-US" smtClean="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closer to what we actually see :</a:t>
            </a:r>
            <a:endParaRPr lang="en-US" dirty="0"/>
          </a:p>
        </p:txBody>
      </p:sp>
      <p:sp>
        <p:nvSpPr>
          <p:cNvPr id="3" name="Title 2"/>
          <p:cNvSpPr>
            <a:spLocks noGrp="1"/>
          </p:cNvSpPr>
          <p:nvPr>
            <p:ph type="title"/>
          </p:nvPr>
        </p:nvSpPr>
        <p:spPr/>
        <p:txBody>
          <a:bodyPr/>
          <a:lstStyle/>
          <a:p>
            <a:r>
              <a:rPr lang="en-US" dirty="0" smtClean="0"/>
              <a:t>Sub-shells (cont’d)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10</a:t>
            </a:fld>
            <a:endParaRPr lang="en-US"/>
          </a:p>
        </p:txBody>
      </p:sp>
      <p:sp>
        <p:nvSpPr>
          <p:cNvPr id="6" name="Rectangle 5"/>
          <p:cNvSpPr/>
          <p:nvPr/>
        </p:nvSpPr>
        <p:spPr>
          <a:xfrm>
            <a:off x="1828800" y="2590800"/>
            <a:ext cx="2743200" cy="37338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1981200" y="2819400"/>
            <a:ext cx="1905000" cy="2585323"/>
          </a:xfrm>
          <a:prstGeom prst="rect">
            <a:avLst/>
          </a:prstGeom>
          <a:noFill/>
        </p:spPr>
        <p:txBody>
          <a:bodyPr wrap="square" rtlCol="0">
            <a:spAutoFit/>
          </a:bodyPr>
          <a:lstStyle/>
          <a:p>
            <a:r>
              <a:rPr lang="en-US" dirty="0" smtClean="0"/>
              <a:t>$ bash</a:t>
            </a:r>
          </a:p>
          <a:p>
            <a:r>
              <a:rPr lang="en-US" dirty="0" smtClean="0"/>
              <a:t>bash</a:t>
            </a:r>
          </a:p>
          <a:p>
            <a:r>
              <a:rPr lang="en-US" dirty="0" smtClean="0"/>
              <a:t>$ </a:t>
            </a:r>
            <a:r>
              <a:rPr lang="en-US" dirty="0" err="1" smtClean="0"/>
              <a:t>su</a:t>
            </a:r>
            <a:endParaRPr lang="en-US" dirty="0" smtClean="0"/>
          </a:p>
          <a:p>
            <a:r>
              <a:rPr lang="en-US" dirty="0" smtClean="0"/>
              <a:t>password:</a:t>
            </a:r>
          </a:p>
          <a:p>
            <a:r>
              <a:rPr lang="en-US" dirty="0" smtClean="0"/>
              <a:t># exit</a:t>
            </a:r>
          </a:p>
          <a:p>
            <a:r>
              <a:rPr lang="en-US" dirty="0" smtClean="0"/>
              <a:t>exit</a:t>
            </a:r>
          </a:p>
          <a:p>
            <a:r>
              <a:rPr lang="en-US" dirty="0" smtClean="0"/>
              <a:t>$ exit</a:t>
            </a:r>
          </a:p>
          <a:p>
            <a:r>
              <a:rPr lang="en-US" dirty="0" smtClean="0"/>
              <a:t>exit</a:t>
            </a:r>
          </a:p>
          <a:p>
            <a:r>
              <a:rPr lang="en-US" dirty="0"/>
              <a:t>$</a:t>
            </a:r>
          </a:p>
        </p:txBody>
      </p:sp>
    </p:spTree>
    <p:extLst>
      <p:ext uri="{BB962C8B-B14F-4D97-AF65-F5344CB8AC3E}">
        <p14:creationId xmlns:p14="http://schemas.microsoft.com/office/powerpoint/2010/main" val="38021577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457200" y="1143000"/>
            <a:ext cx="8229600" cy="4864100"/>
          </a:xfrm>
        </p:spPr>
        <p:txBody>
          <a:bodyPr/>
          <a:lstStyle/>
          <a:p>
            <a:pPr eaLnBrk="1" hangingPunct="1"/>
            <a:r>
              <a:rPr lang="en-US" sz="1800" dirty="0" smtClean="0">
                <a:ea typeface="SimSun"/>
              </a:rPr>
              <a:t>all </a:t>
            </a:r>
            <a:r>
              <a:rPr lang="en-US" sz="1800" dirty="0">
                <a:ea typeface="SimSun"/>
              </a:rPr>
              <a:t>the details: </a:t>
            </a:r>
            <a:r>
              <a:rPr lang="en-US" sz="1400" dirty="0">
                <a:ea typeface="SimSun"/>
              </a:rPr>
              <a:t>http://teaching.idallen.com/cst8207/14w/notes/070_course_linux_server.html</a:t>
            </a:r>
            <a:endParaRPr lang="en-US" sz="1400" dirty="0" smtClean="0">
              <a:ea typeface="SimSun"/>
            </a:endParaRPr>
          </a:p>
          <a:p>
            <a:pPr eaLnBrk="1" hangingPunct="1"/>
            <a:r>
              <a:rPr lang="en-US" sz="1800" dirty="0" smtClean="0">
                <a:ea typeface="SimSun"/>
              </a:rPr>
              <a:t>SSH (secure shell) is a program that allows us to securely invoke a shell </a:t>
            </a:r>
            <a:r>
              <a:rPr lang="en-US" sz="1800" i="1" dirty="0" smtClean="0">
                <a:ea typeface="SimSun"/>
              </a:rPr>
              <a:t>on a remote computer</a:t>
            </a:r>
          </a:p>
          <a:p>
            <a:pPr eaLnBrk="1" hangingPunct="1"/>
            <a:r>
              <a:rPr lang="en-US" sz="1800" dirty="0" smtClean="0">
                <a:ea typeface="SimSun"/>
              </a:rPr>
              <a:t>On Windows: putty.exe</a:t>
            </a:r>
          </a:p>
          <a:p>
            <a:pPr eaLnBrk="1" hangingPunct="1"/>
            <a:r>
              <a:rPr lang="en-US" sz="1800" dirty="0" smtClean="0">
                <a:ea typeface="SimSun"/>
              </a:rPr>
              <a:t>schematically (abbreviated):</a:t>
            </a:r>
          </a:p>
          <a:p>
            <a:pPr eaLnBrk="1" hangingPunct="1"/>
            <a:endParaRPr lang="en-US" sz="2400" dirty="0" smtClean="0">
              <a:ea typeface="SimSun"/>
            </a:endParaRPr>
          </a:p>
          <a:p>
            <a:pPr marL="109537" indent="0" eaLnBrk="1" hangingPunct="1">
              <a:buNone/>
            </a:pPr>
            <a:endParaRPr lang="en-US" sz="1800" dirty="0" smtClean="0"/>
          </a:p>
        </p:txBody>
      </p:sp>
      <p:sp>
        <p:nvSpPr>
          <p:cNvPr id="15364" name="Slide Number Placeholder 4"/>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3AEFE5E7-E19B-4EAE-B479-6CB1756DBF6C}" type="slidenum">
              <a:rPr lang="en-US" smtClean="0"/>
              <a:pPr fontAlgn="base">
                <a:spcBef>
                  <a:spcPct val="0"/>
                </a:spcBef>
                <a:spcAft>
                  <a:spcPct val="0"/>
                </a:spcAft>
                <a:defRPr/>
              </a:pPr>
              <a:t>11</a:t>
            </a:fld>
            <a:endParaRPr lang="en-US" smtClean="0"/>
          </a:p>
        </p:txBody>
      </p:sp>
      <p:sp>
        <p:nvSpPr>
          <p:cNvPr id="2" name="Title 1"/>
          <p:cNvSpPr>
            <a:spLocks noGrp="1"/>
          </p:cNvSpPr>
          <p:nvPr>
            <p:ph type="title"/>
          </p:nvPr>
        </p:nvSpPr>
        <p:spPr>
          <a:xfrm>
            <a:off x="457200" y="274638"/>
            <a:ext cx="8229600" cy="868362"/>
          </a:xfrm>
        </p:spPr>
        <p:txBody>
          <a:bodyPr>
            <a:noAutofit/>
          </a:bodyPr>
          <a:lstStyle/>
          <a:p>
            <a:pPr eaLnBrk="1" fontAlgn="auto" hangingPunct="1">
              <a:spcAft>
                <a:spcPts val="0"/>
              </a:spcAft>
              <a:defRPr/>
            </a:pPr>
            <a:r>
              <a:rPr lang="en-US" altLang="zh-CN" sz="3200" dirty="0" smtClean="0">
                <a:ea typeface="SimSun" pitchFamily="2" charset="-122"/>
              </a:rPr>
              <a:t>SSH and the Course Linux Server(CLS)</a:t>
            </a:r>
            <a:endParaRPr lang="en-US" sz="3200" dirty="0"/>
          </a:p>
        </p:txBody>
      </p:sp>
      <p:sp>
        <p:nvSpPr>
          <p:cNvPr id="3" name="Rectangle 2"/>
          <p:cNvSpPr/>
          <p:nvPr/>
        </p:nvSpPr>
        <p:spPr>
          <a:xfrm>
            <a:off x="457200" y="3810000"/>
            <a:ext cx="2971800" cy="20574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715000" y="3276600"/>
            <a:ext cx="3200400" cy="32766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838200" y="3949243"/>
            <a:ext cx="2590800" cy="307777"/>
          </a:xfrm>
          <a:prstGeom prst="rect">
            <a:avLst/>
          </a:prstGeom>
          <a:noFill/>
        </p:spPr>
        <p:txBody>
          <a:bodyPr wrap="square" rtlCol="0">
            <a:spAutoFit/>
          </a:bodyPr>
          <a:lstStyle/>
          <a:p>
            <a:r>
              <a:rPr lang="en-US" sz="1400" dirty="0" err="1" smtClean="0"/>
              <a:t>ssh</a:t>
            </a:r>
            <a:r>
              <a:rPr lang="en-US" sz="1400" dirty="0" smtClean="0"/>
              <a:t> user@cst8177.idallen.ca</a:t>
            </a:r>
            <a:endParaRPr lang="en-US" sz="1400" dirty="0"/>
          </a:p>
        </p:txBody>
      </p:sp>
      <p:sp>
        <p:nvSpPr>
          <p:cNvPr id="5" name="TextBox 4"/>
          <p:cNvSpPr txBox="1"/>
          <p:nvPr/>
        </p:nvSpPr>
        <p:spPr>
          <a:xfrm>
            <a:off x="609600" y="3918466"/>
            <a:ext cx="304800" cy="369332"/>
          </a:xfrm>
          <a:prstGeom prst="rect">
            <a:avLst/>
          </a:prstGeom>
          <a:noFill/>
        </p:spPr>
        <p:txBody>
          <a:bodyPr wrap="square" rtlCol="0">
            <a:spAutoFit/>
          </a:bodyPr>
          <a:lstStyle/>
          <a:p>
            <a:r>
              <a:rPr lang="en-US" dirty="0" smtClean="0"/>
              <a:t>$</a:t>
            </a:r>
            <a:endParaRPr lang="en-US" dirty="0"/>
          </a:p>
        </p:txBody>
      </p:sp>
      <p:sp>
        <p:nvSpPr>
          <p:cNvPr id="7" name="TextBox 6"/>
          <p:cNvSpPr txBox="1"/>
          <p:nvPr/>
        </p:nvSpPr>
        <p:spPr>
          <a:xfrm>
            <a:off x="5638800" y="2798226"/>
            <a:ext cx="3276600" cy="307777"/>
          </a:xfrm>
          <a:prstGeom prst="rect">
            <a:avLst/>
          </a:prstGeom>
          <a:noFill/>
        </p:spPr>
        <p:txBody>
          <a:bodyPr wrap="square" rtlCol="0">
            <a:spAutoFit/>
          </a:bodyPr>
          <a:lstStyle/>
          <a:p>
            <a:r>
              <a:rPr lang="en-US" sz="1400" dirty="0" smtClean="0"/>
              <a:t>cst8177.idallen.ca (remote computer)</a:t>
            </a:r>
            <a:endParaRPr lang="en-US" sz="1400" dirty="0"/>
          </a:p>
        </p:txBody>
      </p:sp>
      <p:sp>
        <p:nvSpPr>
          <p:cNvPr id="10" name="Rectangle 9"/>
          <p:cNvSpPr/>
          <p:nvPr/>
        </p:nvSpPr>
        <p:spPr>
          <a:xfrm>
            <a:off x="5867400" y="3583692"/>
            <a:ext cx="1752600" cy="1408212"/>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Elbow Connector 11"/>
          <p:cNvCxnSpPr>
            <a:stCxn id="3" idx="3"/>
            <a:endCxn id="10" idx="1"/>
          </p:cNvCxnSpPr>
          <p:nvPr/>
        </p:nvCxnSpPr>
        <p:spPr>
          <a:xfrm flipV="1">
            <a:off x="3429000" y="4287798"/>
            <a:ext cx="2438400" cy="550902"/>
          </a:xfrm>
          <a:prstGeom prst="bentConnector3">
            <a:avLst/>
          </a:prstGeom>
          <a:ln w="19050">
            <a:solidFill>
              <a:schemeClr val="tx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884332" y="3855772"/>
            <a:ext cx="668867" cy="307777"/>
          </a:xfrm>
          <a:prstGeom prst="rect">
            <a:avLst/>
          </a:prstGeom>
          <a:noFill/>
        </p:spPr>
        <p:txBody>
          <a:bodyPr wrap="square" rtlCol="0">
            <a:spAutoFit/>
          </a:bodyPr>
          <a:lstStyle/>
          <a:p>
            <a:r>
              <a:rPr lang="en-US" sz="1400" dirty="0" smtClean="0"/>
              <a:t>CLS$</a:t>
            </a:r>
            <a:endParaRPr lang="en-US" sz="1400" dirty="0"/>
          </a:p>
        </p:txBody>
      </p:sp>
      <p:sp>
        <p:nvSpPr>
          <p:cNvPr id="14" name="TextBox 13"/>
          <p:cNvSpPr txBox="1"/>
          <p:nvPr/>
        </p:nvSpPr>
        <p:spPr>
          <a:xfrm>
            <a:off x="6350000" y="3855772"/>
            <a:ext cx="609600" cy="307777"/>
          </a:xfrm>
          <a:prstGeom prst="rect">
            <a:avLst/>
          </a:prstGeom>
          <a:noFill/>
        </p:spPr>
        <p:txBody>
          <a:bodyPr wrap="square" rtlCol="0">
            <a:spAutoFit/>
          </a:bodyPr>
          <a:lstStyle/>
          <a:p>
            <a:r>
              <a:rPr lang="en-US" sz="1400" dirty="0" smtClean="0"/>
              <a:t>exit</a:t>
            </a:r>
            <a:endParaRPr lang="en-US" sz="1400" dirty="0"/>
          </a:p>
        </p:txBody>
      </p:sp>
      <p:sp>
        <p:nvSpPr>
          <p:cNvPr id="15" name="TextBox 14"/>
          <p:cNvSpPr txBox="1"/>
          <p:nvPr/>
        </p:nvSpPr>
        <p:spPr>
          <a:xfrm>
            <a:off x="618067" y="4246952"/>
            <a:ext cx="304800" cy="307777"/>
          </a:xfrm>
          <a:prstGeom prst="rect">
            <a:avLst/>
          </a:prstGeom>
          <a:noFill/>
        </p:spPr>
        <p:txBody>
          <a:bodyPr wrap="square" rtlCol="0">
            <a:spAutoFit/>
          </a:bodyPr>
          <a:lstStyle/>
          <a:p>
            <a:r>
              <a:rPr lang="en-US" sz="1400" dirty="0" smtClean="0"/>
              <a:t>$</a:t>
            </a:r>
            <a:endParaRPr lang="en-US" sz="1400" dirty="0"/>
          </a:p>
        </p:txBody>
      </p:sp>
      <p:sp>
        <p:nvSpPr>
          <p:cNvPr id="16" name="TextBox 15"/>
          <p:cNvSpPr txBox="1"/>
          <p:nvPr/>
        </p:nvSpPr>
        <p:spPr>
          <a:xfrm>
            <a:off x="5884333" y="3618474"/>
            <a:ext cx="1066800" cy="307777"/>
          </a:xfrm>
          <a:prstGeom prst="rect">
            <a:avLst/>
          </a:prstGeom>
          <a:noFill/>
        </p:spPr>
        <p:txBody>
          <a:bodyPr wrap="square" rtlCol="0">
            <a:spAutoFit/>
          </a:bodyPr>
          <a:lstStyle/>
          <a:p>
            <a:r>
              <a:rPr lang="en-US" sz="1400" dirty="0" smtClean="0"/>
              <a:t>password:</a:t>
            </a:r>
            <a:endParaRPr lang="en-US" sz="1400" dirty="0"/>
          </a:p>
        </p:txBody>
      </p:sp>
      <p:sp>
        <p:nvSpPr>
          <p:cNvPr id="19" name="TextBox 18"/>
          <p:cNvSpPr txBox="1"/>
          <p:nvPr/>
        </p:nvSpPr>
        <p:spPr>
          <a:xfrm>
            <a:off x="457200" y="3214013"/>
            <a:ext cx="2438400" cy="523220"/>
          </a:xfrm>
          <a:prstGeom prst="rect">
            <a:avLst/>
          </a:prstGeom>
          <a:noFill/>
        </p:spPr>
        <p:txBody>
          <a:bodyPr wrap="square" rtlCol="0">
            <a:spAutoFit/>
          </a:bodyPr>
          <a:lstStyle/>
          <a:p>
            <a:r>
              <a:rPr lang="en-US" sz="1400" dirty="0" smtClean="0"/>
              <a:t>a terminal window on your local computer</a:t>
            </a:r>
            <a:endParaRPr lang="en-US" sz="1400"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12"/>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13"/>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10"/>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14"/>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16"/>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animBg="1"/>
      <p:bldP spid="10" grpId="1" animBg="1"/>
      <p:bldP spid="13" grpId="0"/>
      <p:bldP spid="13" grpId="1"/>
      <p:bldP spid="14" grpId="0"/>
      <p:bldP spid="14" grpId="1"/>
      <p:bldP spid="15" grpId="0"/>
      <p:bldP spid="16" grpId="0"/>
      <p:bldP spid="16"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95400"/>
            <a:ext cx="8229600" cy="4525962"/>
          </a:xfrm>
        </p:spPr>
        <p:txBody>
          <a:bodyPr/>
          <a:lstStyle/>
          <a:p>
            <a:r>
              <a:rPr lang="en-US" dirty="0" smtClean="0"/>
              <a:t>what we’d see locally (abbreviated)</a:t>
            </a:r>
          </a:p>
          <a:p>
            <a:endParaRPr lang="en-US" dirty="0"/>
          </a:p>
        </p:txBody>
      </p:sp>
      <p:sp>
        <p:nvSpPr>
          <p:cNvPr id="3" name="Title 2"/>
          <p:cNvSpPr>
            <a:spLocks noGrp="1"/>
          </p:cNvSpPr>
          <p:nvPr>
            <p:ph type="title"/>
          </p:nvPr>
        </p:nvSpPr>
        <p:spPr/>
        <p:txBody>
          <a:bodyPr/>
          <a:lstStyle/>
          <a:p>
            <a:r>
              <a:rPr lang="en-US" dirty="0" smtClean="0"/>
              <a:t>SSH and CLS (cont’d)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12</a:t>
            </a:fld>
            <a:endParaRPr lang="en-US"/>
          </a:p>
        </p:txBody>
      </p:sp>
      <p:sp>
        <p:nvSpPr>
          <p:cNvPr id="6" name="Rectangle 5"/>
          <p:cNvSpPr/>
          <p:nvPr/>
        </p:nvSpPr>
        <p:spPr>
          <a:xfrm>
            <a:off x="1447800" y="2286000"/>
            <a:ext cx="4572000" cy="33528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524000" y="2514600"/>
            <a:ext cx="3886200" cy="1200329"/>
          </a:xfrm>
          <a:prstGeom prst="rect">
            <a:avLst/>
          </a:prstGeom>
          <a:noFill/>
        </p:spPr>
        <p:txBody>
          <a:bodyPr wrap="square" rtlCol="0">
            <a:spAutoFit/>
          </a:bodyPr>
          <a:lstStyle/>
          <a:p>
            <a:r>
              <a:rPr lang="en-US" dirty="0" smtClean="0"/>
              <a:t>$ </a:t>
            </a:r>
            <a:r>
              <a:rPr lang="en-US" dirty="0" err="1" smtClean="0"/>
              <a:t>ssh</a:t>
            </a:r>
            <a:r>
              <a:rPr lang="en-US" dirty="0" smtClean="0"/>
              <a:t> user@cst8177.idallen.ca</a:t>
            </a:r>
          </a:p>
          <a:p>
            <a:r>
              <a:rPr lang="en-US" dirty="0" smtClean="0"/>
              <a:t>password:</a:t>
            </a:r>
          </a:p>
          <a:p>
            <a:r>
              <a:rPr lang="en-US" dirty="0" smtClean="0"/>
              <a:t>CLS $ exit</a:t>
            </a:r>
          </a:p>
          <a:p>
            <a:r>
              <a:rPr lang="en-US" dirty="0"/>
              <a:t>$</a:t>
            </a:r>
          </a:p>
        </p:txBody>
      </p:sp>
      <p:sp>
        <p:nvSpPr>
          <p:cNvPr id="11" name="TextBox 10"/>
          <p:cNvSpPr txBox="1"/>
          <p:nvPr/>
        </p:nvSpPr>
        <p:spPr>
          <a:xfrm>
            <a:off x="1524000" y="1905000"/>
            <a:ext cx="4495800" cy="369332"/>
          </a:xfrm>
          <a:prstGeom prst="rect">
            <a:avLst/>
          </a:prstGeom>
          <a:noFill/>
        </p:spPr>
        <p:txBody>
          <a:bodyPr wrap="square" rtlCol="0">
            <a:spAutoFit/>
          </a:bodyPr>
          <a:lstStyle/>
          <a:p>
            <a:r>
              <a:rPr lang="en-US" dirty="0" smtClean="0"/>
              <a:t>local terminal window</a:t>
            </a:r>
            <a:endParaRPr lang="en-US" dirty="0"/>
          </a:p>
        </p:txBody>
      </p:sp>
    </p:spTree>
    <p:extLst>
      <p:ext uri="{BB962C8B-B14F-4D97-AF65-F5344CB8AC3E}">
        <p14:creationId xmlns:p14="http://schemas.microsoft.com/office/powerpoint/2010/main" val="1757859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400" dirty="0">
                <a:hlinkClick r:id="rId2"/>
              </a:rPr>
              <a:t>http://teaching.idallen.com/cst8207/14w/notes/</a:t>
            </a:r>
            <a:r>
              <a:rPr lang="en-US" sz="1400" dirty="0" smtClean="0">
                <a:hlinkClick r:id="rId2"/>
              </a:rPr>
              <a:t>070_course_linux_server.html</a:t>
            </a:r>
            <a:endParaRPr lang="en-US" sz="1400" dirty="0" smtClean="0"/>
          </a:p>
          <a:p>
            <a:endParaRPr lang="en-US" dirty="0" smtClean="0"/>
          </a:p>
          <a:p>
            <a:r>
              <a:rPr lang="en-US" sz="2000" dirty="0" smtClean="0"/>
              <a:t>cst8177-alg.idallen.ca represents an </a:t>
            </a:r>
            <a:r>
              <a:rPr lang="en-US" sz="2000" i="1" dirty="0" smtClean="0"/>
              <a:t>internal</a:t>
            </a:r>
            <a:r>
              <a:rPr lang="en-US" sz="2000" dirty="0" smtClean="0"/>
              <a:t> IP address that works only on campus: when on campus, use this one</a:t>
            </a:r>
          </a:p>
          <a:p>
            <a:r>
              <a:rPr lang="en-US" sz="2000" dirty="0" smtClean="0"/>
              <a:t>cst8177.idallen.ca must be used when off campus</a:t>
            </a:r>
            <a:endParaRPr lang="en-US" dirty="0" smtClean="0"/>
          </a:p>
          <a:p>
            <a:r>
              <a:rPr lang="en-US" sz="2000" dirty="0" smtClean="0"/>
              <a:t>login id is your </a:t>
            </a:r>
            <a:r>
              <a:rPr lang="en-US" sz="2000" dirty="0" err="1" smtClean="0"/>
              <a:t>algonquin</a:t>
            </a:r>
            <a:r>
              <a:rPr lang="en-US" sz="2000" dirty="0" smtClean="0"/>
              <a:t> </a:t>
            </a:r>
            <a:r>
              <a:rPr lang="en-US" sz="2000" dirty="0" err="1" smtClean="0"/>
              <a:t>userid</a:t>
            </a:r>
            <a:endParaRPr lang="en-US" sz="2000" dirty="0" smtClean="0"/>
          </a:p>
          <a:p>
            <a:r>
              <a:rPr lang="en-US" sz="2000" dirty="0" smtClean="0"/>
              <a:t>password is given verbally by your Prof(s) or another student</a:t>
            </a:r>
          </a:p>
          <a:p>
            <a:r>
              <a:rPr lang="en-US" sz="2000" dirty="0" smtClean="0"/>
              <a:t>Change your password at your first opportunity (if you haven’t already)</a:t>
            </a:r>
          </a:p>
          <a:p>
            <a:r>
              <a:rPr lang="en-US" sz="2000" dirty="0" smtClean="0"/>
              <a:t>If you have firewalled internet access, you might try connecting </a:t>
            </a:r>
            <a:r>
              <a:rPr lang="en-US" sz="2000" smtClean="0"/>
              <a:t>to the CLS on </a:t>
            </a:r>
            <a:r>
              <a:rPr lang="en-US" sz="2000" dirty="0" smtClean="0"/>
              <a:t>Port 443 with</a:t>
            </a:r>
          </a:p>
          <a:p>
            <a:pPr lvl="1"/>
            <a:r>
              <a:rPr lang="en-US" sz="1600" dirty="0" err="1" smtClean="0">
                <a:latin typeface="Courier New"/>
                <a:cs typeface="Courier New"/>
              </a:rPr>
              <a:t>ssh</a:t>
            </a:r>
            <a:r>
              <a:rPr lang="en-US" sz="1600" dirty="0" smtClean="0">
                <a:latin typeface="Courier New"/>
                <a:cs typeface="Courier New"/>
              </a:rPr>
              <a:t> –p 443 cst8177.idallen.ca</a:t>
            </a:r>
          </a:p>
          <a:p>
            <a:pPr marL="109537" indent="0">
              <a:buNone/>
            </a:pPr>
            <a:endParaRPr lang="en-US" sz="2000" dirty="0" smtClean="0"/>
          </a:p>
          <a:p>
            <a:endParaRPr lang="en-US" sz="2000" dirty="0"/>
          </a:p>
        </p:txBody>
      </p:sp>
      <p:sp>
        <p:nvSpPr>
          <p:cNvPr id="3" name="Title 2"/>
          <p:cNvSpPr>
            <a:spLocks noGrp="1"/>
          </p:cNvSpPr>
          <p:nvPr>
            <p:ph type="title"/>
          </p:nvPr>
        </p:nvSpPr>
        <p:spPr/>
        <p:txBody>
          <a:bodyPr/>
          <a:lstStyle/>
          <a:p>
            <a:r>
              <a:rPr lang="en-US" dirty="0" smtClean="0"/>
              <a:t>SSH to CLS</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13</a:t>
            </a:fld>
            <a:endParaRPr lang="en-US"/>
          </a:p>
        </p:txBody>
      </p:sp>
    </p:spTree>
    <p:extLst>
      <p:ext uri="{BB962C8B-B14F-4D97-AF65-F5344CB8AC3E}">
        <p14:creationId xmlns:p14="http://schemas.microsoft.com/office/powerpoint/2010/main" val="4706324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334000"/>
          </a:xfrm>
        </p:spPr>
        <p:txBody>
          <a:bodyPr/>
          <a:lstStyle/>
          <a:p>
            <a:r>
              <a:rPr lang="en-US" dirty="0" smtClean="0"/>
              <a:t>Text Editors</a:t>
            </a:r>
          </a:p>
          <a:p>
            <a:pPr lvl="1"/>
            <a:r>
              <a:rPr lang="en-US" dirty="0" smtClean="0"/>
              <a:t>Windows</a:t>
            </a:r>
          </a:p>
          <a:p>
            <a:pPr lvl="2"/>
            <a:r>
              <a:rPr lang="en-US" dirty="0" smtClean="0"/>
              <a:t>notepad, </a:t>
            </a:r>
            <a:r>
              <a:rPr lang="en-US" dirty="0" err="1" smtClean="0"/>
              <a:t>wordpad</a:t>
            </a:r>
            <a:r>
              <a:rPr lang="en-US" dirty="0" smtClean="0"/>
              <a:t> (</a:t>
            </a:r>
            <a:r>
              <a:rPr lang="en-US" dirty="0" err="1" smtClean="0"/>
              <a:t>gui</a:t>
            </a:r>
            <a:r>
              <a:rPr lang="en-US" dirty="0" smtClean="0"/>
              <a:t> required)</a:t>
            </a:r>
          </a:p>
          <a:p>
            <a:pPr lvl="1"/>
            <a:r>
              <a:rPr lang="en-US" dirty="0" smtClean="0"/>
              <a:t>Unix</a:t>
            </a:r>
          </a:p>
          <a:p>
            <a:pPr lvl="2"/>
            <a:r>
              <a:rPr lang="en-US" dirty="0" smtClean="0"/>
              <a:t>vi (vim), </a:t>
            </a:r>
            <a:r>
              <a:rPr lang="en-US" dirty="0" err="1" smtClean="0"/>
              <a:t>emacs</a:t>
            </a:r>
            <a:r>
              <a:rPr lang="en-US" dirty="0" smtClean="0"/>
              <a:t>, </a:t>
            </a:r>
            <a:r>
              <a:rPr lang="en-US" dirty="0" err="1" smtClean="0"/>
              <a:t>nano</a:t>
            </a:r>
            <a:r>
              <a:rPr lang="en-US" dirty="0" smtClean="0"/>
              <a:t>, </a:t>
            </a:r>
            <a:r>
              <a:rPr lang="en-US" dirty="0" err="1" smtClean="0"/>
              <a:t>pico</a:t>
            </a:r>
            <a:endParaRPr lang="en-US" dirty="0" smtClean="0"/>
          </a:p>
          <a:p>
            <a:pPr lvl="2"/>
            <a:r>
              <a:rPr lang="en-US" dirty="0" err="1" smtClean="0"/>
              <a:t>gedit</a:t>
            </a:r>
            <a:r>
              <a:rPr lang="en-US" dirty="0" smtClean="0"/>
              <a:t> (</a:t>
            </a:r>
            <a:r>
              <a:rPr lang="en-US" dirty="0" err="1" smtClean="0"/>
              <a:t>gui</a:t>
            </a:r>
            <a:r>
              <a:rPr lang="en-US" dirty="0" smtClean="0"/>
              <a:t> required – no good for CLS)</a:t>
            </a:r>
          </a:p>
          <a:p>
            <a:r>
              <a:rPr lang="en-US" sz="2000" dirty="0" smtClean="0"/>
              <a:t>You need to be able to edit text files without a GUI</a:t>
            </a:r>
          </a:p>
          <a:p>
            <a:pPr lvl="1"/>
            <a:r>
              <a:rPr lang="en-US" sz="2000" dirty="0" smtClean="0"/>
              <a:t>start the editor</a:t>
            </a:r>
          </a:p>
          <a:p>
            <a:pPr lvl="1"/>
            <a:r>
              <a:rPr lang="en-US" sz="2000" dirty="0" smtClean="0"/>
              <a:t>move around</a:t>
            </a:r>
          </a:p>
          <a:p>
            <a:pPr lvl="1"/>
            <a:r>
              <a:rPr lang="en-US" sz="2000" dirty="0" smtClean="0"/>
              <a:t>make a change</a:t>
            </a:r>
          </a:p>
          <a:p>
            <a:pPr lvl="1"/>
            <a:r>
              <a:rPr lang="en-US" sz="2000" dirty="0" smtClean="0"/>
              <a:t>save and quit</a:t>
            </a:r>
          </a:p>
          <a:p>
            <a:r>
              <a:rPr lang="en-US" dirty="0"/>
              <a:t>vi: </a:t>
            </a:r>
            <a:r>
              <a:rPr lang="en-US" sz="1600" dirty="0">
                <a:hlinkClick r:id="rId2"/>
              </a:rPr>
              <a:t>http://</a:t>
            </a:r>
            <a:r>
              <a:rPr lang="en-US" sz="1600" dirty="0" smtClean="0">
                <a:hlinkClick r:id="rId2"/>
              </a:rPr>
              <a:t>teaching.idallen.com/cst8207/14w/notes/300_vi_text_editor.html</a:t>
            </a:r>
            <a:endParaRPr lang="en-US" sz="1600" dirty="0" smtClean="0"/>
          </a:p>
          <a:p>
            <a:r>
              <a:rPr lang="en-US" sz="1800" dirty="0" smtClean="0"/>
              <a:t>long into the CLS and issue the command, </a:t>
            </a:r>
            <a:r>
              <a:rPr lang="en-US" sz="1800" dirty="0" err="1" smtClean="0"/>
              <a:t>vimtutor</a:t>
            </a:r>
            <a:endParaRPr lang="en-US" sz="1800" dirty="0"/>
          </a:p>
        </p:txBody>
      </p:sp>
      <p:sp>
        <p:nvSpPr>
          <p:cNvPr id="3" name="Title 2"/>
          <p:cNvSpPr>
            <a:spLocks noGrp="1"/>
          </p:cNvSpPr>
          <p:nvPr>
            <p:ph type="title"/>
          </p:nvPr>
        </p:nvSpPr>
        <p:spPr/>
        <p:txBody>
          <a:bodyPr/>
          <a:lstStyle/>
          <a:p>
            <a:r>
              <a:rPr lang="en-US" dirty="0" smtClean="0"/>
              <a:t>Editing a text file</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14</a:t>
            </a:fld>
            <a:endParaRPr lang="en-US"/>
          </a:p>
        </p:txBody>
      </p:sp>
    </p:spTree>
    <p:extLst>
      <p:ext uri="{BB962C8B-B14F-4D97-AF65-F5344CB8AC3E}">
        <p14:creationId xmlns:p14="http://schemas.microsoft.com/office/powerpoint/2010/main" val="41688881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600" dirty="0"/>
              <a:t>http://</a:t>
            </a:r>
            <a:r>
              <a:rPr lang="en-US" sz="1600" dirty="0" err="1"/>
              <a:t>teaching.idallen.com</a:t>
            </a:r>
            <a:r>
              <a:rPr lang="en-US" sz="1600" dirty="0"/>
              <a:t>/cst8207/13f/notes/140_man_page_RTFM.html</a:t>
            </a:r>
          </a:p>
          <a:p>
            <a:r>
              <a:rPr lang="en-US" sz="2000" dirty="0" smtClean="0"/>
              <a:t>It’s normal for Unix users of all kinds (novice to expert) to consult the manual (man pages) often.</a:t>
            </a:r>
          </a:p>
          <a:p>
            <a:r>
              <a:rPr lang="en-US" sz="2000" dirty="0" smtClean="0">
                <a:latin typeface="Courier New"/>
                <a:cs typeface="Courier New"/>
              </a:rPr>
              <a:t>$ man man</a:t>
            </a:r>
          </a:p>
          <a:p>
            <a:pPr lvl="1"/>
            <a:r>
              <a:rPr lang="en-US" sz="1600" dirty="0" smtClean="0">
                <a:cs typeface="Courier New"/>
              </a:rPr>
              <a:t>Read the man page for the man command</a:t>
            </a:r>
          </a:p>
          <a:p>
            <a:r>
              <a:rPr lang="en-US" sz="2000" dirty="0" smtClean="0">
                <a:latin typeface="Courier New"/>
                <a:cs typeface="Courier New"/>
              </a:rPr>
              <a:t>$ man –k listing</a:t>
            </a:r>
          </a:p>
          <a:p>
            <a:pPr lvl="1"/>
            <a:r>
              <a:rPr lang="en-US" sz="1600" dirty="0" smtClean="0">
                <a:cs typeface="Courier New"/>
              </a:rPr>
              <a:t>Print out man page titles that include the text</a:t>
            </a:r>
            <a:r>
              <a:rPr lang="en-US" sz="1600" dirty="0" smtClean="0">
                <a:latin typeface="Courier New"/>
                <a:cs typeface="Courier New"/>
              </a:rPr>
              <a:t> listing</a:t>
            </a:r>
          </a:p>
          <a:p>
            <a:pPr lvl="1"/>
            <a:r>
              <a:rPr lang="en-US" sz="1600" dirty="0" smtClean="0">
                <a:cs typeface="Courier New"/>
              </a:rPr>
              <a:t>Try using this command with the text </a:t>
            </a:r>
            <a:r>
              <a:rPr lang="en-US" sz="1600" dirty="0" smtClean="0">
                <a:latin typeface="Courier New"/>
                <a:cs typeface="Courier New"/>
              </a:rPr>
              <a:t>list</a:t>
            </a:r>
            <a:r>
              <a:rPr lang="en-US" sz="1600" dirty="0" smtClean="0">
                <a:cs typeface="Courier New"/>
              </a:rPr>
              <a:t> instead of </a:t>
            </a:r>
            <a:r>
              <a:rPr lang="en-US" sz="1600" dirty="0" smtClean="0">
                <a:latin typeface="Courier New"/>
                <a:cs typeface="Courier New"/>
              </a:rPr>
              <a:t>listing</a:t>
            </a:r>
          </a:p>
          <a:p>
            <a:pPr lvl="2"/>
            <a:r>
              <a:rPr lang="en-US" sz="1400" dirty="0" smtClean="0">
                <a:cs typeface="Courier New"/>
              </a:rPr>
              <a:t>What did you notice?</a:t>
            </a:r>
          </a:p>
          <a:p>
            <a:pPr lvl="2"/>
            <a:r>
              <a:rPr lang="en-US" sz="1400" dirty="0" smtClean="0">
                <a:cs typeface="Courier New"/>
              </a:rPr>
              <a:t>less detail in your search terms means more search results</a:t>
            </a:r>
          </a:p>
          <a:p>
            <a:pPr lvl="2"/>
            <a:r>
              <a:rPr lang="en-US" sz="1400" dirty="0" smtClean="0">
                <a:cs typeface="Courier New"/>
              </a:rPr>
              <a:t>More detail in your search terms gives less search results</a:t>
            </a:r>
            <a:endParaRPr lang="en-US" sz="2000" dirty="0"/>
          </a:p>
          <a:p>
            <a:endParaRPr lang="en-US" sz="2200" dirty="0" smtClean="0"/>
          </a:p>
          <a:p>
            <a:pPr lvl="1"/>
            <a:endParaRPr lang="en-US" dirty="0" smtClean="0"/>
          </a:p>
        </p:txBody>
      </p:sp>
      <p:sp>
        <p:nvSpPr>
          <p:cNvPr id="3" name="Title 2"/>
          <p:cNvSpPr>
            <a:spLocks noGrp="1"/>
          </p:cNvSpPr>
          <p:nvPr>
            <p:ph type="title"/>
          </p:nvPr>
        </p:nvSpPr>
        <p:spPr/>
        <p:txBody>
          <a:bodyPr/>
          <a:lstStyle/>
          <a:p>
            <a:r>
              <a:rPr lang="en-US" dirty="0" smtClean="0"/>
              <a:t>Looking things up</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15</a:t>
            </a:fld>
            <a:endParaRPr lang="en-US"/>
          </a:p>
        </p:txBody>
      </p:sp>
    </p:spTree>
    <p:extLst>
      <p:ext uri="{BB962C8B-B14F-4D97-AF65-F5344CB8AC3E}">
        <p14:creationId xmlns:p14="http://schemas.microsoft.com/office/powerpoint/2010/main" val="3572525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29200"/>
          </a:xfrm>
        </p:spPr>
        <p:txBody>
          <a:bodyPr/>
          <a:lstStyle/>
          <a:p>
            <a:r>
              <a:rPr lang="en-US" sz="2000" dirty="0" smtClean="0"/>
              <a:t>It’s </a:t>
            </a:r>
            <a:r>
              <a:rPr lang="en-US" sz="2000" dirty="0"/>
              <a:t>a required skill to be able to find information in technical documentation, (“</a:t>
            </a:r>
            <a:r>
              <a:rPr lang="en-US" sz="2000" dirty="0" err="1"/>
              <a:t>grep-ing</a:t>
            </a:r>
            <a:r>
              <a:rPr lang="en-US" sz="2000" dirty="0"/>
              <a:t> through documents”</a:t>
            </a:r>
            <a:r>
              <a:rPr lang="en-US" sz="2000" dirty="0" smtClean="0"/>
              <a:t>)</a:t>
            </a:r>
          </a:p>
          <a:p>
            <a:r>
              <a:rPr lang="en-US" sz="2000" dirty="0" smtClean="0"/>
              <a:t>We want you to get lots of practice looking things up</a:t>
            </a:r>
          </a:p>
          <a:p>
            <a:pPr lvl="1"/>
            <a:r>
              <a:rPr lang="en-US" sz="1600" dirty="0" smtClean="0"/>
              <a:t>You get better and faster at looking things up the more you do it</a:t>
            </a:r>
          </a:p>
          <a:p>
            <a:pPr lvl="2"/>
            <a:r>
              <a:rPr lang="en-US" sz="1400" dirty="0" smtClean="0"/>
              <a:t>Knowing where to look and what to look for</a:t>
            </a:r>
          </a:p>
          <a:p>
            <a:pPr lvl="1"/>
            <a:r>
              <a:rPr lang="en-US" sz="1600" dirty="0" smtClean="0"/>
              <a:t>You get the answer you were looking for and acquire the knowledge</a:t>
            </a:r>
            <a:endParaRPr lang="en-US" sz="1600" dirty="0"/>
          </a:p>
          <a:p>
            <a:r>
              <a:rPr lang="en-US" sz="2000" dirty="0" smtClean="0"/>
              <a:t>Here’s </a:t>
            </a:r>
            <a:r>
              <a:rPr lang="en-US" sz="2000" dirty="0"/>
              <a:t>the normal process when you encounter a concept that you don’t know or it’s become vague or you’ve forgotten</a:t>
            </a:r>
          </a:p>
          <a:p>
            <a:pPr lvl="1"/>
            <a:r>
              <a:rPr lang="en-US" sz="1400" dirty="0"/>
              <a:t>search for the term in the </a:t>
            </a:r>
            <a:r>
              <a:rPr lang="en-US" sz="1400" dirty="0" smtClean="0"/>
              <a:t>manual</a:t>
            </a:r>
          </a:p>
          <a:p>
            <a:pPr lvl="2"/>
            <a:r>
              <a:rPr lang="en-US" sz="1200" dirty="0" smtClean="0"/>
              <a:t>Often you’ll get too much information, including information that is much more advanced than you need – that’s normal, use the search facility</a:t>
            </a:r>
            <a:endParaRPr lang="en-US" sz="1200" dirty="0"/>
          </a:p>
          <a:p>
            <a:pPr lvl="1"/>
            <a:r>
              <a:rPr lang="en-US" sz="1400" dirty="0"/>
              <a:t>search for the term in the course </a:t>
            </a:r>
            <a:r>
              <a:rPr lang="en-US" sz="1400" dirty="0" smtClean="0"/>
              <a:t>notes</a:t>
            </a:r>
          </a:p>
          <a:p>
            <a:pPr lvl="2"/>
            <a:r>
              <a:rPr lang="en-US" sz="1200" dirty="0" smtClean="0"/>
              <a:t>All of the CST8207 course notes are available in text form on the CLS</a:t>
            </a:r>
            <a:endParaRPr lang="en-US" sz="1200" dirty="0"/>
          </a:p>
          <a:p>
            <a:pPr lvl="1"/>
            <a:r>
              <a:rPr lang="en-US" sz="1400" dirty="0"/>
              <a:t>search for the term on the web (be careful)</a:t>
            </a:r>
          </a:p>
          <a:p>
            <a:pPr lvl="1"/>
            <a:r>
              <a:rPr lang="en-US" sz="1400" dirty="0"/>
              <a:t>ask your </a:t>
            </a:r>
            <a:r>
              <a:rPr lang="en-US" sz="1400" dirty="0" smtClean="0"/>
              <a:t>professor or lab instructor</a:t>
            </a:r>
          </a:p>
          <a:p>
            <a:pPr lvl="2"/>
            <a:r>
              <a:rPr lang="en-US" sz="1200" dirty="0" smtClean="0"/>
              <a:t>This includes situations where you have trouble with any of the above!</a:t>
            </a:r>
            <a:endParaRPr lang="en-US" sz="1200" dirty="0"/>
          </a:p>
          <a:p>
            <a:endParaRPr lang="en-US" dirty="0"/>
          </a:p>
        </p:txBody>
      </p:sp>
      <p:sp>
        <p:nvSpPr>
          <p:cNvPr id="3" name="Title 2"/>
          <p:cNvSpPr>
            <a:spLocks noGrp="1"/>
          </p:cNvSpPr>
          <p:nvPr>
            <p:ph type="title"/>
          </p:nvPr>
        </p:nvSpPr>
        <p:spPr>
          <a:xfrm>
            <a:off x="457200" y="0"/>
            <a:ext cx="8229600" cy="1143000"/>
          </a:xfrm>
        </p:spPr>
        <p:txBody>
          <a:bodyPr/>
          <a:lstStyle/>
          <a:p>
            <a:r>
              <a:rPr lang="en-US" dirty="0" smtClean="0"/>
              <a:t>Looking things up (cont’d)</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16</a:t>
            </a:fld>
            <a:endParaRPr lang="en-US"/>
          </a:p>
        </p:txBody>
      </p:sp>
    </p:spTree>
    <p:extLst>
      <p:ext uri="{BB962C8B-B14F-4D97-AF65-F5344CB8AC3E}">
        <p14:creationId xmlns:p14="http://schemas.microsoft.com/office/powerpoint/2010/main" val="42705377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228600" y="228600"/>
            <a:ext cx="8686800" cy="6103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lnSpc>
                <a:spcPct val="97000"/>
              </a:lnSpc>
              <a:spcAft>
                <a:spcPts val="575"/>
              </a:spcAft>
              <a:buClrTx/>
              <a:buFontTx/>
              <a:buNone/>
            </a:pPr>
            <a:r>
              <a:rPr lang="en-US" sz="3200" b="0"/>
              <a:t>Commands, programs, scripts, etc.</a:t>
            </a:r>
          </a:p>
          <a:p>
            <a:pPr algn="l">
              <a:lnSpc>
                <a:spcPct val="97000"/>
              </a:lnSpc>
              <a:spcAft>
                <a:spcPts val="575"/>
              </a:spcAft>
              <a:buClrTx/>
              <a:buFontTx/>
              <a:buNone/>
            </a:pPr>
            <a:r>
              <a:rPr lang="en-US" sz="2400" b="0" u="sng">
                <a:latin typeface="Bitstream Vera Serif" pitchFamily="16" charset="0"/>
              </a:rPr>
              <a:t>Command</a:t>
            </a:r>
          </a:p>
          <a:p>
            <a:pPr algn="l">
              <a:lnSpc>
                <a:spcPct val="97000"/>
              </a:lnSpc>
              <a:spcAft>
                <a:spcPts val="575"/>
              </a:spcAft>
              <a:buClrTx/>
              <a:buFontTx/>
              <a:buNone/>
            </a:pPr>
            <a:r>
              <a:rPr lang="en-US" sz="2400">
                <a:latin typeface="Bitstream Vera Serif" pitchFamily="16" charset="0"/>
              </a:rPr>
              <a:t>A directive to the shell typed at the prompt. It could be a utility, a program, a built-in, or a shell script.</a:t>
            </a:r>
          </a:p>
          <a:p>
            <a:pPr algn="l">
              <a:lnSpc>
                <a:spcPct val="97000"/>
              </a:lnSpc>
              <a:spcAft>
                <a:spcPts val="575"/>
              </a:spcAft>
              <a:buClrTx/>
              <a:buFontTx/>
              <a:buNone/>
            </a:pPr>
            <a:r>
              <a:rPr lang="en-US" sz="2400" b="0" u="sng">
                <a:latin typeface="Bitstream Vera Serif" pitchFamily="16" charset="0"/>
              </a:rPr>
              <a:t>Program</a:t>
            </a:r>
          </a:p>
          <a:p>
            <a:pPr algn="l">
              <a:lnSpc>
                <a:spcPct val="97000"/>
              </a:lnSpc>
              <a:spcAft>
                <a:spcPts val="575"/>
              </a:spcAft>
              <a:buClrTx/>
              <a:buFontTx/>
              <a:buNone/>
            </a:pPr>
            <a:r>
              <a:rPr lang="en-US" sz="2400">
                <a:latin typeface="Bitstream Vera Serif" pitchFamily="16" charset="0"/>
              </a:rPr>
              <a:t>A file containing a sequence of executable instructions. Note that it's not always a binary file but can be text (that is, a script).</a:t>
            </a:r>
          </a:p>
          <a:p>
            <a:pPr algn="l">
              <a:lnSpc>
                <a:spcPct val="97000"/>
              </a:lnSpc>
              <a:spcAft>
                <a:spcPts val="575"/>
              </a:spcAft>
              <a:buClrTx/>
              <a:buFontTx/>
              <a:buNone/>
            </a:pPr>
            <a:r>
              <a:rPr lang="en-US" sz="2400" b="0" u="sng">
                <a:latin typeface="Bitstream Vera Serif" pitchFamily="16" charset="0"/>
              </a:rPr>
              <a:t>Script</a:t>
            </a:r>
          </a:p>
          <a:p>
            <a:pPr algn="l">
              <a:lnSpc>
                <a:spcPct val="97000"/>
              </a:lnSpc>
              <a:spcAft>
                <a:spcPts val="575"/>
              </a:spcAft>
              <a:buClrTx/>
              <a:buFontTx/>
              <a:buNone/>
            </a:pPr>
            <a:r>
              <a:rPr lang="en-US" sz="2400">
                <a:latin typeface="Bitstream Vera Serif" pitchFamily="16" charset="0"/>
              </a:rPr>
              <a:t>A file containing a sequence of text statements to be processed by an interpreter like </a:t>
            </a:r>
            <a:r>
              <a:rPr lang="en-US" sz="2400" b="0">
                <a:latin typeface="Bitstream Vera Sans Mono" pitchFamily="33" charset="0"/>
              </a:rPr>
              <a:t>bash</a:t>
            </a:r>
            <a:r>
              <a:rPr lang="en-US" sz="2400">
                <a:latin typeface="Bitstream Vera Serif" pitchFamily="16" charset="0"/>
              </a:rPr>
              <a:t>, Perl, etc.</a:t>
            </a:r>
          </a:p>
          <a:p>
            <a:pPr algn="l">
              <a:lnSpc>
                <a:spcPct val="97000"/>
              </a:lnSpc>
              <a:spcAft>
                <a:spcPts val="575"/>
              </a:spcAft>
              <a:buClrTx/>
              <a:buFontTx/>
              <a:buNone/>
            </a:pPr>
            <a:endParaRPr lang="en-US" sz="2400">
              <a:latin typeface="Bitstream Vera Serif" pitchFamily="16" charset="0"/>
            </a:endParaRPr>
          </a:p>
          <a:p>
            <a:pPr algn="l">
              <a:lnSpc>
                <a:spcPct val="97000"/>
              </a:lnSpc>
              <a:spcAft>
                <a:spcPts val="575"/>
              </a:spcAft>
              <a:buClrTx/>
              <a:buFontTx/>
              <a:buNone/>
            </a:pPr>
            <a:r>
              <a:rPr lang="en-US" sz="2400">
                <a:latin typeface="Bitstream Vera Serif" pitchFamily="16" charset="0"/>
              </a:rPr>
              <a:t>Every program or script has a </a:t>
            </a:r>
            <a:r>
              <a:rPr lang="en-US" sz="2400" b="0">
                <a:latin typeface="Bitstream Vera Sans Mono" pitchFamily="33" charset="0"/>
              </a:rPr>
              <a:t>stdin</a:t>
            </a:r>
            <a:r>
              <a:rPr lang="en-US" sz="2400">
                <a:latin typeface="Bitstream Vera Serif" pitchFamily="16" charset="0"/>
              </a:rPr>
              <a:t>, </a:t>
            </a:r>
            <a:r>
              <a:rPr lang="en-US" sz="2400" b="0">
                <a:latin typeface="Bitstream Vera Sans Mono" pitchFamily="33" charset="0"/>
              </a:rPr>
              <a:t>stdout</a:t>
            </a:r>
            <a:r>
              <a:rPr lang="en-US" sz="2400">
                <a:latin typeface="Bitstream Vera Serif" pitchFamily="16" charset="0"/>
              </a:rPr>
              <a:t>, and </a:t>
            </a:r>
            <a:r>
              <a:rPr lang="en-US" sz="2400" b="0">
                <a:latin typeface="Bitstream Vera Sans Mono" pitchFamily="33" charset="0"/>
              </a:rPr>
              <a:t>stderr</a:t>
            </a:r>
            <a:r>
              <a:rPr lang="en-US" sz="2400">
                <a:latin typeface="Bitstream Vera Serif" pitchFamily="16" charset="0"/>
              </a:rPr>
              <a:t> by default, but they may not always be used.</a:t>
            </a:r>
          </a:p>
        </p:txBody>
      </p:sp>
    </p:spTree>
    <p:extLst>
      <p:ext uri="{BB962C8B-B14F-4D97-AF65-F5344CB8AC3E}">
        <p14:creationId xmlns:p14="http://schemas.microsoft.com/office/powerpoint/2010/main" val="3072580031"/>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228600" y="806450"/>
            <a:ext cx="8686800" cy="5364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lgn="l">
              <a:lnSpc>
                <a:spcPct val="97000"/>
              </a:lnSpc>
              <a:spcAft>
                <a:spcPts val="575"/>
              </a:spcAft>
              <a:buClrTx/>
              <a:buFontTx/>
              <a:buNone/>
            </a:pPr>
            <a:r>
              <a:rPr lang="en-US" sz="2400" b="0" u="sng" dirty="0">
                <a:latin typeface="Bitstream Vera Serif" pitchFamily="16" charset="0"/>
              </a:rPr>
              <a:t>Filter</a:t>
            </a:r>
          </a:p>
          <a:p>
            <a:pPr algn="l">
              <a:lnSpc>
                <a:spcPct val="97000"/>
              </a:lnSpc>
              <a:spcAft>
                <a:spcPts val="575"/>
              </a:spcAft>
              <a:buClrTx/>
              <a:buFontTx/>
              <a:buNone/>
            </a:pPr>
            <a:r>
              <a:rPr lang="en-US" sz="2400" dirty="0">
                <a:latin typeface="Bitstream Vera Serif" pitchFamily="16" charset="0"/>
              </a:rPr>
              <a:t>A </a:t>
            </a:r>
            <a:r>
              <a:rPr lang="en-US" sz="2400" dirty="0" smtClean="0">
                <a:latin typeface="Bitstream Vera Serif" pitchFamily="16" charset="0"/>
              </a:rPr>
              <a:t>program that takes </a:t>
            </a:r>
            <a:r>
              <a:rPr lang="en-US" sz="2400" dirty="0">
                <a:latin typeface="Bitstream Vera Serif" pitchFamily="16" charset="0"/>
              </a:rPr>
              <a:t>its input from </a:t>
            </a:r>
            <a:r>
              <a:rPr lang="en-US" sz="2400" b="0" dirty="0" err="1">
                <a:latin typeface="Bitstream Vera Sans Mono" pitchFamily="33" charset="0"/>
              </a:rPr>
              <a:t>stdin</a:t>
            </a:r>
            <a:r>
              <a:rPr lang="en-US" sz="2400" dirty="0">
                <a:latin typeface="Bitstream Vera Serif" pitchFamily="16" charset="0"/>
              </a:rPr>
              <a:t> and send its output to </a:t>
            </a:r>
            <a:r>
              <a:rPr lang="en-US" sz="2400" b="0" dirty="0" err="1">
                <a:latin typeface="Bitstream Vera Sans Mono" pitchFamily="33" charset="0"/>
              </a:rPr>
              <a:t>stdout</a:t>
            </a:r>
            <a:r>
              <a:rPr lang="en-US" sz="2400" dirty="0">
                <a:latin typeface="Bitstream Vera Serif" pitchFamily="16" charset="0"/>
              </a:rPr>
              <a:t>. It is often used to transform a stream of data through a series of pipes. </a:t>
            </a:r>
          </a:p>
          <a:p>
            <a:pPr algn="l">
              <a:lnSpc>
                <a:spcPct val="97000"/>
              </a:lnSpc>
              <a:spcAft>
                <a:spcPts val="575"/>
              </a:spcAft>
              <a:buClrTx/>
              <a:buFontTx/>
              <a:buNone/>
            </a:pPr>
            <a:r>
              <a:rPr lang="en-US" sz="2400" dirty="0">
                <a:latin typeface="Bitstream Vera Serif" pitchFamily="16" charset="0"/>
              </a:rPr>
              <a:t>Scripts are often written as filters.</a:t>
            </a:r>
          </a:p>
          <a:p>
            <a:pPr algn="l">
              <a:lnSpc>
                <a:spcPct val="97000"/>
              </a:lnSpc>
              <a:spcAft>
                <a:spcPts val="575"/>
              </a:spcAft>
              <a:buClrTx/>
              <a:buFontTx/>
              <a:buNone/>
            </a:pPr>
            <a:r>
              <a:rPr lang="en-US" sz="2400" b="0" u="sng" dirty="0">
                <a:latin typeface="Bitstream Vera Serif" pitchFamily="16" charset="0"/>
              </a:rPr>
              <a:t>Utility</a:t>
            </a:r>
          </a:p>
          <a:p>
            <a:pPr algn="l">
              <a:lnSpc>
                <a:spcPct val="97000"/>
              </a:lnSpc>
              <a:spcAft>
                <a:spcPts val="575"/>
              </a:spcAft>
              <a:buClrTx/>
              <a:buFontTx/>
              <a:buNone/>
            </a:pPr>
            <a:r>
              <a:rPr lang="en-US" sz="2400" dirty="0">
                <a:latin typeface="Bitstream Vera Serif" pitchFamily="16" charset="0"/>
              </a:rPr>
              <a:t>A program/script or set of programs/scripts that provides a service to a user</a:t>
            </a:r>
            <a:r>
              <a:rPr lang="en-US" sz="2400" dirty="0" smtClean="0">
                <a:latin typeface="Bitstream Vera Serif" pitchFamily="16" charset="0"/>
              </a:rPr>
              <a:t>. (</a:t>
            </a:r>
            <a:r>
              <a:rPr lang="en-US" sz="2400" dirty="0" err="1" smtClean="0">
                <a:latin typeface="Bitstream Vera Serif" pitchFamily="16" charset="0"/>
              </a:rPr>
              <a:t>ls</a:t>
            </a:r>
            <a:r>
              <a:rPr lang="en-US" sz="2400" dirty="0" smtClean="0">
                <a:latin typeface="Bitstream Vera Serif" pitchFamily="16" charset="0"/>
              </a:rPr>
              <a:t>, </a:t>
            </a:r>
            <a:r>
              <a:rPr lang="en-US" sz="2400" dirty="0" err="1" smtClean="0">
                <a:latin typeface="Bitstream Vera Serif" pitchFamily="16" charset="0"/>
              </a:rPr>
              <a:t>grep</a:t>
            </a:r>
            <a:r>
              <a:rPr lang="en-US" sz="2400" dirty="0" smtClean="0">
                <a:latin typeface="Bitstream Vera Serif" pitchFamily="16" charset="0"/>
              </a:rPr>
              <a:t>, sort, </a:t>
            </a:r>
            <a:r>
              <a:rPr lang="en-US" sz="2400" dirty="0" err="1" smtClean="0">
                <a:latin typeface="Bitstream Vera Serif" pitchFamily="16" charset="0"/>
              </a:rPr>
              <a:t>uniq</a:t>
            </a:r>
            <a:r>
              <a:rPr lang="en-US" sz="2400" dirty="0" smtClean="0">
                <a:latin typeface="Bitstream Vera Serif" pitchFamily="16" charset="0"/>
              </a:rPr>
              <a:t>, many </a:t>
            </a:r>
            <a:r>
              <a:rPr lang="en-US" sz="2400" dirty="0" err="1" smtClean="0">
                <a:latin typeface="Bitstream Vera Serif" pitchFamily="16" charset="0"/>
              </a:rPr>
              <a:t>many</a:t>
            </a:r>
            <a:r>
              <a:rPr lang="en-US" sz="2400" dirty="0" smtClean="0">
                <a:latin typeface="Bitstream Vera Serif" pitchFamily="16" charset="0"/>
              </a:rPr>
              <a:t> more)</a:t>
            </a:r>
            <a:endParaRPr lang="en-US" sz="2400" dirty="0">
              <a:latin typeface="Bitstream Vera Serif" pitchFamily="16" charset="0"/>
            </a:endParaRPr>
          </a:p>
          <a:p>
            <a:pPr algn="l">
              <a:lnSpc>
                <a:spcPct val="97000"/>
              </a:lnSpc>
              <a:spcAft>
                <a:spcPts val="575"/>
              </a:spcAft>
              <a:buClrTx/>
              <a:buFontTx/>
              <a:buNone/>
            </a:pPr>
            <a:r>
              <a:rPr lang="en-US" sz="2400" b="0" u="sng" dirty="0">
                <a:latin typeface="Bitstream Vera Serif" pitchFamily="16" charset="0"/>
              </a:rPr>
              <a:t>Built-in</a:t>
            </a:r>
          </a:p>
          <a:p>
            <a:pPr algn="l">
              <a:lnSpc>
                <a:spcPct val="97000"/>
              </a:lnSpc>
              <a:spcAft>
                <a:spcPts val="575"/>
              </a:spcAft>
              <a:buClrTx/>
              <a:buFontTx/>
              <a:buNone/>
            </a:pPr>
            <a:r>
              <a:rPr lang="en-US" sz="2400" dirty="0">
                <a:latin typeface="Bitstream Vera Serif" pitchFamily="16" charset="0"/>
              </a:rPr>
              <a:t>A command that is built into the shell. That is, it is </a:t>
            </a:r>
            <a:r>
              <a:rPr lang="en-US" sz="2400" u="sng" dirty="0">
                <a:latin typeface="Bitstream Vera Serif" pitchFamily="16" charset="0"/>
              </a:rPr>
              <a:t>not</a:t>
            </a:r>
            <a:r>
              <a:rPr lang="en-US" sz="2400" dirty="0">
                <a:latin typeface="Bitstream Vera Serif" pitchFamily="16" charset="0"/>
              </a:rPr>
              <a:t> a program or script as defined above. It also </a:t>
            </a:r>
            <a:r>
              <a:rPr lang="en-US" sz="2400" dirty="0" smtClean="0">
                <a:latin typeface="Bitstream Vera Serif" pitchFamily="16" charset="0"/>
              </a:rPr>
              <a:t>does </a:t>
            </a:r>
            <a:r>
              <a:rPr lang="en-US" sz="2400" dirty="0">
                <a:latin typeface="Bitstream Vera Serif" pitchFamily="16" charset="0"/>
              </a:rPr>
              <a:t>not require a new process, unlike those above.</a:t>
            </a:r>
          </a:p>
        </p:txBody>
      </p:sp>
    </p:spTree>
    <p:extLst>
      <p:ext uri="{BB962C8B-B14F-4D97-AF65-F5344CB8AC3E}">
        <p14:creationId xmlns:p14="http://schemas.microsoft.com/office/powerpoint/2010/main" val="4090399454"/>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457200" y="685800"/>
            <a:ext cx="8458200" cy="5559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lgn="l">
              <a:lnSpc>
                <a:spcPct val="97000"/>
              </a:lnSpc>
              <a:spcAft>
                <a:spcPts val="575"/>
              </a:spcAft>
              <a:buClrTx/>
              <a:buFontTx/>
              <a:buNone/>
            </a:pPr>
            <a:r>
              <a:rPr lang="en-US" sz="2400" b="0" u="sng" dirty="0">
                <a:latin typeface="Bitstream Vera Serif" pitchFamily="16" charset="0"/>
              </a:rPr>
              <a:t>History</a:t>
            </a:r>
          </a:p>
          <a:p>
            <a:pPr algn="l">
              <a:lnSpc>
                <a:spcPct val="97000"/>
              </a:lnSpc>
              <a:spcAft>
                <a:spcPts val="575"/>
              </a:spcAft>
              <a:buClrTx/>
              <a:buFontTx/>
              <a:buNone/>
            </a:pPr>
            <a:r>
              <a:rPr lang="en-US" sz="2400" dirty="0">
                <a:latin typeface="Bitstream Vera Serif" pitchFamily="16" charset="0"/>
              </a:rPr>
              <a:t>A list of previous shell commands that can be recalled, edited if desired, and re-executed.</a:t>
            </a:r>
          </a:p>
          <a:p>
            <a:pPr algn="l">
              <a:lnSpc>
                <a:spcPct val="97000"/>
              </a:lnSpc>
              <a:spcAft>
                <a:spcPts val="575"/>
              </a:spcAft>
              <a:buClrTx/>
              <a:buFontTx/>
              <a:buNone/>
            </a:pPr>
            <a:r>
              <a:rPr lang="en-US" sz="2400" b="0" u="sng" dirty="0">
                <a:latin typeface="Bitstream Vera Serif" pitchFamily="16" charset="0"/>
              </a:rPr>
              <a:t>Token</a:t>
            </a:r>
          </a:p>
          <a:p>
            <a:pPr algn="l">
              <a:lnSpc>
                <a:spcPct val="97000"/>
              </a:lnSpc>
              <a:spcAft>
                <a:spcPts val="575"/>
              </a:spcAft>
              <a:buClrTx/>
              <a:buFontTx/>
              <a:buNone/>
            </a:pPr>
            <a:r>
              <a:rPr lang="en-US" sz="2400" dirty="0">
                <a:latin typeface="Bitstream Vera Serif" pitchFamily="16" charset="0"/>
              </a:rPr>
              <a:t>The smallest unit of parsing; often a word delimited by white space (blanks or spaces, tabs and newlines) or other punctuation (quotes and other special characters).</a:t>
            </a:r>
          </a:p>
          <a:p>
            <a:pPr algn="l">
              <a:lnSpc>
                <a:spcPct val="97000"/>
              </a:lnSpc>
              <a:spcAft>
                <a:spcPts val="575"/>
              </a:spcAft>
              <a:buClrTx/>
              <a:buFontTx/>
              <a:buNone/>
            </a:pPr>
            <a:r>
              <a:rPr lang="en-US" sz="2400" b="0" u="sng" dirty="0" err="1">
                <a:latin typeface="Bitstream Vera Sans Mono" pitchFamily="33" charset="0"/>
              </a:rPr>
              <a:t>stdin</a:t>
            </a:r>
            <a:endParaRPr lang="en-US" sz="2400" b="0" u="sng" dirty="0">
              <a:latin typeface="Bitstream Vera Sans Mono" pitchFamily="33" charset="0"/>
            </a:endParaRPr>
          </a:p>
          <a:p>
            <a:pPr algn="l">
              <a:lnSpc>
                <a:spcPct val="97000"/>
              </a:lnSpc>
              <a:spcAft>
                <a:spcPts val="575"/>
              </a:spcAft>
              <a:buClrTx/>
              <a:buFontTx/>
              <a:buNone/>
            </a:pPr>
            <a:r>
              <a:rPr lang="en-US" sz="2400" dirty="0">
                <a:latin typeface="Bitstream Vera Serif" pitchFamily="16" charset="0"/>
              </a:rPr>
              <a:t>The standard input file; the keyboard; the file at offset 0 in the file table.</a:t>
            </a:r>
          </a:p>
          <a:p>
            <a:pPr algn="l">
              <a:lnSpc>
                <a:spcPct val="97000"/>
              </a:lnSpc>
              <a:spcAft>
                <a:spcPts val="575"/>
              </a:spcAft>
              <a:buClrTx/>
              <a:buFontTx/>
              <a:buNone/>
            </a:pPr>
            <a:r>
              <a:rPr lang="en-US" sz="2400" b="0" u="sng" dirty="0" err="1">
                <a:latin typeface="Bitstream Vera Sans Mono" pitchFamily="33" charset="0"/>
              </a:rPr>
              <a:t>stdout</a:t>
            </a:r>
            <a:endParaRPr lang="en-US" sz="2400" b="0" u="sng" dirty="0">
              <a:latin typeface="Bitstream Vera Sans Mono" pitchFamily="33" charset="0"/>
            </a:endParaRPr>
          </a:p>
          <a:p>
            <a:pPr algn="l">
              <a:lnSpc>
                <a:spcPct val="97000"/>
              </a:lnSpc>
              <a:spcAft>
                <a:spcPts val="575"/>
              </a:spcAft>
              <a:buClrTx/>
              <a:buFontTx/>
              <a:buNone/>
            </a:pPr>
            <a:r>
              <a:rPr lang="en-US" sz="2400" dirty="0">
                <a:latin typeface="Bitstream Vera Serif" pitchFamily="16" charset="0"/>
              </a:rPr>
              <a:t>The standard output file; the </a:t>
            </a:r>
            <a:r>
              <a:rPr lang="en-US" sz="2400" dirty="0" smtClean="0">
                <a:latin typeface="Bitstream Vera Serif" pitchFamily="16" charset="0"/>
              </a:rPr>
              <a:t>terminal screen</a:t>
            </a:r>
            <a:r>
              <a:rPr lang="en-US" sz="2400" dirty="0">
                <a:latin typeface="Bitstream Vera Serif" pitchFamily="16" charset="0"/>
              </a:rPr>
              <a:t>; offset 1 in the file table.</a:t>
            </a:r>
          </a:p>
        </p:txBody>
      </p:sp>
    </p:spTree>
    <p:extLst>
      <p:ext uri="{BB962C8B-B14F-4D97-AF65-F5344CB8AC3E}">
        <p14:creationId xmlns:p14="http://schemas.microsoft.com/office/powerpoint/2010/main" val="3497899845"/>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p:txBody>
          <a:bodyPr/>
          <a:lstStyle/>
          <a:p>
            <a:pPr eaLnBrk="1" hangingPunct="1"/>
            <a:r>
              <a:rPr lang="en-US" dirty="0" smtClean="0"/>
              <a:t>The CST8207 course notes</a:t>
            </a:r>
          </a:p>
          <a:p>
            <a:pPr eaLnBrk="1" hangingPunct="1"/>
            <a:r>
              <a:rPr lang="en-US" dirty="0" smtClean="0"/>
              <a:t>GPL</a:t>
            </a:r>
          </a:p>
          <a:p>
            <a:pPr eaLnBrk="1" hangingPunct="1"/>
            <a:r>
              <a:rPr lang="en-US" dirty="0" smtClean="0"/>
              <a:t>the shell</a:t>
            </a:r>
          </a:p>
          <a:p>
            <a:pPr eaLnBrk="1" hangingPunct="1"/>
            <a:r>
              <a:rPr lang="en-US" dirty="0" smtClean="0"/>
              <a:t>SSH (secure shell)</a:t>
            </a:r>
          </a:p>
          <a:p>
            <a:pPr eaLnBrk="1" hangingPunct="1"/>
            <a:r>
              <a:rPr lang="en-US" dirty="0" smtClean="0"/>
              <a:t>the Course Linux Server</a:t>
            </a:r>
          </a:p>
          <a:p>
            <a:pPr eaLnBrk="1" hangingPunct="1"/>
            <a:r>
              <a:rPr lang="en-US" dirty="0" smtClean="0"/>
              <a:t>RTFM</a:t>
            </a:r>
          </a:p>
          <a:p>
            <a:pPr eaLnBrk="1" hangingPunct="1"/>
            <a:r>
              <a:rPr lang="en-US" dirty="0" smtClean="0"/>
              <a:t>vi</a:t>
            </a:r>
          </a:p>
          <a:p>
            <a:pPr eaLnBrk="1" hangingPunct="1"/>
            <a:r>
              <a:rPr lang="en-US" dirty="0" smtClean="0"/>
              <a:t>general shell review</a:t>
            </a:r>
            <a:endParaRPr lang="en-US" dirty="0"/>
          </a:p>
          <a:p>
            <a:pPr eaLnBrk="1" hangingPunct="1"/>
            <a:endParaRPr lang="en-US" dirty="0" smtClean="0"/>
          </a:p>
          <a:p>
            <a:pPr eaLnBrk="1" hangingPunct="1"/>
            <a:endParaRPr lang="en-US" dirty="0" smtClean="0"/>
          </a:p>
          <a:p>
            <a:pPr eaLnBrk="1" hangingPunct="1"/>
            <a:endParaRPr lang="en-US" dirty="0" smtClean="0"/>
          </a:p>
        </p:txBody>
      </p:sp>
      <p:sp>
        <p:nvSpPr>
          <p:cNvPr id="11268"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3DF3703A-82FA-4D9C-ABF7-9691B1B13E23}" type="slidenum">
              <a:rPr lang="en-US" smtClean="0"/>
              <a:pPr fontAlgn="base">
                <a:spcBef>
                  <a:spcPct val="0"/>
                </a:spcBef>
                <a:spcAft>
                  <a:spcPct val="0"/>
                </a:spcAft>
                <a:defRPr/>
              </a:pPr>
              <a:t>2</a:t>
            </a:fld>
            <a:endParaRPr lang="en-US" smtClean="0"/>
          </a:p>
        </p:txBody>
      </p:sp>
      <p:sp>
        <p:nvSpPr>
          <p:cNvPr id="2" name="Title 1"/>
          <p:cNvSpPr>
            <a:spLocks noGrp="1"/>
          </p:cNvSpPr>
          <p:nvPr>
            <p:ph type="title"/>
          </p:nvPr>
        </p:nvSpPr>
        <p:spPr/>
        <p:txBody>
          <a:bodyPr/>
          <a:lstStyle/>
          <a:p>
            <a:pPr eaLnBrk="1" fontAlgn="auto" hangingPunct="1">
              <a:spcAft>
                <a:spcPts val="0"/>
              </a:spcAft>
              <a:defRPr/>
            </a:pPr>
            <a:r>
              <a:rPr lang="en-US" dirty="0" smtClean="0"/>
              <a:t>Topics</a:t>
            </a:r>
            <a:endParaRPr 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228600" y="685800"/>
            <a:ext cx="8686800" cy="4983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lgn="l">
              <a:spcAft>
                <a:spcPts val="575"/>
              </a:spcAft>
              <a:buClrTx/>
              <a:buFontTx/>
              <a:buNone/>
            </a:pPr>
            <a:r>
              <a:rPr lang="en-US" sz="2400" b="0" u="sng" dirty="0" err="1">
                <a:latin typeface="Bitstream Vera Sans Mono" pitchFamily="33" charset="0"/>
              </a:rPr>
              <a:t>stderr</a:t>
            </a:r>
            <a:endParaRPr lang="en-US" sz="2400" b="0" u="sng" dirty="0">
              <a:latin typeface="Bitstream Vera Sans Mono" pitchFamily="33" charset="0"/>
            </a:endParaRPr>
          </a:p>
          <a:p>
            <a:pPr algn="l">
              <a:spcAft>
                <a:spcPts val="575"/>
              </a:spcAft>
              <a:buClrTx/>
              <a:buFontTx/>
              <a:buNone/>
            </a:pPr>
            <a:r>
              <a:rPr lang="en-US" sz="2400" dirty="0">
                <a:latin typeface="Bitstream Vera Serif" pitchFamily="16" charset="0"/>
              </a:rPr>
              <a:t>The standard error file; usually the </a:t>
            </a:r>
            <a:r>
              <a:rPr lang="en-US" sz="2400" dirty="0" smtClean="0">
                <a:latin typeface="Bitstream Vera Serif" pitchFamily="16" charset="0"/>
              </a:rPr>
              <a:t>terminal screen</a:t>
            </a:r>
            <a:r>
              <a:rPr lang="en-US" sz="2400" dirty="0">
                <a:latin typeface="Bitstream Vera Serif" pitchFamily="16" charset="0"/>
              </a:rPr>
              <a:t>; offset 2 in the file table. </a:t>
            </a:r>
          </a:p>
          <a:p>
            <a:pPr algn="l">
              <a:spcAft>
                <a:spcPts val="575"/>
              </a:spcAft>
              <a:buClrTx/>
              <a:buFontTx/>
              <a:buNone/>
            </a:pPr>
            <a:r>
              <a:rPr lang="en-US" sz="2400" b="0" u="sng" dirty="0">
                <a:latin typeface="Bitstream Vera Serif" pitchFamily="16" charset="0"/>
              </a:rPr>
              <a:t>Standard I/O</a:t>
            </a:r>
            <a:r>
              <a:rPr lang="en-US" sz="2400" dirty="0">
                <a:latin typeface="Bitstream Vera Serif" pitchFamily="16" charset="0"/>
              </a:rPr>
              <a:t> (Numbered 0, 1, and 2, in order)</a:t>
            </a:r>
          </a:p>
          <a:p>
            <a:pPr algn="l">
              <a:spcAft>
                <a:spcPts val="575"/>
              </a:spcAft>
              <a:buClrTx/>
              <a:buFontTx/>
              <a:buNone/>
            </a:pPr>
            <a:r>
              <a:rPr lang="en-US" sz="2400" b="0" dirty="0" err="1">
                <a:latin typeface="Bitstream Vera Sans Mono" pitchFamily="33" charset="0"/>
              </a:rPr>
              <a:t>stdin</a:t>
            </a:r>
            <a:r>
              <a:rPr lang="en-US" sz="2400" dirty="0">
                <a:latin typeface="Bitstream Vera Serif" pitchFamily="16" charset="0"/>
              </a:rPr>
              <a:t>,</a:t>
            </a:r>
            <a:r>
              <a:rPr lang="en-US" sz="2400" dirty="0">
                <a:latin typeface="Bitstream Vera Sans Mono" pitchFamily="33" charset="0"/>
              </a:rPr>
              <a:t> </a:t>
            </a:r>
            <a:r>
              <a:rPr lang="en-US" sz="2400" b="0" dirty="0" err="1">
                <a:latin typeface="Bitstream Vera Sans Mono" pitchFamily="33" charset="0"/>
              </a:rPr>
              <a:t>stdout</a:t>
            </a:r>
            <a:r>
              <a:rPr lang="en-US" sz="2400" dirty="0">
                <a:latin typeface="Bitstream Vera Serif" pitchFamily="16" charset="0"/>
              </a:rPr>
              <a:t>, and </a:t>
            </a:r>
            <a:r>
              <a:rPr lang="en-US" sz="2400" b="0" dirty="0" err="1">
                <a:latin typeface="Bitstream Vera Sans Mono" pitchFamily="33" charset="0"/>
              </a:rPr>
              <a:t>stderr</a:t>
            </a:r>
            <a:endParaRPr lang="en-US" sz="2400" b="0" dirty="0">
              <a:latin typeface="Bitstream Vera Sans Mono" pitchFamily="33" charset="0"/>
            </a:endParaRPr>
          </a:p>
          <a:p>
            <a:pPr algn="l">
              <a:spcAft>
                <a:spcPts val="575"/>
              </a:spcAft>
              <a:buClrTx/>
              <a:buFontTx/>
              <a:buNone/>
            </a:pPr>
            <a:r>
              <a:rPr lang="en-US" sz="2400" b="0" u="sng" dirty="0">
                <a:latin typeface="Bitstream Vera Serif" pitchFamily="16" charset="0"/>
              </a:rPr>
              <a:t>Pipe</a:t>
            </a:r>
          </a:p>
          <a:p>
            <a:pPr algn="l">
              <a:spcAft>
                <a:spcPts val="575"/>
              </a:spcAft>
              <a:buClrTx/>
              <a:buFontTx/>
              <a:buNone/>
            </a:pPr>
            <a:r>
              <a:rPr lang="en-US" sz="2400" dirty="0" smtClean="0">
                <a:latin typeface="Bitstream Vera Serif" pitchFamily="16" charset="0"/>
              </a:rPr>
              <a:t>Connects the </a:t>
            </a:r>
            <a:r>
              <a:rPr lang="en-US" sz="2400" b="0" dirty="0" err="1">
                <a:latin typeface="Bitstream Vera Sans Mono" pitchFamily="33" charset="0"/>
              </a:rPr>
              <a:t>stdout</a:t>
            </a:r>
            <a:r>
              <a:rPr lang="en-US" sz="2400" dirty="0">
                <a:latin typeface="Bitstream Vera Serif" pitchFamily="16" charset="0"/>
              </a:rPr>
              <a:t> of one program to the </a:t>
            </a:r>
            <a:r>
              <a:rPr lang="en-US" sz="2400" b="0" dirty="0" err="1" smtClean="0">
                <a:latin typeface="Bitstream Vera Sans Mono" pitchFamily="33" charset="0"/>
              </a:rPr>
              <a:t>stdin</a:t>
            </a:r>
            <a:r>
              <a:rPr lang="en-US" sz="2400" dirty="0" smtClean="0">
                <a:latin typeface="Bitstream Vera Serif" pitchFamily="16" charset="0"/>
              </a:rPr>
              <a:t> </a:t>
            </a:r>
            <a:r>
              <a:rPr lang="en-US" sz="2400" dirty="0">
                <a:latin typeface="Bitstream Vera Serif" pitchFamily="16" charset="0"/>
              </a:rPr>
              <a:t>of the next; the "</a:t>
            </a:r>
            <a:r>
              <a:rPr lang="en-US" sz="2400" b="0" dirty="0">
                <a:latin typeface="Bitstream Vera Sans Mono" pitchFamily="33" charset="0"/>
              </a:rPr>
              <a:t>|</a:t>
            </a:r>
            <a:r>
              <a:rPr lang="en-US" sz="2400" dirty="0">
                <a:latin typeface="Bitstream Vera Serif" pitchFamily="16" charset="0"/>
              </a:rPr>
              <a:t>" (pipe, or vertical bar) symbol</a:t>
            </a:r>
            <a:r>
              <a:rPr lang="en-US" sz="2400" dirty="0" smtClean="0">
                <a:latin typeface="Bitstream Vera Serif" pitchFamily="16" charset="0"/>
              </a:rPr>
              <a:t>.</a:t>
            </a:r>
          </a:p>
          <a:p>
            <a:pPr>
              <a:spcAft>
                <a:spcPts val="575"/>
              </a:spcAft>
            </a:pPr>
            <a:r>
              <a:rPr lang="en-US" sz="2400" dirty="0" smtClean="0">
                <a:latin typeface="Bitstream Vera Serif" pitchFamily="16" charset="0"/>
              </a:rPr>
              <a:t>A command line that involves this is called a </a:t>
            </a:r>
            <a:r>
              <a:rPr lang="en-US" sz="2400" b="0" dirty="0" smtClean="0">
                <a:latin typeface="Bitstream Vera Sans Mono" pitchFamily="33" charset="0"/>
              </a:rPr>
              <a:t>pipeline </a:t>
            </a:r>
          </a:p>
          <a:p>
            <a:pPr>
              <a:spcAft>
                <a:spcPts val="575"/>
              </a:spcAft>
            </a:pPr>
            <a:r>
              <a:rPr lang="en-US" sz="2400" b="0" u="sng" dirty="0" smtClean="0">
                <a:latin typeface="Bitstream Vera Serif" pitchFamily="16" charset="0"/>
              </a:rPr>
              <a:t>Redirect</a:t>
            </a:r>
            <a:endParaRPr lang="en-US" sz="2400" b="0" u="sng" dirty="0">
              <a:latin typeface="Bitstream Vera Serif" pitchFamily="16" charset="0"/>
            </a:endParaRPr>
          </a:p>
          <a:p>
            <a:pPr algn="l">
              <a:spcAft>
                <a:spcPts val="575"/>
              </a:spcAft>
              <a:buClrTx/>
              <a:buFontTx/>
              <a:buNone/>
            </a:pPr>
            <a:r>
              <a:rPr lang="en-US" sz="2400" dirty="0">
                <a:latin typeface="Bitstream Vera Serif" pitchFamily="16" charset="0"/>
              </a:rPr>
              <a:t>To use a shell service that replaces </a:t>
            </a:r>
            <a:r>
              <a:rPr lang="en-US" sz="2400" b="0" dirty="0" err="1">
                <a:latin typeface="Bitstream Vera Sans Mono" pitchFamily="33" charset="0"/>
              </a:rPr>
              <a:t>stdin</a:t>
            </a:r>
            <a:r>
              <a:rPr lang="en-US" sz="2400" dirty="0">
                <a:latin typeface="Bitstream Vera Serif" pitchFamily="16" charset="0"/>
              </a:rPr>
              <a:t>, </a:t>
            </a:r>
            <a:r>
              <a:rPr lang="en-US" sz="2400" b="0" dirty="0" err="1">
                <a:latin typeface="Bitstream Vera Sans Mono" pitchFamily="33" charset="0"/>
              </a:rPr>
              <a:t>stdout</a:t>
            </a:r>
            <a:r>
              <a:rPr lang="en-US" sz="2400" dirty="0">
                <a:latin typeface="Bitstream Vera Serif" pitchFamily="16" charset="0"/>
              </a:rPr>
              <a:t>, or </a:t>
            </a:r>
            <a:r>
              <a:rPr lang="en-US" sz="2400" b="0" dirty="0" err="1">
                <a:latin typeface="Bitstream Vera Sans Mono" pitchFamily="33" charset="0"/>
              </a:rPr>
              <a:t>stderr</a:t>
            </a:r>
            <a:r>
              <a:rPr lang="en-US" sz="2400" dirty="0">
                <a:latin typeface="Bitstream Vera Serif" pitchFamily="16" charset="0"/>
              </a:rPr>
              <a:t> with a regular named file.</a:t>
            </a:r>
          </a:p>
        </p:txBody>
      </p:sp>
    </p:spTree>
    <p:extLst>
      <p:ext uri="{BB962C8B-B14F-4D97-AF65-F5344CB8AC3E}">
        <p14:creationId xmlns:p14="http://schemas.microsoft.com/office/powerpoint/2010/main" val="2079097565"/>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228600" y="228600"/>
            <a:ext cx="8686800" cy="6254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spcAft>
                <a:spcPts val="1438"/>
              </a:spcAft>
              <a:buClrTx/>
              <a:buSzPct val="45000"/>
              <a:buFontTx/>
              <a:buNone/>
            </a:pPr>
            <a:r>
              <a:rPr lang="en-US" b="0" dirty="0" smtClean="0"/>
              <a:t>Process</a:t>
            </a:r>
          </a:p>
          <a:p>
            <a:pPr>
              <a:spcAft>
                <a:spcPts val="1438"/>
              </a:spcAft>
              <a:buClrTx/>
              <a:buSzPct val="45000"/>
              <a:buFontTx/>
              <a:buNone/>
            </a:pPr>
            <a:r>
              <a:rPr lang="en-US" sz="1800" b="0" dirty="0"/>
              <a:t>http://</a:t>
            </a:r>
            <a:r>
              <a:rPr lang="en-US" sz="1800" b="0" dirty="0" smtClean="0"/>
              <a:t>teaching.idallen.com/cst8207/14w/notes/770_processes_and_jobs.html</a:t>
            </a:r>
            <a:endParaRPr lang="en-US" sz="1800" b="0" dirty="0"/>
          </a:p>
          <a:p>
            <a:pPr algn="l">
              <a:spcAft>
                <a:spcPts val="575"/>
              </a:spcAft>
              <a:buSzPct val="45000"/>
              <a:buFont typeface="Wingdings" charset="2"/>
              <a:buChar char=""/>
            </a:pPr>
            <a:r>
              <a:rPr lang="en-US" sz="2000" dirty="0">
                <a:latin typeface="Bitstream Vera Serif" pitchFamily="16" charset="0"/>
              </a:rPr>
              <a:t>A process is what a script or program is called while it's being executed. Some processes (called daemons) never end, as they provide a service to many users, such as </a:t>
            </a:r>
            <a:r>
              <a:rPr lang="en-US" sz="2000" dirty="0" err="1">
                <a:latin typeface="Bitstream Vera Serif" pitchFamily="16" charset="0"/>
              </a:rPr>
              <a:t>crontab</a:t>
            </a:r>
            <a:r>
              <a:rPr lang="en-US" sz="2000" dirty="0">
                <a:latin typeface="Bitstream Vera Serif" pitchFamily="16" charset="0"/>
              </a:rPr>
              <a:t> services from </a:t>
            </a:r>
            <a:r>
              <a:rPr lang="en-US" sz="2000" b="0" dirty="0" err="1">
                <a:latin typeface="Bitstream Vera Sans Mono" pitchFamily="33" charset="0"/>
              </a:rPr>
              <a:t>crond</a:t>
            </a:r>
            <a:r>
              <a:rPr lang="en-US" sz="2000" dirty="0">
                <a:latin typeface="Bitstream Vera Serif" pitchFamily="16" charset="0"/>
              </a:rPr>
              <a:t>.</a:t>
            </a:r>
          </a:p>
          <a:p>
            <a:pPr algn="l">
              <a:spcAft>
                <a:spcPts val="575"/>
              </a:spcAft>
              <a:buSzPct val="45000"/>
              <a:buFont typeface="Wingdings" charset="2"/>
              <a:buChar char=""/>
            </a:pPr>
            <a:r>
              <a:rPr lang="en-US" sz="2000" dirty="0">
                <a:latin typeface="Bitstream Vera Serif" pitchFamily="16" charset="0"/>
              </a:rPr>
              <a:t>Other processes are run by you, the user, from commands you enter at the prompt. These usually run in the foreground, using the screen and keyboard for their standard I/O. You can run them in the background instead, if you wish.</a:t>
            </a:r>
          </a:p>
          <a:p>
            <a:pPr algn="l">
              <a:spcAft>
                <a:spcPts val="575"/>
              </a:spcAft>
              <a:buSzPct val="45000"/>
              <a:buFont typeface="Wingdings" charset="2"/>
              <a:buChar char=""/>
            </a:pPr>
            <a:r>
              <a:rPr lang="en-US" sz="2000" dirty="0">
                <a:latin typeface="Bitstream Vera Serif" pitchFamily="16" charset="0"/>
              </a:rPr>
              <a:t>Each process has a PID (or </a:t>
            </a:r>
            <a:r>
              <a:rPr lang="en-US" sz="2000" dirty="0" err="1">
                <a:latin typeface="Bitstream Vera Serif" pitchFamily="16" charset="0"/>
              </a:rPr>
              <a:t>pid</a:t>
            </a:r>
            <a:r>
              <a:rPr lang="en-US" sz="2000" dirty="0">
                <a:latin typeface="Bitstream Vera Serif" pitchFamily="16" charset="0"/>
              </a:rPr>
              <a:t>, the process identifier), and a parent process with its own </a:t>
            </a:r>
            <a:r>
              <a:rPr lang="en-US" sz="2000" dirty="0" err="1">
                <a:latin typeface="Bitstream Vera Serif" pitchFamily="16" charset="0"/>
              </a:rPr>
              <a:t>pid</a:t>
            </a:r>
            <a:r>
              <a:rPr lang="en-US" sz="2000" dirty="0">
                <a:latin typeface="Bitstream Vera Serif" pitchFamily="16" charset="0"/>
              </a:rPr>
              <a:t>, known to the child as a </a:t>
            </a:r>
            <a:r>
              <a:rPr lang="en-US" sz="2000" dirty="0" err="1">
                <a:latin typeface="Bitstream Vera Serif" pitchFamily="16" charset="0"/>
              </a:rPr>
              <a:t>ppid</a:t>
            </a:r>
            <a:r>
              <a:rPr lang="en-US" sz="2000" dirty="0">
                <a:latin typeface="Bitstream Vera Serif" pitchFamily="16" charset="0"/>
              </a:rPr>
              <a:t> (parent </a:t>
            </a:r>
            <a:r>
              <a:rPr lang="en-US" sz="2000" dirty="0" err="1">
                <a:latin typeface="Bitstream Vera Serif" pitchFamily="16" charset="0"/>
              </a:rPr>
              <a:t>pid</a:t>
            </a:r>
            <a:r>
              <a:rPr lang="en-US" sz="2000" dirty="0">
                <a:latin typeface="Bitstream Vera Serif" pitchFamily="16" charset="0"/>
              </a:rPr>
              <a:t>). You can look at the running processes with the </a:t>
            </a:r>
            <a:r>
              <a:rPr lang="en-US" sz="2000" b="0" dirty="0" err="1">
                <a:latin typeface="Bitstream Vera Sans Mono" pitchFamily="33" charset="0"/>
              </a:rPr>
              <a:t>ps</a:t>
            </a:r>
            <a:r>
              <a:rPr lang="en-US" sz="2000" dirty="0">
                <a:latin typeface="Bitstream Vera Serif" pitchFamily="16" charset="0"/>
              </a:rPr>
              <a:t> command or examine the family relationships with </a:t>
            </a:r>
            <a:r>
              <a:rPr lang="en-US" sz="2000" b="0" dirty="0" err="1">
                <a:latin typeface="Bitstream Vera Sans Mono" pitchFamily="33" charset="0"/>
              </a:rPr>
              <a:t>pstree</a:t>
            </a:r>
            <a:r>
              <a:rPr lang="en-US" sz="2000" dirty="0">
                <a:latin typeface="Bitstream Vera Serif" pitchFamily="16" charset="0"/>
              </a:rPr>
              <a:t>. </a:t>
            </a:r>
            <a:endParaRPr lang="en-US" sz="2000" dirty="0" smtClean="0">
              <a:latin typeface="Bitstream Vera Serif" pitchFamily="16" charset="0"/>
            </a:endParaRPr>
          </a:p>
          <a:p>
            <a:pPr algn="l">
              <a:spcAft>
                <a:spcPts val="575"/>
              </a:spcAft>
              <a:buSzPct val="45000"/>
              <a:buFont typeface="Wingdings" charset="2"/>
              <a:buChar char=""/>
            </a:pPr>
            <a:r>
              <a:rPr lang="en-US" sz="2000" dirty="0" smtClean="0">
                <a:latin typeface="Bitstream Vera Serif" pitchFamily="16" charset="0"/>
              </a:rPr>
              <a:t>Example: print out a full-format listing of all processes:</a:t>
            </a:r>
          </a:p>
          <a:p>
            <a:pPr algn="l">
              <a:spcAft>
                <a:spcPts val="575"/>
              </a:spcAft>
              <a:buSzPct val="45000"/>
            </a:pPr>
            <a:r>
              <a:rPr lang="en-US" sz="2000" dirty="0" err="1" smtClean="0">
                <a:latin typeface="Courier New"/>
                <a:cs typeface="Courier New"/>
              </a:rPr>
              <a:t>ps</a:t>
            </a:r>
            <a:r>
              <a:rPr lang="en-US" sz="2000" dirty="0" smtClean="0">
                <a:latin typeface="Courier New"/>
                <a:cs typeface="Courier New"/>
              </a:rPr>
              <a:t> -</a:t>
            </a:r>
            <a:r>
              <a:rPr lang="en-US" sz="2000" dirty="0" err="1" smtClean="0">
                <a:latin typeface="Courier New"/>
                <a:cs typeface="Courier New"/>
              </a:rPr>
              <a:t>ef</a:t>
            </a:r>
            <a:endParaRPr lang="en-US" sz="2000" dirty="0">
              <a:latin typeface="Courier New"/>
              <a:cs typeface="Courier New"/>
            </a:endParaRPr>
          </a:p>
        </p:txBody>
      </p:sp>
    </p:spTree>
    <p:extLst>
      <p:ext uri="{BB962C8B-B14F-4D97-AF65-F5344CB8AC3E}">
        <p14:creationId xmlns:p14="http://schemas.microsoft.com/office/powerpoint/2010/main" val="1293159572"/>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211138" y="314325"/>
            <a:ext cx="8686800" cy="6142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spcAft>
                <a:spcPts val="1438"/>
              </a:spcAft>
              <a:buClrTx/>
              <a:buSzPct val="45000"/>
              <a:buFontTx/>
              <a:buNone/>
            </a:pPr>
            <a:r>
              <a:rPr lang="en-US" b="0" dirty="0"/>
              <a:t>Child process</a:t>
            </a:r>
          </a:p>
          <a:p>
            <a:pPr algn="l">
              <a:spcAft>
                <a:spcPts val="575"/>
              </a:spcAft>
              <a:buSzPct val="45000"/>
              <a:buFont typeface="Wingdings" charset="2"/>
              <a:buChar char=""/>
            </a:pPr>
            <a:r>
              <a:rPr lang="en-US" sz="2400" dirty="0">
                <a:latin typeface="Bitstream Vera Serif" pitchFamily="16" charset="0"/>
              </a:rPr>
              <a:t>Every process is a child process, with the sole exception of process number 1 – the </a:t>
            </a:r>
            <a:r>
              <a:rPr lang="en-US" sz="2400" b="0" dirty="0" err="1">
                <a:latin typeface="Bitstream Vera Sans Mono" pitchFamily="33" charset="0"/>
              </a:rPr>
              <a:t>init</a:t>
            </a:r>
            <a:r>
              <a:rPr lang="en-US" sz="2400" dirty="0">
                <a:latin typeface="Bitstream Vera Serif" pitchFamily="16" charset="0"/>
              </a:rPr>
              <a:t> process.</a:t>
            </a:r>
          </a:p>
          <a:p>
            <a:pPr algn="l">
              <a:spcAft>
                <a:spcPts val="575"/>
              </a:spcAft>
              <a:buSzPct val="45000"/>
              <a:buFont typeface="Wingdings" charset="2"/>
              <a:buChar char=""/>
            </a:pPr>
            <a:r>
              <a:rPr lang="en-US" sz="2400" dirty="0">
                <a:latin typeface="Bitstream Vera Serif" pitchFamily="16" charset="0"/>
              </a:rPr>
              <a:t>A child process is forked or spawned from a parent by means of a system call to the kernel services.</a:t>
            </a:r>
          </a:p>
          <a:p>
            <a:pPr algn="l">
              <a:spcAft>
                <a:spcPts val="575"/>
              </a:spcAft>
              <a:buSzPct val="45000"/>
              <a:buFont typeface="Wingdings" charset="2"/>
              <a:buChar char=""/>
            </a:pPr>
            <a:r>
              <a:rPr lang="en-US" sz="2400" dirty="0">
                <a:latin typeface="Bitstream Vera Serif" pitchFamily="16" charset="0"/>
              </a:rPr>
              <a:t>Forking produces an </a:t>
            </a:r>
            <a:r>
              <a:rPr lang="en-US" sz="2400" u="sng" dirty="0">
                <a:latin typeface="Bitstream Vera Serif" pitchFamily="16" charset="0"/>
              </a:rPr>
              <a:t>exact</a:t>
            </a:r>
            <a:r>
              <a:rPr lang="en-US" sz="2400" dirty="0">
                <a:latin typeface="Bitstream Vera Serif" pitchFamily="16" charset="0"/>
              </a:rPr>
              <a:t> copy of the process, so it is then replaced by an exec system call.</a:t>
            </a:r>
          </a:p>
          <a:p>
            <a:pPr algn="l">
              <a:spcAft>
                <a:spcPts val="575"/>
              </a:spcAft>
              <a:buSzPct val="45000"/>
              <a:buFont typeface="Wingdings" charset="2"/>
              <a:buChar char=""/>
            </a:pPr>
            <a:r>
              <a:rPr lang="en-US" sz="2400" dirty="0">
                <a:latin typeface="Bitstream Vera Serif" pitchFamily="16" charset="0"/>
              </a:rPr>
              <a:t>The forked copy also includes the environment variables and the file table of the parent.</a:t>
            </a:r>
          </a:p>
          <a:p>
            <a:pPr algn="l">
              <a:spcAft>
                <a:spcPts val="575"/>
              </a:spcAft>
              <a:buSzPct val="45000"/>
              <a:buFont typeface="Wingdings" charset="2"/>
              <a:buChar char=""/>
            </a:pPr>
            <a:r>
              <a:rPr lang="en-US" sz="2400" dirty="0">
                <a:latin typeface="Bitstream Vera Serif" pitchFamily="16" charset="0"/>
              </a:rPr>
              <a:t>This  becomes very useful when redirecting  standard I/O, since a child can redirect its own I/O without affecting its parent. </a:t>
            </a:r>
          </a:p>
          <a:p>
            <a:pPr algn="l">
              <a:spcAft>
                <a:spcPts val="575"/>
              </a:spcAft>
              <a:buSzPct val="45000"/>
              <a:buFont typeface="Wingdings" charset="2"/>
              <a:buChar char=""/>
            </a:pPr>
            <a:r>
              <a:rPr lang="en-US" sz="2400" dirty="0">
                <a:latin typeface="Bitstream Vera Serif" pitchFamily="16" charset="0"/>
              </a:rPr>
              <a:t>Each </a:t>
            </a:r>
            <a:r>
              <a:rPr lang="en-US" sz="2400" dirty="0" smtClean="0">
                <a:latin typeface="Bitstream Vera Serif" pitchFamily="16" charset="0"/>
              </a:rPr>
              <a:t>non-</a:t>
            </a:r>
            <a:r>
              <a:rPr lang="en-US" sz="2400" dirty="0" err="1" smtClean="0">
                <a:latin typeface="Bitstream Vera Serif" pitchFamily="16" charset="0"/>
              </a:rPr>
              <a:t>builtin</a:t>
            </a:r>
            <a:r>
              <a:rPr lang="en-US" sz="2400" dirty="0" smtClean="0">
                <a:latin typeface="Bitstream Vera Serif" pitchFamily="16" charset="0"/>
              </a:rPr>
              <a:t> command is </a:t>
            </a:r>
            <a:r>
              <a:rPr lang="en-US" sz="2400" dirty="0">
                <a:latin typeface="Bitstream Vera Serif" pitchFamily="16" charset="0"/>
              </a:rPr>
              <a:t>run as a child of your shell </a:t>
            </a:r>
            <a:r>
              <a:rPr lang="en-US" sz="2400" dirty="0" smtClean="0">
                <a:latin typeface="Bitstream Vera Serif" pitchFamily="16" charset="0"/>
              </a:rPr>
              <a:t>(</a:t>
            </a:r>
            <a:r>
              <a:rPr lang="en-US" sz="2400" dirty="0" err="1" smtClean="0">
                <a:latin typeface="Bitstream Vera Serif" pitchFamily="16" charset="0"/>
              </a:rPr>
              <a:t>builtins</a:t>
            </a:r>
            <a:r>
              <a:rPr lang="en-US" sz="2400" dirty="0" smtClean="0">
                <a:latin typeface="Bitstream Vera Serif" pitchFamily="16" charset="0"/>
              </a:rPr>
              <a:t> are part of the shell process: man </a:t>
            </a:r>
            <a:r>
              <a:rPr lang="en-US" sz="2400" dirty="0" err="1" smtClean="0">
                <a:latin typeface="Bitstream Vera Serif" pitchFamily="16" charset="0"/>
              </a:rPr>
              <a:t>builtin</a:t>
            </a:r>
            <a:r>
              <a:rPr lang="en-US" sz="2400" dirty="0" smtClean="0">
                <a:latin typeface="Bitstream Vera Serif" pitchFamily="16" charset="0"/>
              </a:rPr>
              <a:t>).</a:t>
            </a:r>
            <a:endParaRPr lang="en-US" sz="2400" dirty="0">
              <a:latin typeface="Bitstream Vera Serif" pitchFamily="16" charset="0"/>
            </a:endParaRPr>
          </a:p>
        </p:txBody>
      </p:sp>
    </p:spTree>
    <p:extLst>
      <p:ext uri="{BB962C8B-B14F-4D97-AF65-F5344CB8AC3E}">
        <p14:creationId xmlns:p14="http://schemas.microsoft.com/office/powerpoint/2010/main" val="3915138623"/>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457200" y="407988"/>
            <a:ext cx="8229600" cy="3935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spcAft>
                <a:spcPts val="1438"/>
              </a:spcAft>
              <a:buClrTx/>
              <a:buFontTx/>
              <a:buNone/>
            </a:pPr>
            <a:r>
              <a:rPr lang="en-US" b="0" dirty="0"/>
              <a:t>History</a:t>
            </a:r>
          </a:p>
          <a:p>
            <a:pPr algn="l">
              <a:spcAft>
                <a:spcPts val="575"/>
              </a:spcAft>
              <a:buSzPct val="45000"/>
              <a:buFont typeface="Wingdings" charset="2"/>
              <a:buChar char=""/>
            </a:pPr>
            <a:r>
              <a:rPr lang="en-US" sz="2400" dirty="0">
                <a:latin typeface="Bitstream Vera Serif" pitchFamily="16" charset="0"/>
              </a:rPr>
              <a:t>The command history is a list of all the previous commands you have executed in this session with this copy of the shell. It's usually set to some large number of entries, often 1000 or more. </a:t>
            </a:r>
          </a:p>
          <a:p>
            <a:pPr algn="l">
              <a:spcAft>
                <a:spcPts val="575"/>
              </a:spcAft>
              <a:buSzPct val="45000"/>
              <a:buFont typeface="Wingdings" charset="2"/>
              <a:buChar char=""/>
            </a:pPr>
            <a:r>
              <a:rPr lang="en-US" sz="2400" dirty="0">
                <a:latin typeface="Bitstream Vera Serif" pitchFamily="16" charset="0"/>
              </a:rPr>
              <a:t>Use </a:t>
            </a:r>
            <a:r>
              <a:rPr lang="en-US" sz="2400" b="0" dirty="0">
                <a:latin typeface="Bitstream Vera Sans Mono" pitchFamily="33" charset="0"/>
              </a:rPr>
              <a:t>echo $HISTSIZE</a:t>
            </a:r>
            <a:r>
              <a:rPr lang="en-US" sz="2400" dirty="0">
                <a:latin typeface="Bitstream Vera Serif" pitchFamily="16" charset="0"/>
              </a:rPr>
              <a:t> to see your maximum entries</a:t>
            </a:r>
          </a:p>
          <a:p>
            <a:pPr algn="l">
              <a:spcAft>
                <a:spcPts val="575"/>
              </a:spcAft>
              <a:buSzPct val="45000"/>
              <a:buFont typeface="Wingdings" charset="2"/>
              <a:buChar char=""/>
            </a:pPr>
            <a:r>
              <a:rPr lang="en-US" sz="2400" dirty="0">
                <a:latin typeface="Bitstream Vera Serif" pitchFamily="16" charset="0"/>
              </a:rPr>
              <a:t>You can reach back into this history and pull out a command to edit (if you wish) and re-execute</a:t>
            </a:r>
            <a:r>
              <a:rPr lang="en-US" sz="2400" dirty="0" smtClean="0">
                <a:latin typeface="Bitstream Vera Serif" pitchFamily="16" charset="0"/>
              </a:rPr>
              <a:t>.</a:t>
            </a:r>
          </a:p>
          <a:p>
            <a:pPr algn="l">
              <a:spcAft>
                <a:spcPts val="575"/>
              </a:spcAft>
              <a:buSzPct val="45000"/>
              <a:buFont typeface="Wingdings" charset="2"/>
              <a:buChar char=""/>
            </a:pPr>
            <a:r>
              <a:rPr lang="en-US" sz="2400" dirty="0" smtClean="0">
                <a:latin typeface="Bitstream Vera Serif" pitchFamily="16" charset="0"/>
              </a:rPr>
              <a:t>To make the history of all your simultaneous sessions is captured, do</a:t>
            </a:r>
          </a:p>
          <a:p>
            <a:pPr>
              <a:spcAft>
                <a:spcPts val="575"/>
              </a:spcAft>
              <a:buSzPct val="45000"/>
            </a:pPr>
            <a:r>
              <a:rPr lang="en-US" sz="2400" dirty="0" err="1">
                <a:latin typeface="Courier New"/>
                <a:cs typeface="Courier New"/>
              </a:rPr>
              <a:t>shopt</a:t>
            </a:r>
            <a:r>
              <a:rPr lang="en-US" sz="2400" dirty="0">
                <a:latin typeface="Courier New"/>
                <a:cs typeface="Courier New"/>
              </a:rPr>
              <a:t> -s </a:t>
            </a:r>
            <a:r>
              <a:rPr lang="en-US" sz="2400" dirty="0" err="1" smtClean="0">
                <a:latin typeface="Courier New"/>
                <a:cs typeface="Courier New"/>
              </a:rPr>
              <a:t>histappend</a:t>
            </a:r>
            <a:endParaRPr lang="en-US" sz="2400" dirty="0" smtClean="0">
              <a:latin typeface="Courier New"/>
              <a:cs typeface="Courier New"/>
            </a:endParaRPr>
          </a:p>
          <a:p>
            <a:pPr>
              <a:spcAft>
                <a:spcPts val="575"/>
              </a:spcAft>
              <a:buSzPct val="45000"/>
            </a:pPr>
            <a:r>
              <a:rPr lang="en-US" sz="2400" dirty="0" smtClean="0">
                <a:latin typeface="Bitstream Vera Serif" pitchFamily="16" charset="0"/>
              </a:rPr>
              <a:t>In your .</a:t>
            </a:r>
            <a:r>
              <a:rPr lang="en-US" sz="2400" dirty="0" err="1" smtClean="0">
                <a:latin typeface="Bitstream Vera Serif" pitchFamily="16" charset="0"/>
              </a:rPr>
              <a:t>bashrc</a:t>
            </a:r>
            <a:endParaRPr lang="en-US" sz="2400" dirty="0">
              <a:latin typeface="Bitstream Vera Serif" pitchFamily="16" charset="0"/>
            </a:endParaRPr>
          </a:p>
        </p:txBody>
      </p:sp>
    </p:spTree>
    <p:extLst>
      <p:ext uri="{BB962C8B-B14F-4D97-AF65-F5344CB8AC3E}">
        <p14:creationId xmlns:p14="http://schemas.microsoft.com/office/powerpoint/2010/main" val="4031549586"/>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590550" y="496888"/>
            <a:ext cx="8051800" cy="562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marL="431800" indent="-320675">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3600" b="1">
                <a:solidFill>
                  <a:srgbClr val="000000"/>
                </a:solidFill>
                <a:latin typeface="Bitstream Vera Sans" pitchFamily="32" charset="0"/>
                <a:ea typeface="msmincho" charset="0"/>
                <a:cs typeface="msmincho" charset="0"/>
              </a:defRPr>
            </a:lvl1pPr>
            <a:lvl2pPr>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3600" b="1">
                <a:solidFill>
                  <a:srgbClr val="000000"/>
                </a:solidFill>
                <a:latin typeface="Bitstream Vera Sans" pitchFamily="32" charset="0"/>
                <a:ea typeface="msmincho" charset="0"/>
                <a:cs typeface="msmincho" charset="0"/>
              </a:defRPr>
            </a:lvl2pPr>
            <a:lvl3pPr>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3600" b="1">
                <a:solidFill>
                  <a:srgbClr val="000000"/>
                </a:solidFill>
                <a:latin typeface="Bitstream Vera Sans" pitchFamily="32" charset="0"/>
                <a:ea typeface="msmincho" charset="0"/>
                <a:cs typeface="msmincho" charset="0"/>
              </a:defRPr>
            </a:lvl3pPr>
            <a:lvl4pPr>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3600" b="1">
                <a:solidFill>
                  <a:srgbClr val="000000"/>
                </a:solidFill>
                <a:latin typeface="Bitstream Vera Sans" pitchFamily="32" charset="0"/>
                <a:ea typeface="msmincho" charset="0"/>
                <a:cs typeface="msmincho" charset="0"/>
              </a:defRPr>
            </a:lvl4pPr>
            <a:lvl5pPr>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431800" algn="l"/>
                <a:tab pos="889000" algn="l"/>
                <a:tab pos="1346200" algn="l"/>
                <a:tab pos="1803400" algn="l"/>
                <a:tab pos="2260600" algn="l"/>
                <a:tab pos="2717800" algn="l"/>
                <a:tab pos="3175000" algn="l"/>
                <a:tab pos="3632200" algn="l"/>
                <a:tab pos="4089400" algn="l"/>
                <a:tab pos="4546600" algn="l"/>
                <a:tab pos="5003800" algn="l"/>
                <a:tab pos="5461000" algn="l"/>
                <a:tab pos="5918200" algn="l"/>
                <a:tab pos="6375400" algn="l"/>
                <a:tab pos="6832600" algn="l"/>
                <a:tab pos="7289800" algn="l"/>
                <a:tab pos="7747000" algn="l"/>
                <a:tab pos="8204200" algn="l"/>
                <a:tab pos="8661400" algn="l"/>
                <a:tab pos="9118600" algn="l"/>
                <a:tab pos="9575800" algn="l"/>
              </a:tabLst>
              <a:defRPr sz="3600" b="1">
                <a:solidFill>
                  <a:srgbClr val="000000"/>
                </a:solidFill>
                <a:latin typeface="Bitstream Vera Sans" pitchFamily="32" charset="0"/>
                <a:ea typeface="msmincho" charset="0"/>
                <a:cs typeface="msmincho" charset="0"/>
              </a:defRPr>
            </a:lvl9pPr>
          </a:lstStyle>
          <a:p>
            <a:pPr>
              <a:lnSpc>
                <a:spcPct val="80000"/>
              </a:lnSpc>
              <a:spcAft>
                <a:spcPts val="575"/>
              </a:spcAft>
              <a:buClrTx/>
              <a:buSzPct val="45000"/>
              <a:buFontTx/>
              <a:buNone/>
            </a:pPr>
            <a:r>
              <a:rPr lang="en-US" sz="4400" b="0"/>
              <a:t>Some history examples</a:t>
            </a:r>
          </a:p>
          <a:p>
            <a:pPr algn="l">
              <a:spcAft>
                <a:spcPts val="575"/>
              </a:spcAft>
              <a:buSzPct val="45000"/>
              <a:buFont typeface="Wingdings" charset="2"/>
              <a:buChar char=""/>
            </a:pPr>
            <a:r>
              <a:rPr lang="en-US" sz="2400">
                <a:latin typeface="Bitstream Vera Serif" pitchFamily="16" charset="0"/>
              </a:rPr>
              <a:t>To list the history:</a:t>
            </a:r>
          </a:p>
          <a:p>
            <a:pPr algn="l">
              <a:spcAft>
                <a:spcPts val="575"/>
              </a:spcAft>
              <a:buClrTx/>
              <a:buSzPct val="45000"/>
              <a:buFontTx/>
              <a:buNone/>
            </a:pPr>
            <a:r>
              <a:rPr lang="en-US" sz="2400" b="0">
                <a:latin typeface="Bitstream Vera Sans Mono" pitchFamily="33" charset="0"/>
              </a:rPr>
              <a:t>	System prompt&gt; history | less</a:t>
            </a:r>
          </a:p>
          <a:p>
            <a:pPr algn="l">
              <a:spcAft>
                <a:spcPts val="575"/>
              </a:spcAft>
              <a:buSzPct val="45000"/>
              <a:buFont typeface="Wingdings" charset="2"/>
              <a:buChar char=""/>
            </a:pPr>
            <a:r>
              <a:rPr lang="en-US" sz="2400">
                <a:latin typeface="Bitstream Vera Serif" pitchFamily="16" charset="0"/>
              </a:rPr>
              <a:t>To repeat the last command entered:</a:t>
            </a:r>
          </a:p>
          <a:p>
            <a:pPr algn="l">
              <a:spcAft>
                <a:spcPts val="575"/>
              </a:spcAft>
              <a:buClrTx/>
              <a:buSzPct val="45000"/>
              <a:buFontTx/>
              <a:buNone/>
            </a:pPr>
            <a:r>
              <a:rPr lang="en-US" sz="2400" b="0">
                <a:latin typeface="Bitstream Vera Sans Mono" pitchFamily="33" charset="0"/>
              </a:rPr>
              <a:t>	System prompt&gt; !!</a:t>
            </a:r>
          </a:p>
          <a:p>
            <a:pPr algn="l">
              <a:spcAft>
                <a:spcPts val="575"/>
              </a:spcAft>
              <a:buSzPct val="45000"/>
              <a:buFont typeface="Wingdings" charset="2"/>
              <a:buChar char=""/>
            </a:pPr>
            <a:r>
              <a:rPr lang="en-US" sz="2400">
                <a:latin typeface="Bitstream Vera Serif" pitchFamily="16" charset="0"/>
              </a:rPr>
              <a:t>To repeat the last ls command:</a:t>
            </a:r>
          </a:p>
          <a:p>
            <a:pPr algn="l">
              <a:spcAft>
                <a:spcPts val="575"/>
              </a:spcAft>
              <a:buClrTx/>
              <a:buSzPct val="45000"/>
              <a:buFontTx/>
              <a:buNone/>
            </a:pPr>
            <a:r>
              <a:rPr lang="en-US" sz="2400" b="0">
                <a:latin typeface="Bitstream Vera Sans Mono" pitchFamily="33" charset="0"/>
              </a:rPr>
              <a:t>	System prompt&gt; !ls</a:t>
            </a:r>
          </a:p>
          <a:p>
            <a:pPr algn="l">
              <a:spcAft>
                <a:spcPts val="575"/>
              </a:spcAft>
              <a:buSzPct val="45000"/>
              <a:buFont typeface="Wingdings" charset="2"/>
              <a:buChar char=""/>
            </a:pPr>
            <a:r>
              <a:rPr lang="en-US" sz="2400">
                <a:latin typeface="Bitstream Vera Serif" pitchFamily="16" charset="0"/>
              </a:rPr>
              <a:t>To repeat the command from prompt number 3:</a:t>
            </a:r>
          </a:p>
          <a:p>
            <a:pPr algn="l">
              <a:spcAft>
                <a:spcPts val="575"/>
              </a:spcAft>
              <a:buClrTx/>
              <a:buSzPct val="45000"/>
              <a:buFontTx/>
              <a:buNone/>
            </a:pPr>
            <a:r>
              <a:rPr lang="en-US" sz="2400" b="0">
                <a:latin typeface="Bitstream Vera Sans Mono" pitchFamily="33" charset="0"/>
              </a:rPr>
              <a:t>	System prompt&gt; !3</a:t>
            </a:r>
          </a:p>
          <a:p>
            <a:pPr algn="l">
              <a:spcAft>
                <a:spcPts val="575"/>
              </a:spcAft>
              <a:buSzPct val="45000"/>
              <a:buFont typeface="Wingdings" charset="2"/>
              <a:buChar char=""/>
            </a:pPr>
            <a:r>
              <a:rPr lang="en-US" sz="2400">
                <a:latin typeface="Bitstream Vera Serif" pitchFamily="16" charset="0"/>
              </a:rPr>
              <a:t>To scroll up  and down the list:</a:t>
            </a:r>
          </a:p>
          <a:p>
            <a:pPr algn="l">
              <a:spcAft>
                <a:spcPts val="575"/>
              </a:spcAft>
              <a:buClrTx/>
              <a:buSzPct val="45000"/>
              <a:buFontTx/>
              <a:buNone/>
            </a:pPr>
            <a:r>
              <a:rPr lang="en-US" sz="2400" b="0">
                <a:latin typeface="Bitstream Vera Serif" pitchFamily="16" charset="0"/>
              </a:rPr>
              <a:t>     </a:t>
            </a:r>
            <a:r>
              <a:rPr lang="en-US" sz="2400">
                <a:latin typeface="Bitstream Vera Serif" pitchFamily="16" charset="0"/>
              </a:rPr>
              <a:t>Use arrow keys</a:t>
            </a:r>
          </a:p>
          <a:p>
            <a:pPr algn="l">
              <a:spcAft>
                <a:spcPts val="575"/>
              </a:spcAft>
              <a:buSzPct val="45000"/>
              <a:buFont typeface="Wingdings" charset="2"/>
              <a:buChar char=""/>
            </a:pPr>
            <a:r>
              <a:rPr lang="en-US" sz="2400">
                <a:latin typeface="Bitstream Vera Serif" pitchFamily="16" charset="0"/>
              </a:rPr>
              <a:t>To edit the command:</a:t>
            </a:r>
          </a:p>
          <a:p>
            <a:pPr algn="l">
              <a:spcAft>
                <a:spcPts val="575"/>
              </a:spcAft>
              <a:buClrTx/>
              <a:buSzPct val="45000"/>
              <a:buFontTx/>
              <a:buNone/>
            </a:pPr>
            <a:r>
              <a:rPr lang="en-US" sz="2400">
                <a:latin typeface="Bitstream Vera Serif" pitchFamily="16" charset="0"/>
              </a:rPr>
              <a:t>     Scroll to the command and edit in place</a:t>
            </a:r>
          </a:p>
        </p:txBody>
      </p:sp>
    </p:spTree>
    <p:extLst>
      <p:ext uri="{BB962C8B-B14F-4D97-AF65-F5344CB8AC3E}">
        <p14:creationId xmlns:p14="http://schemas.microsoft.com/office/powerpoint/2010/main" val="3186354063"/>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457200" y="503238"/>
            <a:ext cx="8229600" cy="5551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spcAft>
                <a:spcPts val="575"/>
              </a:spcAft>
              <a:buClrTx/>
              <a:buFontTx/>
              <a:buNone/>
            </a:pPr>
            <a:r>
              <a:rPr lang="en-US" sz="3200" b="0" dirty="0"/>
              <a:t>Redirection</a:t>
            </a:r>
          </a:p>
          <a:p>
            <a:pPr algn="l">
              <a:spcAft>
                <a:spcPts val="288"/>
              </a:spcAft>
              <a:buSzPct val="45000"/>
              <a:buFont typeface="Wingdings" charset="2"/>
              <a:buChar char=""/>
            </a:pPr>
            <a:r>
              <a:rPr lang="en-US" sz="2400" dirty="0">
                <a:latin typeface="Bitstream Vera Serif" pitchFamily="16" charset="0"/>
              </a:rPr>
              <a:t>Three </a:t>
            </a:r>
            <a:r>
              <a:rPr lang="en-US" sz="2400" dirty="0" smtClean="0">
                <a:latin typeface="Bitstream Vera Serif" pitchFamily="16" charset="0"/>
              </a:rPr>
              <a:t>file descriptors </a:t>
            </a:r>
            <a:r>
              <a:rPr lang="en-US" sz="2400" dirty="0">
                <a:latin typeface="Bitstream Vera Serif" pitchFamily="16" charset="0"/>
              </a:rPr>
              <a:t>are open and available immediately upon shell startup: </a:t>
            </a:r>
            <a:r>
              <a:rPr lang="en-US" sz="2400" b="0" dirty="0" err="1">
                <a:latin typeface="Bitstream Vera Sans Mono" pitchFamily="33" charset="0"/>
              </a:rPr>
              <a:t>stdin</a:t>
            </a:r>
            <a:r>
              <a:rPr lang="en-US" sz="2400" dirty="0">
                <a:latin typeface="Bitstream Vera Serif" pitchFamily="16" charset="0"/>
              </a:rPr>
              <a:t>, </a:t>
            </a:r>
            <a:r>
              <a:rPr lang="en-US" sz="2400" b="0" dirty="0" err="1">
                <a:latin typeface="Bitstream Vera Sans Mono" pitchFamily="33" charset="0"/>
              </a:rPr>
              <a:t>stdout</a:t>
            </a:r>
            <a:r>
              <a:rPr lang="en-US" sz="2400" dirty="0">
                <a:latin typeface="Bitstream Vera Serif" pitchFamily="16" charset="0"/>
              </a:rPr>
              <a:t>, </a:t>
            </a:r>
            <a:r>
              <a:rPr lang="en-US" sz="2400" b="0" dirty="0" err="1">
                <a:latin typeface="Bitstream Vera Sans Mono" pitchFamily="33" charset="0"/>
              </a:rPr>
              <a:t>stderr</a:t>
            </a:r>
            <a:endParaRPr lang="en-US" sz="2400" b="0" dirty="0">
              <a:latin typeface="Bitstream Vera Sans Mono" pitchFamily="33" charset="0"/>
            </a:endParaRPr>
          </a:p>
          <a:p>
            <a:pPr algn="l">
              <a:spcAft>
                <a:spcPts val="288"/>
              </a:spcAft>
              <a:buSzPct val="45000"/>
              <a:buFont typeface="Wingdings" charset="2"/>
              <a:buChar char=""/>
            </a:pPr>
            <a:r>
              <a:rPr lang="en-US" sz="2400" dirty="0">
                <a:latin typeface="Bitstream Vera Serif" pitchFamily="16" charset="0"/>
              </a:rPr>
              <a:t>These can be overridden by various redirection operators</a:t>
            </a:r>
          </a:p>
          <a:p>
            <a:pPr algn="l">
              <a:spcAft>
                <a:spcPts val="288"/>
              </a:spcAft>
              <a:buSzPct val="45000"/>
              <a:buFont typeface="Wingdings" charset="2"/>
              <a:buChar char=""/>
            </a:pPr>
            <a:r>
              <a:rPr lang="en-US" sz="2400" dirty="0">
                <a:latin typeface="Bitstream Vera Serif" pitchFamily="16" charset="0"/>
              </a:rPr>
              <a:t>Following is a list of most of these operators (there are a few others that we will not often use; see </a:t>
            </a:r>
            <a:r>
              <a:rPr lang="en-US" sz="2400" b="0" dirty="0">
                <a:latin typeface="Bitstream Vera Sans Mono" pitchFamily="33" charset="0"/>
              </a:rPr>
              <a:t>man bash</a:t>
            </a:r>
            <a:r>
              <a:rPr lang="en-US" sz="2400" dirty="0">
                <a:latin typeface="Bitstream Vera Serif" pitchFamily="16" charset="0"/>
              </a:rPr>
              <a:t> for details)</a:t>
            </a:r>
          </a:p>
          <a:p>
            <a:pPr algn="l">
              <a:spcAft>
                <a:spcPts val="288"/>
              </a:spcAft>
              <a:buSzPct val="45000"/>
              <a:buFont typeface="Wingdings" charset="2"/>
              <a:buChar char=""/>
            </a:pPr>
            <a:r>
              <a:rPr lang="en-US" sz="2400" dirty="0" smtClean="0">
                <a:latin typeface="Bitstream Vera Serif" pitchFamily="16" charset="0"/>
              </a:rPr>
              <a:t>If </a:t>
            </a:r>
            <a:r>
              <a:rPr lang="en-US" sz="2400" dirty="0">
                <a:latin typeface="Bitstream Vera Serif" pitchFamily="16" charset="0"/>
              </a:rPr>
              <a:t>no number is present with </a:t>
            </a:r>
            <a:r>
              <a:rPr lang="en-US" sz="2400" b="0" dirty="0">
                <a:latin typeface="Bitstream Vera Sans Mono" pitchFamily="33" charset="0"/>
              </a:rPr>
              <a:t>&gt;</a:t>
            </a:r>
            <a:r>
              <a:rPr lang="en-US" sz="2400" dirty="0">
                <a:latin typeface="Bitstream Vera Serif" pitchFamily="16" charset="0"/>
              </a:rPr>
              <a:t> or </a:t>
            </a:r>
            <a:r>
              <a:rPr lang="en-US" sz="2400" b="0" dirty="0">
                <a:latin typeface="Bitstream Vera Sans Mono" pitchFamily="33" charset="0"/>
              </a:rPr>
              <a:t>&lt;</a:t>
            </a:r>
            <a:r>
              <a:rPr lang="en-US" sz="2400" dirty="0">
                <a:latin typeface="Bitstream Vera Serif" pitchFamily="16" charset="0"/>
              </a:rPr>
              <a:t>, </a:t>
            </a:r>
            <a:r>
              <a:rPr lang="en-US" sz="2400" b="0" dirty="0">
                <a:latin typeface="Bitstream Vera Sans Mono" pitchFamily="33" charset="0"/>
              </a:rPr>
              <a:t>0</a:t>
            </a:r>
            <a:r>
              <a:rPr lang="en-US" sz="2400" dirty="0">
                <a:latin typeface="Bitstream Vera Serif" pitchFamily="16" charset="0"/>
              </a:rPr>
              <a:t> (</a:t>
            </a:r>
            <a:r>
              <a:rPr lang="en-US" sz="2400" b="0" dirty="0" err="1">
                <a:latin typeface="Bitstream Vera Sans Mono" pitchFamily="33" charset="0"/>
              </a:rPr>
              <a:t>stdin</a:t>
            </a:r>
            <a:r>
              <a:rPr lang="en-US" sz="2400" dirty="0">
                <a:latin typeface="Bitstream Vera Serif" pitchFamily="16" charset="0"/>
              </a:rPr>
              <a:t>) is assumed for </a:t>
            </a:r>
            <a:r>
              <a:rPr lang="en-US" sz="2400" b="0" dirty="0">
                <a:latin typeface="Bitstream Vera Sans Mono" pitchFamily="33" charset="0"/>
              </a:rPr>
              <a:t>&lt;</a:t>
            </a:r>
            <a:r>
              <a:rPr lang="en-US" sz="2400" dirty="0">
                <a:latin typeface="Bitstream Vera Serif" pitchFamily="16" charset="0"/>
              </a:rPr>
              <a:t> and </a:t>
            </a:r>
            <a:r>
              <a:rPr lang="en-US" sz="2400" b="0" dirty="0">
                <a:latin typeface="Bitstream Vera Sans Mono" pitchFamily="33" charset="0"/>
              </a:rPr>
              <a:t>1</a:t>
            </a:r>
            <a:r>
              <a:rPr lang="en-US" sz="2400" dirty="0">
                <a:latin typeface="Bitstream Vera Serif" pitchFamily="16" charset="0"/>
              </a:rPr>
              <a:t> (</a:t>
            </a:r>
            <a:r>
              <a:rPr lang="en-US" sz="2400" b="0" dirty="0" err="1">
                <a:latin typeface="Bitstream Vera Sans Mono" pitchFamily="33" charset="0"/>
              </a:rPr>
              <a:t>stdout</a:t>
            </a:r>
            <a:r>
              <a:rPr lang="en-US" sz="2400" dirty="0">
                <a:latin typeface="Bitstream Vera Serif" pitchFamily="16" charset="0"/>
              </a:rPr>
              <a:t>) for </a:t>
            </a:r>
            <a:r>
              <a:rPr lang="en-US" sz="2400" b="0" dirty="0">
                <a:latin typeface="Bitstream Vera Sans Mono" pitchFamily="33" charset="0"/>
              </a:rPr>
              <a:t>&gt;</a:t>
            </a:r>
            <a:r>
              <a:rPr lang="en-US" sz="2400" dirty="0">
                <a:latin typeface="Bitstream Vera Serif" pitchFamily="16" charset="0"/>
              </a:rPr>
              <a:t>; to work with </a:t>
            </a:r>
            <a:r>
              <a:rPr lang="en-US" sz="2400" b="0" dirty="0">
                <a:latin typeface="Bitstream Vera Sans Mono" pitchFamily="33" charset="0"/>
              </a:rPr>
              <a:t>2</a:t>
            </a:r>
            <a:r>
              <a:rPr lang="en-US" sz="2400" dirty="0">
                <a:latin typeface="Bitstream Vera Serif" pitchFamily="16" charset="0"/>
              </a:rPr>
              <a:t> (</a:t>
            </a:r>
            <a:r>
              <a:rPr lang="en-US" sz="2400" b="0" dirty="0" err="1">
                <a:latin typeface="Bitstream Vera Sans Mono" pitchFamily="33" charset="0"/>
              </a:rPr>
              <a:t>stderr</a:t>
            </a:r>
            <a:r>
              <a:rPr lang="en-US" sz="2400" dirty="0">
                <a:latin typeface="Bitstream Vera Serif" pitchFamily="16" charset="0"/>
              </a:rPr>
              <a:t>) it must be specified, like </a:t>
            </a:r>
            <a:r>
              <a:rPr lang="en-US" sz="2400" b="0" dirty="0">
                <a:latin typeface="Bitstream Vera Sans Mono" pitchFamily="33" charset="0"/>
              </a:rPr>
              <a:t>2&gt;</a:t>
            </a:r>
          </a:p>
        </p:txBody>
      </p:sp>
    </p:spTree>
    <p:extLst>
      <p:ext uri="{BB962C8B-B14F-4D97-AF65-F5344CB8AC3E}">
        <p14:creationId xmlns:p14="http://schemas.microsoft.com/office/powerpoint/2010/main" val="4137252554"/>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5" name="Group 1"/>
          <p:cNvGraphicFramePr>
            <a:graphicFrameLocks noGrp="1"/>
          </p:cNvGraphicFramePr>
          <p:nvPr/>
        </p:nvGraphicFramePr>
        <p:xfrm>
          <a:off x="295275" y="77788"/>
          <a:ext cx="8278813" cy="6616851"/>
        </p:xfrm>
        <a:graphic>
          <a:graphicData uri="http://schemas.openxmlformats.org/drawingml/2006/table">
            <a:tbl>
              <a:tblPr/>
              <a:tblGrid>
                <a:gridCol w="2538413"/>
                <a:gridCol w="5740400"/>
              </a:tblGrid>
              <a:tr h="608013">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3200" b="0" i="0" u="none" strike="noStrike" cap="none" normalizeH="0" baseline="0" smtClean="0">
                          <a:ln>
                            <a:noFill/>
                          </a:ln>
                          <a:solidFill>
                            <a:srgbClr val="000000"/>
                          </a:solidFill>
                          <a:effectLst/>
                          <a:latin typeface="Bitstream Vera Sans" pitchFamily="32" charset="0"/>
                          <a:ea typeface="msmincho" charset="0"/>
                          <a:cs typeface="msmincho" charset="0"/>
                        </a:rPr>
                        <a:t>Operator</a:t>
                      </a:r>
                    </a:p>
                  </a:txBody>
                  <a:tcPr marL="36000" marR="36000" marT="92303" marB="36000"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3200" b="0" i="0" u="none" strike="noStrike" cap="none" normalizeH="0" baseline="0" smtClean="0">
                          <a:ln>
                            <a:noFill/>
                          </a:ln>
                          <a:solidFill>
                            <a:srgbClr val="000000"/>
                          </a:solidFill>
                          <a:effectLst/>
                          <a:latin typeface="Bitstream Vera Sans" pitchFamily="32" charset="0"/>
                          <a:ea typeface="msmincho" charset="0"/>
                          <a:cs typeface="msmincho" charset="0"/>
                        </a:rPr>
                        <a:t>Behaviour</a:t>
                      </a:r>
                    </a:p>
                  </a:txBody>
                  <a:tcPr marL="36000" marR="36000" marT="92303" marB="36000" horzOverflow="overflow">
                    <a:lnL>
                      <a:noFill/>
                    </a:lnL>
                    <a:lnR>
                      <a:noFill/>
                    </a:lnR>
                    <a:lnT>
                      <a:noFill/>
                    </a:lnT>
                    <a:lnB>
                      <a:noFill/>
                    </a:lnB>
                    <a:lnTlToBr>
                      <a:noFill/>
                    </a:lnTlToBr>
                    <a:lnBlToTr>
                      <a:noFill/>
                    </a:lnBlToTr>
                    <a:noFill/>
                  </a:tcPr>
                </a:tc>
              </a:tr>
              <a:tr h="563563">
                <a:tc gridSpan="2">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800" b="0" i="0" u="none" strike="noStrike" cap="none" normalizeH="0" baseline="0" smtClean="0">
                          <a:ln>
                            <a:noFill/>
                          </a:ln>
                          <a:solidFill>
                            <a:srgbClr val="000000"/>
                          </a:solidFill>
                          <a:effectLst/>
                          <a:latin typeface="Bitstream Vera Serif" pitchFamily="16" charset="0"/>
                          <a:ea typeface="msmincho" charset="0"/>
                          <a:cs typeface="msmincho" charset="0"/>
                        </a:rPr>
                        <a:t>Individual streams</a:t>
                      </a:r>
                    </a:p>
                  </a:txBody>
                  <a:tcPr marL="90000" marR="90000" marT="96336" marB="46800" horzOverflow="overflow">
                    <a:lnL>
                      <a:noFill/>
                    </a:lnL>
                    <a:lnR>
                      <a:noFill/>
                    </a:lnR>
                    <a:lnT>
                      <a:noFill/>
                    </a:lnT>
                    <a:lnB>
                      <a:noFill/>
                    </a:lnB>
                    <a:lnTlToBr>
                      <a:noFill/>
                    </a:lnTlToBr>
                    <a:lnBlToTr>
                      <a:noFill/>
                    </a:lnBlToTr>
                    <a:noFill/>
                  </a:tcPr>
                </a:tc>
                <a:tc hMerge="1">
                  <a:txBody>
                    <a:bodyPr/>
                    <a:lstStyle/>
                    <a:p>
                      <a:endParaRPr lang="en-US"/>
                    </a:p>
                  </a:txBody>
                  <a:tcPr/>
                </a:tc>
              </a:tr>
              <a:tr h="460375">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&lt;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filename</a:t>
                      </a:r>
                    </a:p>
                  </a:txBody>
                  <a:tcPr marL="36000" marR="36000" marT="99575" marB="360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Redirects </a:t>
                      </a: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stdin</a:t>
                      </a: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 from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filename</a:t>
                      </a:r>
                    </a:p>
                  </a:txBody>
                  <a:tcPr marL="36000" marR="36000" marT="99575" marB="36000" horzOverflow="overflow">
                    <a:lnL>
                      <a:noFill/>
                    </a:lnL>
                    <a:lnR>
                      <a:noFill/>
                    </a:lnR>
                    <a:lnT>
                      <a:noFill/>
                    </a:lnT>
                    <a:lnB>
                      <a:noFill/>
                    </a:lnB>
                    <a:lnTlToBr>
                      <a:noFill/>
                    </a:lnTlToBr>
                    <a:lnBlToTr>
                      <a:noFill/>
                    </a:lnBlToTr>
                    <a:noFill/>
                  </a:tcPr>
                </a:tc>
              </a:tr>
              <a:tr h="460375">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&gt;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filename</a:t>
                      </a:r>
                    </a:p>
                  </a:txBody>
                  <a:tcPr marL="36000" marR="36000" marT="99575" marB="360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Redirects </a:t>
                      </a: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stdout</a:t>
                      </a: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 to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filename</a:t>
                      </a:r>
                    </a:p>
                  </a:txBody>
                  <a:tcPr marL="36000" marR="36000" marT="99575" marB="36000" horzOverflow="overflow">
                    <a:lnL>
                      <a:noFill/>
                    </a:lnL>
                    <a:lnR>
                      <a:noFill/>
                    </a:lnR>
                    <a:lnT>
                      <a:noFill/>
                    </a:lnT>
                    <a:lnB>
                      <a:noFill/>
                    </a:lnB>
                    <a:lnTlToBr>
                      <a:noFill/>
                    </a:lnTlToBr>
                    <a:lnBlToTr>
                      <a:noFill/>
                    </a:lnBlToTr>
                    <a:noFill/>
                  </a:tcPr>
                </a:tc>
              </a:tr>
              <a:tr h="460375">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&gt;&gt;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filename</a:t>
                      </a:r>
                    </a:p>
                  </a:txBody>
                  <a:tcPr marL="36000" marR="36000" marT="99575" marB="360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Appends </a:t>
                      </a: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stdout</a:t>
                      </a: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 onto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filename</a:t>
                      </a:r>
                    </a:p>
                  </a:txBody>
                  <a:tcPr marL="36000" marR="36000" marT="99575" marB="36000" horzOverflow="overflow">
                    <a:lnL>
                      <a:noFill/>
                    </a:lnL>
                    <a:lnR>
                      <a:noFill/>
                    </a:lnR>
                    <a:lnT>
                      <a:noFill/>
                    </a:lnT>
                    <a:lnB>
                      <a:noFill/>
                    </a:lnB>
                    <a:lnTlToBr>
                      <a:noFill/>
                    </a:lnTlToBr>
                    <a:lnBlToTr>
                      <a:noFill/>
                    </a:lnBlToTr>
                    <a:noFill/>
                  </a:tcPr>
                </a:tc>
              </a:tr>
              <a:tr h="460375">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2&gt;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filename</a:t>
                      </a:r>
                    </a:p>
                  </a:txBody>
                  <a:tcPr marL="36000" marR="36000" marT="99575" marB="360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Redirects </a:t>
                      </a: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stderr</a:t>
                      </a: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 to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filename</a:t>
                      </a:r>
                    </a:p>
                  </a:txBody>
                  <a:tcPr marL="36000" marR="36000" marT="99575" marB="36000" horzOverflow="overflow">
                    <a:lnL>
                      <a:noFill/>
                    </a:lnL>
                    <a:lnR>
                      <a:noFill/>
                    </a:lnR>
                    <a:lnT>
                      <a:noFill/>
                    </a:lnT>
                    <a:lnB>
                      <a:noFill/>
                    </a:lnB>
                    <a:lnTlToBr>
                      <a:noFill/>
                    </a:lnTlToBr>
                    <a:lnBlToTr>
                      <a:noFill/>
                    </a:lnBlToTr>
                    <a:noFill/>
                  </a:tcPr>
                </a:tc>
              </a:tr>
              <a:tr h="460375">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2&gt;&gt;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filename</a:t>
                      </a:r>
                    </a:p>
                  </a:txBody>
                  <a:tcPr marL="36000" marR="36000" marT="99575" marB="360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Appends </a:t>
                      </a: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stderr</a:t>
                      </a: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 onto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filename</a:t>
                      </a:r>
                    </a:p>
                  </a:txBody>
                  <a:tcPr marL="36000" marR="36000" marT="99575" marB="36000" horzOverflow="overflow">
                    <a:lnL>
                      <a:noFill/>
                    </a:lnL>
                    <a:lnR>
                      <a:noFill/>
                    </a:lnR>
                    <a:lnT>
                      <a:noFill/>
                    </a:lnT>
                    <a:lnB>
                      <a:noFill/>
                    </a:lnB>
                    <a:lnTlToBr>
                      <a:noFill/>
                    </a:lnTlToBr>
                    <a:lnBlToTr>
                      <a:noFill/>
                    </a:lnBlToTr>
                    <a:noFill/>
                  </a:tcPr>
                </a:tc>
              </a:tr>
              <a:tr h="563563">
                <a:tc gridSpan="2">
                  <a:txBody>
                    <a:bodyPr/>
                    <a:lstStyle/>
                    <a:p>
                      <a:pPr marL="0" marR="0" lvl="0" indent="0" algn="ctr" defTabSz="457200" rtl="0" eaLnBrk="1" fontAlgn="base" latinLnBrk="0" hangingPunct="1">
                        <a:lnSpc>
                          <a:spcPct val="98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800" b="0" i="0" u="none" strike="noStrike" cap="none" normalizeH="0" baseline="0" smtClean="0">
                          <a:ln>
                            <a:noFill/>
                          </a:ln>
                          <a:solidFill>
                            <a:srgbClr val="000000"/>
                          </a:solidFill>
                          <a:effectLst/>
                          <a:latin typeface="Bitstream Vera Serif" pitchFamily="16" charset="0"/>
                          <a:ea typeface="msmincho" charset="0"/>
                          <a:cs typeface="msmincho" charset="0"/>
                        </a:rPr>
                        <a:t>Combined streams</a:t>
                      </a:r>
                    </a:p>
                  </a:txBody>
                  <a:tcPr marL="90000" marR="90000" marT="96336" marB="46800" horzOverflow="overflow">
                    <a:lnL>
                      <a:noFill/>
                    </a:lnL>
                    <a:lnR>
                      <a:noFill/>
                    </a:lnR>
                    <a:lnT>
                      <a:noFill/>
                    </a:lnT>
                    <a:lnB>
                      <a:noFill/>
                    </a:lnB>
                    <a:lnTlToBr>
                      <a:noFill/>
                    </a:lnTlToBr>
                    <a:lnBlToTr>
                      <a:noFill/>
                    </a:lnBlToTr>
                    <a:noFill/>
                  </a:tcPr>
                </a:tc>
                <a:tc hMerge="1">
                  <a:txBody>
                    <a:bodyPr/>
                    <a:lstStyle/>
                    <a:p>
                      <a:endParaRPr lang="en-US"/>
                    </a:p>
                  </a:txBody>
                  <a:tcPr/>
                </a:tc>
              </a:tr>
              <a:tr h="788988">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&amp;&gt;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filename</a:t>
                      </a:r>
                    </a:p>
                  </a:txBody>
                  <a:tcPr marL="36000" marR="36000" marT="99575" marB="360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Redirects both </a:t>
                      </a: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stdout</a:t>
                      </a: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 and </a:t>
                      </a: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stderr</a:t>
                      </a: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 to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filename</a:t>
                      </a:r>
                    </a:p>
                  </a:txBody>
                  <a:tcPr marL="36000" marR="36000" marT="99575" marB="36000" horzOverflow="overflow">
                    <a:lnL>
                      <a:noFill/>
                    </a:lnL>
                    <a:lnR>
                      <a:noFill/>
                    </a:lnR>
                    <a:lnT>
                      <a:noFill/>
                    </a:lnT>
                    <a:lnB>
                      <a:noFill/>
                    </a:lnB>
                    <a:lnTlToBr>
                      <a:noFill/>
                    </a:lnTlToBr>
                    <a:lnBlToTr>
                      <a:noFill/>
                    </a:lnBlToTr>
                    <a:noFill/>
                  </a:tcPr>
                </a:tc>
              </a:tr>
              <a:tr h="460375">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&gt;&amp;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filename</a:t>
                      </a:r>
                    </a:p>
                  </a:txBody>
                  <a:tcPr marL="36000" marR="36000" marT="99575" marB="360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Same as </a:t>
                      </a: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&amp;&gt;</a:t>
                      </a: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 but do not use</a:t>
                      </a:r>
                    </a:p>
                  </a:txBody>
                  <a:tcPr marL="36000" marR="36000" marT="99575" marB="36000" horzOverflow="overflow">
                    <a:lnL>
                      <a:noFill/>
                    </a:lnL>
                    <a:lnR>
                      <a:noFill/>
                    </a:lnR>
                    <a:lnT>
                      <a:noFill/>
                    </a:lnT>
                    <a:lnB>
                      <a:noFill/>
                    </a:lnB>
                    <a:lnTlToBr>
                      <a:noFill/>
                    </a:lnTlToBr>
                    <a:lnBlToTr>
                      <a:noFill/>
                    </a:lnBlToTr>
                    <a:noFill/>
                  </a:tcPr>
                </a:tc>
              </a:tr>
              <a:tr h="788988">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&amp;&gt;&gt;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filename</a:t>
                      </a:r>
                    </a:p>
                  </a:txBody>
                  <a:tcPr marL="36000" marR="36000" marT="99575" marB="360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Appends both </a:t>
                      </a: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stdout</a:t>
                      </a: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 and </a:t>
                      </a: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stderr</a:t>
                      </a: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 onto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filename</a:t>
                      </a:r>
                    </a:p>
                  </a:txBody>
                  <a:tcPr marL="36000" marR="36000" marT="99575" marB="36000" horzOverflow="overflow">
                    <a:lnL>
                      <a:noFill/>
                    </a:lnL>
                    <a:lnR>
                      <a:noFill/>
                    </a:lnR>
                    <a:lnT>
                      <a:noFill/>
                    </a:lnT>
                    <a:lnB>
                      <a:noFill/>
                    </a:lnB>
                    <a:lnTlToBr>
                      <a:noFill/>
                    </a:lnTlToBr>
                    <a:lnBlToTr>
                      <a:noFill/>
                    </a:lnBlToTr>
                    <a:noFill/>
                  </a:tcPr>
                </a:tc>
              </a:tr>
              <a:tr h="458788">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&gt;&gt;&amp;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filename</a:t>
                      </a:r>
                    </a:p>
                  </a:txBody>
                  <a:tcPr marL="36000" marR="36000" marT="99575" marB="360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Not valid; produces an error</a:t>
                      </a:r>
                    </a:p>
                  </a:txBody>
                  <a:tcPr marL="36000" marR="36000" marT="99575" marB="36000" horzOverflow="overflow">
                    <a:lnL>
                      <a:noFill/>
                    </a:lnL>
                    <a:lnR>
                      <a:noFill/>
                    </a:lnR>
                    <a:lnT>
                      <a:noFill/>
                    </a:lnT>
                    <a:lnB>
                      <a:noFill/>
                    </a:lnB>
                    <a:lnTlToBr>
                      <a:noFill/>
                    </a:lnTlToBr>
                    <a:lnBlToTr>
                      <a:noFill/>
                    </a:lnBlToTr>
                    <a:noFill/>
                  </a:tcPr>
                </a:tc>
              </a:tr>
            </a:tbl>
          </a:graphicData>
        </a:graphic>
      </p:graphicFrame>
    </p:spTree>
    <p:extLst>
      <p:ext uri="{BB962C8B-B14F-4D97-AF65-F5344CB8AC3E}">
        <p14:creationId xmlns:p14="http://schemas.microsoft.com/office/powerpoint/2010/main" val="3902296834"/>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09" name="Group 1"/>
          <p:cNvGraphicFramePr>
            <a:graphicFrameLocks noGrp="1"/>
          </p:cNvGraphicFramePr>
          <p:nvPr>
            <p:extLst>
              <p:ext uri="{D42A27DB-BD31-4B8C-83A1-F6EECF244321}">
                <p14:modId xmlns:p14="http://schemas.microsoft.com/office/powerpoint/2010/main" val="2827461150"/>
              </p:ext>
            </p:extLst>
          </p:nvPr>
        </p:nvGraphicFramePr>
        <p:xfrm>
          <a:off x="841375" y="-152400"/>
          <a:ext cx="8302625" cy="6392535"/>
        </p:xfrm>
        <a:graphic>
          <a:graphicData uri="http://schemas.openxmlformats.org/drawingml/2006/table">
            <a:tbl>
              <a:tblPr/>
              <a:tblGrid>
                <a:gridCol w="2545714"/>
                <a:gridCol w="5756911"/>
              </a:tblGrid>
              <a:tr h="549776">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3200" b="0" i="0" u="none" strike="noStrike" cap="none" normalizeH="0" baseline="0" dirty="0" smtClean="0">
                          <a:ln>
                            <a:noFill/>
                          </a:ln>
                          <a:solidFill>
                            <a:srgbClr val="000000"/>
                          </a:solidFill>
                          <a:effectLst/>
                          <a:latin typeface="Bitstream Vera Sans" pitchFamily="32" charset="0"/>
                          <a:ea typeface="msmincho" charset="0"/>
                          <a:cs typeface="msmincho" charset="0"/>
                        </a:rPr>
                        <a:t>Operator</a:t>
                      </a:r>
                    </a:p>
                  </a:txBody>
                  <a:tcPr marL="36000" marR="36000" marT="120528" marB="36000"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3200" b="0" i="0" u="none" strike="noStrike" cap="none" normalizeH="0" baseline="0" smtClean="0">
                          <a:ln>
                            <a:noFill/>
                          </a:ln>
                          <a:solidFill>
                            <a:srgbClr val="000000"/>
                          </a:solidFill>
                          <a:effectLst/>
                          <a:latin typeface="Bitstream Vera Sans" pitchFamily="32" charset="0"/>
                          <a:ea typeface="msmincho" charset="0"/>
                          <a:cs typeface="msmincho" charset="0"/>
                        </a:rPr>
                        <a:t>Behaviour</a:t>
                      </a:r>
                    </a:p>
                  </a:txBody>
                  <a:tcPr marL="36000" marR="36000" marT="120528" marB="36000" horzOverflow="overflow">
                    <a:lnL>
                      <a:noFill/>
                    </a:lnL>
                    <a:lnR>
                      <a:noFill/>
                    </a:lnR>
                    <a:lnT>
                      <a:noFill/>
                    </a:lnT>
                    <a:lnB>
                      <a:noFill/>
                    </a:lnB>
                    <a:lnTlToBr>
                      <a:noFill/>
                    </a:lnTlToBr>
                    <a:lnBlToTr>
                      <a:noFill/>
                    </a:lnBlToTr>
                    <a:noFill/>
                  </a:tcPr>
                </a:tc>
              </a:tr>
              <a:tr h="509325">
                <a:tc gridSpan="2">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800" b="0" i="0" u="none" strike="noStrike" cap="none" normalizeH="0" baseline="0" dirty="0" smtClean="0">
                          <a:ln>
                            <a:noFill/>
                          </a:ln>
                          <a:solidFill>
                            <a:srgbClr val="000000"/>
                          </a:solidFill>
                          <a:effectLst/>
                          <a:latin typeface="Bitstream Vera Serif" pitchFamily="16" charset="0"/>
                          <a:ea typeface="msmincho" charset="0"/>
                          <a:cs typeface="msmincho" charset="0"/>
                        </a:rPr>
                        <a:t>Merged streams</a:t>
                      </a:r>
                    </a:p>
                  </a:txBody>
                  <a:tcPr marL="90000" marR="90000" marT="121032" marB="46800" horzOverflow="overflow">
                    <a:lnL>
                      <a:noFill/>
                    </a:lnL>
                    <a:lnR>
                      <a:noFill/>
                    </a:lnR>
                    <a:lnT>
                      <a:noFill/>
                    </a:lnT>
                    <a:lnB>
                      <a:noFill/>
                    </a:lnB>
                    <a:lnTlToBr>
                      <a:noFill/>
                    </a:lnTlToBr>
                    <a:lnBlToTr>
                      <a:noFill/>
                    </a:lnBlToTr>
                    <a:noFill/>
                  </a:tcPr>
                </a:tc>
                <a:tc hMerge="1">
                  <a:txBody>
                    <a:bodyPr/>
                    <a:lstStyle/>
                    <a:p>
                      <a:endParaRPr lang="en-US"/>
                    </a:p>
                  </a:txBody>
                  <a:tcPr/>
                </a:tc>
              </a:tr>
              <a:tr h="1049678">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2&gt;&amp;1</a:t>
                      </a:r>
                    </a:p>
                  </a:txBody>
                  <a:tcPr marL="36000" marR="36000" marT="99575" marB="360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dirty="0" smtClean="0">
                          <a:ln>
                            <a:noFill/>
                          </a:ln>
                          <a:solidFill>
                            <a:srgbClr val="000000"/>
                          </a:solidFill>
                          <a:effectLst/>
                          <a:latin typeface="Bitstream Vera Serif" pitchFamily="16" charset="0"/>
                          <a:ea typeface="msmincho" charset="0"/>
                          <a:cs typeface="msmincho" charset="0"/>
                        </a:rPr>
                        <a:t>Redirects </a:t>
                      </a:r>
                      <a:r>
                        <a:rPr kumimoji="0" lang="en-US" sz="2400" b="0" i="0" u="none" strike="noStrike" cap="none" normalizeH="0" baseline="0" dirty="0" err="1" smtClean="0">
                          <a:ln>
                            <a:noFill/>
                          </a:ln>
                          <a:solidFill>
                            <a:srgbClr val="000000"/>
                          </a:solidFill>
                          <a:effectLst/>
                          <a:latin typeface="Bitstream Vera Sans Mono" pitchFamily="33" charset="0"/>
                          <a:ea typeface="msmincho" charset="0"/>
                          <a:cs typeface="msmincho" charset="0"/>
                        </a:rPr>
                        <a:t>stderr</a:t>
                      </a:r>
                      <a:r>
                        <a:rPr kumimoji="0" lang="en-US" sz="2400" b="1" i="0" u="none" strike="noStrike" cap="none" normalizeH="0" baseline="0" dirty="0" smtClean="0">
                          <a:ln>
                            <a:noFill/>
                          </a:ln>
                          <a:solidFill>
                            <a:srgbClr val="000000"/>
                          </a:solidFill>
                          <a:effectLst/>
                          <a:latin typeface="Bitstream Vera Serif" pitchFamily="16" charset="0"/>
                          <a:ea typeface="msmincho" charset="0"/>
                          <a:cs typeface="msmincho" charset="0"/>
                        </a:rPr>
                        <a:t> to the same place as </a:t>
                      </a:r>
                      <a:r>
                        <a:rPr kumimoji="0" lang="en-US" sz="2400" b="0" i="0" u="none" strike="noStrike" cap="none" normalizeH="0" baseline="0" dirty="0" err="1" smtClean="0">
                          <a:ln>
                            <a:noFill/>
                          </a:ln>
                          <a:solidFill>
                            <a:srgbClr val="000000"/>
                          </a:solidFill>
                          <a:effectLst/>
                          <a:latin typeface="Bitstream Vera Sans Mono" pitchFamily="33" charset="0"/>
                          <a:ea typeface="msmincho" charset="0"/>
                          <a:cs typeface="msmincho" charset="0"/>
                        </a:rPr>
                        <a:t>stdout</a:t>
                      </a:r>
                      <a:r>
                        <a:rPr kumimoji="0" lang="en-US" sz="2400" b="1" i="0" u="none" strike="noStrike" cap="none" normalizeH="0" baseline="0" dirty="0" smtClean="0">
                          <a:ln>
                            <a:noFill/>
                          </a:ln>
                          <a:solidFill>
                            <a:srgbClr val="000000"/>
                          </a:solidFill>
                          <a:effectLst/>
                          <a:latin typeface="Bitstream Vera Serif" pitchFamily="16" charset="0"/>
                          <a:ea typeface="msmincho" charset="0"/>
                          <a:cs typeface="msmincho" charset="0"/>
                        </a:rPr>
                        <a:t>, which, if redirected, must already be redirected </a:t>
                      </a:r>
                    </a:p>
                  </a:txBody>
                  <a:tcPr marL="36000" marR="36000" marT="99575" marB="36000" horzOverflow="overflow">
                    <a:lnL>
                      <a:noFill/>
                    </a:lnL>
                    <a:lnR>
                      <a:noFill/>
                    </a:lnR>
                    <a:lnT>
                      <a:noFill/>
                    </a:lnT>
                    <a:lnB>
                      <a:noFill/>
                    </a:lnB>
                    <a:lnTlToBr>
                      <a:noFill/>
                    </a:lnTlToBr>
                    <a:lnBlToTr>
                      <a:noFill/>
                    </a:lnBlToTr>
                    <a:noFill/>
                  </a:tcPr>
                </a:tc>
              </a:tr>
              <a:tr h="1049678">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1&gt;&amp;2</a:t>
                      </a:r>
                    </a:p>
                  </a:txBody>
                  <a:tcPr marL="36000" marR="36000" marT="99575" marB="360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dirty="0" smtClean="0">
                          <a:ln>
                            <a:noFill/>
                          </a:ln>
                          <a:solidFill>
                            <a:srgbClr val="000000"/>
                          </a:solidFill>
                          <a:effectLst/>
                          <a:latin typeface="Bitstream Vera Serif" pitchFamily="16" charset="0"/>
                          <a:ea typeface="msmincho" charset="0"/>
                          <a:cs typeface="msmincho" charset="0"/>
                        </a:rPr>
                        <a:t>Redirects </a:t>
                      </a:r>
                      <a:r>
                        <a:rPr kumimoji="0" lang="en-US" sz="2400" b="0" i="0" u="none" strike="noStrike" cap="none" normalizeH="0" baseline="0" dirty="0" err="1" smtClean="0">
                          <a:ln>
                            <a:noFill/>
                          </a:ln>
                          <a:solidFill>
                            <a:srgbClr val="000000"/>
                          </a:solidFill>
                          <a:effectLst/>
                          <a:latin typeface="Bitstream Vera Sans Mono" pitchFamily="33" charset="0"/>
                          <a:ea typeface="msmincho" charset="0"/>
                          <a:cs typeface="msmincho" charset="0"/>
                        </a:rPr>
                        <a:t>stdout</a:t>
                      </a:r>
                      <a:r>
                        <a:rPr kumimoji="0" lang="en-US" sz="2400" b="1" i="0" u="none" strike="noStrike" cap="none" normalizeH="0" baseline="0" dirty="0" smtClean="0">
                          <a:ln>
                            <a:noFill/>
                          </a:ln>
                          <a:solidFill>
                            <a:srgbClr val="000000"/>
                          </a:solidFill>
                          <a:effectLst/>
                          <a:latin typeface="Bitstream Vera Serif" pitchFamily="16" charset="0"/>
                          <a:ea typeface="msmincho" charset="0"/>
                          <a:cs typeface="msmincho" charset="0"/>
                        </a:rPr>
                        <a:t> to the same place as </a:t>
                      </a:r>
                      <a:r>
                        <a:rPr kumimoji="0" lang="en-US" sz="2400" b="0" i="0" u="none" strike="noStrike" cap="none" normalizeH="0" baseline="0" dirty="0" err="1" smtClean="0">
                          <a:ln>
                            <a:noFill/>
                          </a:ln>
                          <a:solidFill>
                            <a:srgbClr val="000000"/>
                          </a:solidFill>
                          <a:effectLst/>
                          <a:latin typeface="Bitstream Vera Sans Mono" pitchFamily="33" charset="0"/>
                          <a:ea typeface="msmincho" charset="0"/>
                          <a:cs typeface="msmincho" charset="0"/>
                        </a:rPr>
                        <a:t>stderr</a:t>
                      </a:r>
                      <a:r>
                        <a:rPr kumimoji="0" lang="en-US" sz="2400" b="1" i="0" u="none" strike="noStrike" cap="none" normalizeH="0" baseline="0" dirty="0" smtClean="0">
                          <a:ln>
                            <a:noFill/>
                          </a:ln>
                          <a:solidFill>
                            <a:srgbClr val="000000"/>
                          </a:solidFill>
                          <a:effectLst/>
                          <a:latin typeface="Bitstream Vera Serif" pitchFamily="16" charset="0"/>
                          <a:ea typeface="msmincho" charset="0"/>
                          <a:cs typeface="msmincho" charset="0"/>
                        </a:rPr>
                        <a:t>, which, if redirected, must already be redirected </a:t>
                      </a:r>
                    </a:p>
                  </a:txBody>
                  <a:tcPr marL="36000" marR="36000" marT="99575" marB="36000" horzOverflow="overflow">
                    <a:lnL>
                      <a:noFill/>
                    </a:lnL>
                    <a:lnR>
                      <a:noFill/>
                    </a:lnR>
                    <a:lnT>
                      <a:noFill/>
                    </a:lnT>
                    <a:lnB>
                      <a:noFill/>
                    </a:lnB>
                    <a:lnTlToBr>
                      <a:noFill/>
                    </a:lnTlToBr>
                    <a:lnBlToTr>
                      <a:noFill/>
                    </a:lnBlToTr>
                    <a:noFill/>
                  </a:tcPr>
                </a:tc>
              </a:tr>
              <a:tr h="795255">
                <a:tc gridSpan="2">
                  <a:txBody>
                    <a:bodyPr/>
                    <a:lstStyle/>
                    <a:p>
                      <a:pPr marL="0" marR="0" lvl="0" indent="0" algn="ctr" defTabSz="457200" rtl="0" eaLnBrk="1" fontAlgn="base" latinLnBrk="0" hangingPunct="1">
                        <a:lnSpc>
                          <a:spcPct val="96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800" b="0" i="0" u="none" strike="noStrike" cap="none" normalizeH="0" baseline="0" smtClean="0">
                          <a:ln>
                            <a:noFill/>
                          </a:ln>
                          <a:solidFill>
                            <a:srgbClr val="000000"/>
                          </a:solidFill>
                          <a:effectLst/>
                          <a:latin typeface="Bitstream Vera Serif" pitchFamily="16" charset="0"/>
                          <a:ea typeface="msmincho" charset="0"/>
                          <a:cs typeface="msmincho" charset="0"/>
                        </a:rPr>
                        <a:t>Special stdin processing ("here" files),</a:t>
                      </a:r>
                    </a:p>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mainly for use within scripts</a:t>
                      </a:r>
                    </a:p>
                  </a:txBody>
                  <a:tcPr marL="36000" marR="36000" marT="74952" marB="36000" horzOverflow="overflow">
                    <a:lnL>
                      <a:noFill/>
                    </a:lnL>
                    <a:lnR>
                      <a:noFill/>
                    </a:lnR>
                    <a:lnT>
                      <a:noFill/>
                    </a:lnT>
                    <a:lnB>
                      <a:noFill/>
                    </a:lnB>
                    <a:lnTlToBr>
                      <a:noFill/>
                    </a:lnTlToBr>
                    <a:lnBlToTr>
                      <a:noFill/>
                    </a:lnBlToTr>
                    <a:noFill/>
                  </a:tcPr>
                </a:tc>
                <a:tc hMerge="1">
                  <a:txBody>
                    <a:bodyPr/>
                    <a:lstStyle/>
                    <a:p>
                      <a:endParaRPr lang="en-US"/>
                    </a:p>
                  </a:txBody>
                  <a:tcPr/>
                </a:tc>
              </a:tr>
              <a:tr h="734193">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&lt;&lt;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string</a:t>
                      </a:r>
                    </a:p>
                  </a:txBody>
                  <a:tcPr marL="36000" marR="36000" marT="99575" marB="360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Read </a:t>
                      </a: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stdin</a:t>
                      </a: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 using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string</a:t>
                      </a: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 as the end-of-file indicator</a:t>
                      </a:r>
                    </a:p>
                  </a:txBody>
                  <a:tcPr marL="36000" marR="36000" marT="99575" marB="36000" horzOverflow="overflow">
                    <a:lnL>
                      <a:noFill/>
                    </a:lnL>
                    <a:lnR>
                      <a:noFill/>
                    </a:lnR>
                    <a:lnT>
                      <a:noFill/>
                    </a:lnT>
                    <a:lnB>
                      <a:noFill/>
                    </a:lnB>
                    <a:lnTlToBr>
                      <a:noFill/>
                    </a:lnTlToBr>
                    <a:lnBlToTr>
                      <a:noFill/>
                    </a:lnBlToTr>
                    <a:noFill/>
                  </a:tcPr>
                </a:tc>
              </a:tr>
              <a:tr h="754547">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&lt;&lt;-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string</a:t>
                      </a:r>
                    </a:p>
                  </a:txBody>
                  <a:tcPr marL="90000" marR="90000" marT="110375" marB="468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Same as </a:t>
                      </a: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&lt;&lt;</a:t>
                      </a: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 but remove leading </a:t>
                      </a: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TAB</a:t>
                      </a: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 characters</a:t>
                      </a:r>
                    </a:p>
                  </a:txBody>
                  <a:tcPr marL="90000" marR="90000" marT="110375" marB="46800" horzOverflow="overflow">
                    <a:lnL>
                      <a:noFill/>
                    </a:lnL>
                    <a:lnR>
                      <a:noFill/>
                    </a:lnR>
                    <a:lnT>
                      <a:noFill/>
                    </a:lnT>
                    <a:lnB>
                      <a:noFill/>
                    </a:lnB>
                    <a:lnTlToBr>
                      <a:noFill/>
                    </a:lnTlToBr>
                    <a:lnBlToTr>
                      <a:noFill/>
                    </a:lnBlToTr>
                    <a:noFill/>
                  </a:tcPr>
                </a:tc>
              </a:tr>
              <a:tr h="448762">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&lt;&lt;&lt; </a:t>
                      </a:r>
                      <a:r>
                        <a:rPr kumimoji="0" lang="en-US" sz="2400" b="0" i="0" u="sng" strike="noStrike" cap="none" normalizeH="0" baseline="0" smtClean="0">
                          <a:ln>
                            <a:noFill/>
                          </a:ln>
                          <a:solidFill>
                            <a:srgbClr val="000000"/>
                          </a:solidFill>
                          <a:effectLst/>
                          <a:latin typeface="Bitstream Vera Sans Mono" pitchFamily="33" charset="0"/>
                          <a:ea typeface="msmincho" charset="0"/>
                          <a:cs typeface="msmincho" charset="0"/>
                        </a:rPr>
                        <a:t>string</a:t>
                      </a:r>
                    </a:p>
                  </a:txBody>
                  <a:tcPr marL="90000" marR="90000" marT="110375" marB="468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dirty="0" smtClean="0">
                          <a:ln>
                            <a:noFill/>
                          </a:ln>
                          <a:solidFill>
                            <a:srgbClr val="000000"/>
                          </a:solidFill>
                          <a:effectLst/>
                          <a:latin typeface="Bitstream Vera Serif" pitchFamily="16" charset="0"/>
                          <a:ea typeface="msmincho" charset="0"/>
                          <a:cs typeface="msmincho" charset="0"/>
                        </a:rPr>
                        <a:t>Read </a:t>
                      </a:r>
                      <a:r>
                        <a:rPr kumimoji="0" lang="en-US" sz="2400" b="0" i="0" u="sng" strike="noStrike" cap="none" normalizeH="0" baseline="0" dirty="0" smtClean="0">
                          <a:ln>
                            <a:noFill/>
                          </a:ln>
                          <a:solidFill>
                            <a:srgbClr val="000000"/>
                          </a:solidFill>
                          <a:effectLst/>
                          <a:latin typeface="Bitstream Vera Sans Mono" pitchFamily="33" charset="0"/>
                          <a:ea typeface="msmincho" charset="0"/>
                          <a:cs typeface="msmincho" charset="0"/>
                        </a:rPr>
                        <a:t>string</a:t>
                      </a:r>
                      <a:r>
                        <a:rPr kumimoji="0" lang="en-US" sz="2400" b="1" i="0" u="none" strike="noStrike" cap="none" normalizeH="0" baseline="0" dirty="0" smtClean="0">
                          <a:ln>
                            <a:noFill/>
                          </a:ln>
                          <a:solidFill>
                            <a:srgbClr val="000000"/>
                          </a:solidFill>
                          <a:effectLst/>
                          <a:latin typeface="Bitstream Vera Serif" pitchFamily="16" charset="0"/>
                          <a:ea typeface="msmincho" charset="0"/>
                          <a:cs typeface="msmincho" charset="0"/>
                        </a:rPr>
                        <a:t> into </a:t>
                      </a:r>
                      <a:r>
                        <a:rPr kumimoji="0" lang="en-US" sz="2400" b="0" i="0" u="none" strike="noStrike" cap="none" normalizeH="0" baseline="0" dirty="0" err="1" smtClean="0">
                          <a:ln>
                            <a:noFill/>
                          </a:ln>
                          <a:solidFill>
                            <a:srgbClr val="000000"/>
                          </a:solidFill>
                          <a:effectLst/>
                          <a:latin typeface="Bitstream Vera Sans Mono" pitchFamily="33" charset="0"/>
                          <a:ea typeface="msmincho" charset="0"/>
                          <a:cs typeface="msmincho" charset="0"/>
                        </a:rPr>
                        <a:t>stdin</a:t>
                      </a:r>
                      <a:endParaRPr kumimoji="0" lang="en-US" sz="2400" b="0" i="0" u="none" strike="noStrike" cap="none" normalizeH="0" baseline="0" dirty="0" smtClean="0">
                        <a:ln>
                          <a:noFill/>
                        </a:ln>
                        <a:solidFill>
                          <a:srgbClr val="000000"/>
                        </a:solidFill>
                        <a:effectLst/>
                        <a:latin typeface="Bitstream Vera Sans Mono" pitchFamily="33" charset="0"/>
                        <a:ea typeface="msmincho" charset="0"/>
                        <a:cs typeface="msmincho" charset="0"/>
                      </a:endParaRPr>
                    </a:p>
                  </a:txBody>
                  <a:tcPr marL="90000" marR="90000" marT="110375" marB="46800" horzOverflow="overflow">
                    <a:lnL>
                      <a:noFill/>
                    </a:lnL>
                    <a:lnR>
                      <a:noFill/>
                    </a:lnR>
                    <a:lnT>
                      <a:noFill/>
                    </a:lnT>
                    <a:lnB>
                      <a:noFill/>
                    </a:lnB>
                    <a:lnTlToBr>
                      <a:noFill/>
                    </a:lnTlToBr>
                    <a:lnBlToTr>
                      <a:noFill/>
                    </a:lnBlToTr>
                    <a:noFill/>
                  </a:tcPr>
                </a:tc>
              </a:tr>
            </a:tbl>
          </a:graphicData>
        </a:graphic>
      </p:graphicFrame>
    </p:spTree>
    <p:extLst>
      <p:ext uri="{BB962C8B-B14F-4D97-AF65-F5344CB8AC3E}">
        <p14:creationId xmlns:p14="http://schemas.microsoft.com/office/powerpoint/2010/main" val="581831156"/>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1"/>
          <p:cNvSpPr txBox="1">
            <a:spLocks noChangeArrowheads="1"/>
          </p:cNvSpPr>
          <p:nvPr/>
        </p:nvSpPr>
        <p:spPr bwMode="auto">
          <a:xfrm>
            <a:off x="369888" y="398463"/>
            <a:ext cx="8229600" cy="554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spcAft>
                <a:spcPts val="1438"/>
              </a:spcAft>
              <a:buClrTx/>
              <a:buSzPct val="45000"/>
              <a:buFontTx/>
              <a:buNone/>
            </a:pPr>
            <a:r>
              <a:rPr lang="en-US" sz="3200" b="0" dirty="0"/>
              <a:t>Command aliases</a:t>
            </a:r>
          </a:p>
          <a:p>
            <a:pPr algn="l">
              <a:spcAft>
                <a:spcPts val="575"/>
              </a:spcAft>
              <a:buSzPct val="45000"/>
              <a:buFont typeface="Wingdings" charset="2"/>
              <a:buChar char=""/>
            </a:pPr>
            <a:r>
              <a:rPr lang="en-US" sz="2400" dirty="0">
                <a:latin typeface="Bitstream Vera Serif" pitchFamily="16" charset="0"/>
              </a:rPr>
              <a:t>To create an alias (no spaces after alias name)</a:t>
            </a:r>
          </a:p>
          <a:p>
            <a:pPr algn="l">
              <a:spcAft>
                <a:spcPts val="575"/>
              </a:spcAft>
              <a:buClrTx/>
              <a:buFontTx/>
              <a:buNone/>
            </a:pPr>
            <a:r>
              <a:rPr lang="en-US" sz="2400" b="0" dirty="0">
                <a:latin typeface="Bitstream Vera Sans Mono" pitchFamily="33" charset="0"/>
              </a:rPr>
              <a:t>		alias </a:t>
            </a:r>
            <a:r>
              <a:rPr lang="en-US" sz="2400" b="0" dirty="0" err="1">
                <a:latin typeface="Bitstream Vera Sans Mono" pitchFamily="33" charset="0"/>
              </a:rPr>
              <a:t>ll</a:t>
            </a:r>
            <a:r>
              <a:rPr lang="en-US" sz="2400" b="0" dirty="0">
                <a:latin typeface="Bitstream Vera Sans Mono" pitchFamily="33" charset="0"/>
              </a:rPr>
              <a:t>="</a:t>
            </a:r>
            <a:r>
              <a:rPr lang="en-US" sz="2400" b="0" dirty="0" err="1">
                <a:latin typeface="Bitstream Vera Sans Mono" pitchFamily="33" charset="0"/>
              </a:rPr>
              <a:t>ls</a:t>
            </a:r>
            <a:r>
              <a:rPr lang="en-US" sz="2400" b="0" dirty="0">
                <a:latin typeface="Bitstream Vera Sans Mono" pitchFamily="33" charset="0"/>
              </a:rPr>
              <a:t> -l"</a:t>
            </a:r>
          </a:p>
          <a:p>
            <a:pPr algn="l">
              <a:spcAft>
                <a:spcPts val="575"/>
              </a:spcAft>
              <a:buSzPct val="45000"/>
              <a:buFont typeface="Wingdings" charset="2"/>
              <a:buChar char=""/>
            </a:pPr>
            <a:r>
              <a:rPr lang="en-US" sz="2400" dirty="0">
                <a:latin typeface="Bitstream Vera Serif" pitchFamily="16" charset="0"/>
              </a:rPr>
              <a:t>To list all aliases</a:t>
            </a:r>
          </a:p>
          <a:p>
            <a:pPr algn="l">
              <a:spcAft>
                <a:spcPts val="575"/>
              </a:spcAft>
              <a:buClrTx/>
              <a:buFontTx/>
              <a:buNone/>
            </a:pPr>
            <a:r>
              <a:rPr lang="en-US" sz="2400" b="0" dirty="0">
                <a:latin typeface="Bitstream Vera Sans Mono" pitchFamily="33" charset="0"/>
              </a:rPr>
              <a:t>		alias</a:t>
            </a:r>
            <a:r>
              <a:rPr lang="en-US" sz="2400" b="0" dirty="0">
                <a:latin typeface="Bitstream Vera Serif" pitchFamily="16" charset="0"/>
              </a:rPr>
              <a:t>   or    </a:t>
            </a:r>
            <a:r>
              <a:rPr lang="en-US" sz="2400" b="0" dirty="0">
                <a:latin typeface="Bitstream Vera Sans Mono" pitchFamily="33" charset="0"/>
              </a:rPr>
              <a:t>alias | less</a:t>
            </a:r>
          </a:p>
          <a:p>
            <a:pPr algn="l">
              <a:spcAft>
                <a:spcPts val="575"/>
              </a:spcAft>
              <a:buSzPct val="45000"/>
              <a:buFont typeface="Wingdings" charset="2"/>
              <a:buChar char=""/>
            </a:pPr>
            <a:r>
              <a:rPr lang="en-US" sz="2400" dirty="0">
                <a:latin typeface="Bitstream Vera Serif" pitchFamily="16" charset="0"/>
              </a:rPr>
              <a:t>To delete an alias</a:t>
            </a:r>
          </a:p>
          <a:p>
            <a:pPr algn="l">
              <a:spcAft>
                <a:spcPts val="575"/>
              </a:spcAft>
              <a:buClrTx/>
              <a:buFontTx/>
              <a:buNone/>
            </a:pPr>
            <a:r>
              <a:rPr lang="en-US" sz="2400" b="0" dirty="0">
                <a:latin typeface="Bitstream Vera Sans Mono" pitchFamily="33" charset="0"/>
              </a:rPr>
              <a:t>		</a:t>
            </a:r>
            <a:r>
              <a:rPr lang="en-US" sz="2400" b="0" dirty="0" err="1">
                <a:latin typeface="Bitstream Vera Sans Mono" pitchFamily="33" charset="0"/>
              </a:rPr>
              <a:t>unalias</a:t>
            </a:r>
            <a:r>
              <a:rPr lang="en-US" sz="2400" b="0" dirty="0">
                <a:latin typeface="Bitstream Vera Sans Mono" pitchFamily="33" charset="0"/>
              </a:rPr>
              <a:t> </a:t>
            </a:r>
            <a:r>
              <a:rPr lang="en-US" sz="2400" b="0" dirty="0" err="1">
                <a:latin typeface="Bitstream Vera Sans Mono" pitchFamily="33" charset="0"/>
              </a:rPr>
              <a:t>ll</a:t>
            </a:r>
            <a:r>
              <a:rPr lang="en-US" sz="2400" b="0" dirty="0">
                <a:latin typeface="Bitstream Vera Sans Mono" pitchFamily="33" charset="0"/>
              </a:rPr>
              <a:t> </a:t>
            </a:r>
          </a:p>
          <a:p>
            <a:pPr algn="l">
              <a:spcAft>
                <a:spcPts val="575"/>
              </a:spcAft>
              <a:buSzPct val="45000"/>
              <a:buFont typeface="Wingdings" charset="2"/>
              <a:buChar char=""/>
            </a:pPr>
            <a:r>
              <a:rPr lang="en-US" sz="2400" dirty="0">
                <a:latin typeface="Bitstream Vera Serif" pitchFamily="16" charset="0"/>
              </a:rPr>
              <a:t>Command aliases are normally placed in your </a:t>
            </a:r>
            <a:r>
              <a:rPr lang="en-US" sz="2400" b="0" dirty="0">
                <a:latin typeface="Bitstream Vera Sans Mono" pitchFamily="33" charset="0"/>
              </a:rPr>
              <a:t>~/.</a:t>
            </a:r>
            <a:r>
              <a:rPr lang="en-US" sz="2400" b="0" dirty="0" err="1">
                <a:latin typeface="Bitstream Vera Sans Mono" pitchFamily="33" charset="0"/>
              </a:rPr>
              <a:t>bashrc</a:t>
            </a:r>
            <a:r>
              <a:rPr lang="en-US" sz="2400" dirty="0">
                <a:latin typeface="Bitstream Vera Serif" pitchFamily="16" charset="0"/>
              </a:rPr>
              <a:t> file (first, </a:t>
            </a:r>
            <a:r>
              <a:rPr lang="en-US" sz="2400" u="sng" dirty="0">
                <a:latin typeface="Bitstream Vera Serif" pitchFamily="16" charset="0"/>
              </a:rPr>
              <a:t>make a back-up copy</a:t>
            </a:r>
            <a:r>
              <a:rPr lang="en-US" sz="2400" dirty="0">
                <a:latin typeface="Bitstream Vera Serif" pitchFamily="16" charset="0"/>
              </a:rPr>
              <a:t>; then use </a:t>
            </a:r>
            <a:r>
              <a:rPr lang="en-US" sz="2400" b="0" dirty="0">
                <a:latin typeface="Bitstream Vera Sans Mono" pitchFamily="33" charset="0"/>
              </a:rPr>
              <a:t>vi</a:t>
            </a:r>
            <a:r>
              <a:rPr lang="en-US" sz="2400" dirty="0">
                <a:latin typeface="Bitstream Vera Serif" pitchFamily="16" charset="0"/>
              </a:rPr>
              <a:t> to edit the file)</a:t>
            </a:r>
          </a:p>
          <a:p>
            <a:pPr algn="l">
              <a:spcAft>
                <a:spcPts val="575"/>
              </a:spcAft>
              <a:buSzPct val="45000"/>
              <a:buFont typeface="Wingdings" charset="2"/>
              <a:buChar char=""/>
            </a:pPr>
            <a:r>
              <a:rPr lang="en-US" sz="2400" dirty="0">
                <a:latin typeface="Bitstream Vera Serif" pitchFamily="16" charset="0"/>
              </a:rPr>
              <a:t>If you need something more complex than a simple alias (they have no arguments or options), then write a bash function </a:t>
            </a:r>
            <a:r>
              <a:rPr lang="en-US" sz="2400" dirty="0" smtClean="0">
                <a:latin typeface="Bitstream Vera Serif" pitchFamily="16" charset="0"/>
              </a:rPr>
              <a:t>script (that topic is coming soon).</a:t>
            </a:r>
            <a:endParaRPr lang="en-US" sz="2400" dirty="0">
              <a:latin typeface="Bitstream Vera Serif" pitchFamily="16" charset="0"/>
            </a:endParaRPr>
          </a:p>
        </p:txBody>
      </p:sp>
    </p:spTree>
    <p:extLst>
      <p:ext uri="{BB962C8B-B14F-4D97-AF65-F5344CB8AC3E}">
        <p14:creationId xmlns:p14="http://schemas.microsoft.com/office/powerpoint/2010/main" val="1067791789"/>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1"/>
          <p:cNvSpPr txBox="1">
            <a:spLocks noChangeArrowheads="1"/>
          </p:cNvSpPr>
          <p:nvPr/>
        </p:nvSpPr>
        <p:spPr bwMode="auto">
          <a:xfrm>
            <a:off x="228600" y="16923"/>
            <a:ext cx="8686800" cy="563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spcAft>
                <a:spcPct val="0"/>
              </a:spcAft>
              <a:buClrTx/>
              <a:buFontTx/>
              <a:buNone/>
            </a:pPr>
            <a:r>
              <a:rPr lang="en-US" sz="3200" b="0" dirty="0"/>
              <a:t>Filename </a:t>
            </a:r>
            <a:r>
              <a:rPr lang="en-US" sz="3200" b="0" dirty="0" err="1" smtClean="0"/>
              <a:t>Globbing</a:t>
            </a:r>
            <a:r>
              <a:rPr lang="en-US" sz="3200" b="0" dirty="0" smtClean="0"/>
              <a:t> and other </a:t>
            </a:r>
            <a:r>
              <a:rPr lang="en-US" sz="3200" b="0" dirty="0" err="1"/>
              <a:t>Metacharacters</a:t>
            </a:r>
            <a:endParaRPr lang="en-US" sz="3200" b="0" dirty="0"/>
          </a:p>
        </p:txBody>
      </p:sp>
      <p:graphicFrame>
        <p:nvGraphicFramePr>
          <p:cNvPr id="19458" name="Group 2"/>
          <p:cNvGraphicFramePr>
            <a:graphicFrameLocks noGrp="1"/>
          </p:cNvGraphicFramePr>
          <p:nvPr>
            <p:extLst>
              <p:ext uri="{D42A27DB-BD31-4B8C-83A1-F6EECF244321}">
                <p14:modId xmlns:p14="http://schemas.microsoft.com/office/powerpoint/2010/main" val="2840830243"/>
              </p:ext>
            </p:extLst>
          </p:nvPr>
        </p:nvGraphicFramePr>
        <p:xfrm>
          <a:off x="457200" y="685800"/>
          <a:ext cx="8131175" cy="5390462"/>
        </p:xfrm>
        <a:graphic>
          <a:graphicData uri="http://schemas.openxmlformats.org/drawingml/2006/table">
            <a:tbl>
              <a:tblPr/>
              <a:tblGrid>
                <a:gridCol w="2722562"/>
                <a:gridCol w="5408613"/>
              </a:tblGrid>
              <a:tr h="488950">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erif" pitchFamily="16" charset="0"/>
                          <a:ea typeface="msmincho" charset="0"/>
                          <a:cs typeface="msmincho" charset="0"/>
                        </a:rPr>
                        <a:t>Metacharacter</a:t>
                      </a:r>
                    </a:p>
                  </a:txBody>
                  <a:tcPr marL="90000" marR="90000" marT="110375" marB="46800" horzOverflow="overflow">
                    <a:lnL>
                      <a:noFill/>
                    </a:lnL>
                    <a:lnR>
                      <a:noFill/>
                    </a:lnR>
                    <a:lnT>
                      <a:noFill/>
                    </a:lnT>
                    <a:lnB>
                      <a:noFill/>
                    </a:lnB>
                    <a:lnTlToBr>
                      <a:noFill/>
                    </a:lnTlToBr>
                    <a:lnBlToTr>
                      <a:noFill/>
                    </a:lnBlToTr>
                    <a:noFill/>
                  </a:tcPr>
                </a:tc>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dirty="0" smtClean="0">
                          <a:ln>
                            <a:noFill/>
                          </a:ln>
                          <a:solidFill>
                            <a:srgbClr val="000000"/>
                          </a:solidFill>
                          <a:effectLst/>
                          <a:latin typeface="Bitstream Vera Serif" pitchFamily="16" charset="0"/>
                          <a:ea typeface="msmincho" charset="0"/>
                          <a:cs typeface="msmincho" charset="0"/>
                        </a:rPr>
                        <a:t> </a:t>
                      </a:r>
                      <a:r>
                        <a:rPr kumimoji="0" lang="en-US" sz="2400" b="0" i="0" u="none" strike="noStrike" cap="none" normalizeH="0" baseline="0" dirty="0" err="1" smtClean="0">
                          <a:ln>
                            <a:noFill/>
                          </a:ln>
                          <a:solidFill>
                            <a:srgbClr val="000000"/>
                          </a:solidFill>
                          <a:effectLst/>
                          <a:latin typeface="Bitstream Vera Serif" pitchFamily="16" charset="0"/>
                          <a:ea typeface="msmincho" charset="0"/>
                          <a:cs typeface="msmincho" charset="0"/>
                        </a:rPr>
                        <a:t>Behaviour</a:t>
                      </a:r>
                      <a:endParaRPr kumimoji="0" lang="en-US" sz="2400" b="0" i="0" u="none" strike="noStrike" cap="none" normalizeH="0" baseline="0" dirty="0" smtClean="0">
                        <a:ln>
                          <a:noFill/>
                        </a:ln>
                        <a:solidFill>
                          <a:srgbClr val="000000"/>
                        </a:solidFill>
                        <a:effectLst/>
                        <a:latin typeface="Bitstream Vera Serif" pitchFamily="16" charset="0"/>
                        <a:ea typeface="msmincho" charset="0"/>
                        <a:cs typeface="msmincho" charset="0"/>
                      </a:endParaRPr>
                    </a:p>
                  </a:txBody>
                  <a:tcPr marL="90000" marR="90000" marT="110375" marB="46800" horzOverflow="overflow">
                    <a:lnL>
                      <a:noFill/>
                    </a:lnL>
                    <a:lnR>
                      <a:noFill/>
                    </a:lnR>
                    <a:lnT>
                      <a:noFill/>
                    </a:lnT>
                    <a:lnB>
                      <a:noFill/>
                    </a:lnB>
                    <a:lnTlToBr>
                      <a:noFill/>
                    </a:lnTlToBr>
                    <a:lnBlToTr>
                      <a:noFill/>
                    </a:lnBlToTr>
                    <a:noFill/>
                  </a:tcPr>
                </a:tc>
              </a:tr>
              <a:tr h="485775">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a:t>
                      </a:r>
                    </a:p>
                  </a:txBody>
                  <a:tcPr marL="90000" marR="90000" marT="110375" marB="468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Escape; use next char literally</a:t>
                      </a:r>
                    </a:p>
                  </a:txBody>
                  <a:tcPr marL="90000" marR="90000" marT="110375" marB="46800" horzOverflow="overflow">
                    <a:lnL>
                      <a:noFill/>
                    </a:lnL>
                    <a:lnR>
                      <a:noFill/>
                    </a:lnR>
                    <a:lnT>
                      <a:noFill/>
                    </a:lnT>
                    <a:lnB>
                      <a:noFill/>
                    </a:lnB>
                    <a:lnTlToBr>
                      <a:noFill/>
                    </a:lnTlToBr>
                    <a:lnBlToTr>
                      <a:noFill/>
                    </a:lnBlToTr>
                    <a:noFill/>
                  </a:tcPr>
                </a:tc>
              </a:tr>
              <a:tr h="485775">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&amp;</a:t>
                      </a:r>
                    </a:p>
                  </a:txBody>
                  <a:tcPr marL="90000" marR="90000" marT="110375" marB="468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Run process in the background</a:t>
                      </a:r>
                    </a:p>
                  </a:txBody>
                  <a:tcPr marL="90000" marR="90000" marT="110375" marB="46800" horzOverflow="overflow">
                    <a:lnL>
                      <a:noFill/>
                    </a:lnL>
                    <a:lnR>
                      <a:noFill/>
                    </a:lnR>
                    <a:lnT>
                      <a:noFill/>
                    </a:lnT>
                    <a:lnB>
                      <a:noFill/>
                    </a:lnB>
                    <a:lnTlToBr>
                      <a:noFill/>
                    </a:lnTlToBr>
                    <a:lnBlToTr>
                      <a:noFill/>
                    </a:lnBlToTr>
                    <a:noFill/>
                  </a:tcPr>
                </a:tc>
              </a:tr>
              <a:tr h="485775">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a:t>
                      </a:r>
                    </a:p>
                  </a:txBody>
                  <a:tcPr marL="90000" marR="90000" marT="110375" marB="468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Separate multiple commands</a:t>
                      </a:r>
                    </a:p>
                  </a:txBody>
                  <a:tcPr marL="90000" marR="90000" marT="110375" marB="46800" horzOverflow="overflow">
                    <a:lnL>
                      <a:noFill/>
                    </a:lnL>
                    <a:lnR>
                      <a:noFill/>
                    </a:lnR>
                    <a:lnT>
                      <a:noFill/>
                    </a:lnT>
                    <a:lnB>
                      <a:noFill/>
                    </a:lnB>
                    <a:lnTlToBr>
                      <a:noFill/>
                    </a:lnTlToBr>
                    <a:lnBlToTr>
                      <a:noFill/>
                    </a:lnBlToTr>
                    <a:noFill/>
                  </a:tcPr>
                </a:tc>
              </a:tr>
              <a:tr h="485775">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$xxx</a:t>
                      </a:r>
                    </a:p>
                  </a:txBody>
                  <a:tcPr marL="90000" marR="90000" marT="110375" marB="468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Substitute variable </a:t>
                      </a: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xxx</a:t>
                      </a:r>
                    </a:p>
                  </a:txBody>
                  <a:tcPr marL="90000" marR="90000" marT="110375" marB="46800" horzOverflow="overflow">
                    <a:lnL>
                      <a:noFill/>
                    </a:lnL>
                    <a:lnR>
                      <a:noFill/>
                    </a:lnR>
                    <a:lnT>
                      <a:noFill/>
                    </a:lnT>
                    <a:lnB>
                      <a:noFill/>
                    </a:lnB>
                    <a:lnTlToBr>
                      <a:noFill/>
                    </a:lnTlToBr>
                    <a:lnBlToTr>
                      <a:noFill/>
                    </a:lnBlToTr>
                    <a:noFill/>
                  </a:tcPr>
                </a:tc>
              </a:tr>
              <a:tr h="485775">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a:t>
                      </a:r>
                    </a:p>
                  </a:txBody>
                  <a:tcPr marL="90000" marR="90000" marT="110375" marB="468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Match any single character</a:t>
                      </a:r>
                    </a:p>
                  </a:txBody>
                  <a:tcPr marL="90000" marR="90000" marT="110375" marB="46800" horzOverflow="overflow">
                    <a:lnL>
                      <a:noFill/>
                    </a:lnL>
                    <a:lnR>
                      <a:noFill/>
                    </a:lnR>
                    <a:lnT>
                      <a:noFill/>
                    </a:lnT>
                    <a:lnB>
                      <a:noFill/>
                    </a:lnB>
                    <a:lnTlToBr>
                      <a:noFill/>
                    </a:lnTlToBr>
                    <a:lnBlToTr>
                      <a:noFill/>
                    </a:lnBlToTr>
                    <a:noFill/>
                  </a:tcPr>
                </a:tc>
              </a:tr>
              <a:tr h="485775">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a:t>
                      </a:r>
                    </a:p>
                  </a:txBody>
                  <a:tcPr marL="90000" marR="90000" marT="110375" marB="468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Match zero or more characters</a:t>
                      </a:r>
                    </a:p>
                  </a:txBody>
                  <a:tcPr marL="90000" marR="90000" marT="110375" marB="46800" horzOverflow="overflow">
                    <a:lnL>
                      <a:noFill/>
                    </a:lnL>
                    <a:lnR>
                      <a:noFill/>
                    </a:lnR>
                    <a:lnT>
                      <a:noFill/>
                    </a:lnT>
                    <a:lnB>
                      <a:noFill/>
                    </a:lnB>
                    <a:lnTlToBr>
                      <a:noFill/>
                    </a:lnTlToBr>
                    <a:lnBlToTr>
                      <a:noFill/>
                    </a:lnBlToTr>
                    <a:noFill/>
                  </a:tcPr>
                </a:tc>
              </a:tr>
              <a:tr h="485775">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[abc]</a:t>
                      </a:r>
                    </a:p>
                  </a:txBody>
                  <a:tcPr marL="90000" marR="90000" marT="110375" marB="468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Match any one char from list</a:t>
                      </a:r>
                    </a:p>
                  </a:txBody>
                  <a:tcPr marL="90000" marR="90000" marT="110375" marB="46800" horzOverflow="overflow">
                    <a:lnL>
                      <a:noFill/>
                    </a:lnL>
                    <a:lnR>
                      <a:noFill/>
                    </a:lnR>
                    <a:lnT>
                      <a:noFill/>
                    </a:lnT>
                    <a:lnB>
                      <a:noFill/>
                    </a:lnB>
                    <a:lnTlToBr>
                      <a:noFill/>
                    </a:lnTlToBr>
                    <a:lnBlToTr>
                      <a:noFill/>
                    </a:lnBlToTr>
                    <a:noFill/>
                  </a:tcPr>
                </a:tc>
              </a:tr>
              <a:tr h="488950">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[!abc]</a:t>
                      </a:r>
                    </a:p>
                  </a:txBody>
                  <a:tcPr marL="90000" marR="90000" marT="110375" marB="468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Match any one char </a:t>
                      </a:r>
                      <a:r>
                        <a:rPr kumimoji="0" lang="en-US" sz="2400" b="0" i="0" u="sng" strike="noStrike" cap="none" normalizeH="0" baseline="0" smtClean="0">
                          <a:ln>
                            <a:noFill/>
                          </a:ln>
                          <a:solidFill>
                            <a:srgbClr val="000000"/>
                          </a:solidFill>
                          <a:effectLst/>
                          <a:latin typeface="Bitstream Vera Serif" pitchFamily="16" charset="0"/>
                          <a:ea typeface="msmincho" charset="0"/>
                          <a:cs typeface="msmincho" charset="0"/>
                        </a:rPr>
                        <a:t>not</a:t>
                      </a: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 in list</a:t>
                      </a:r>
                    </a:p>
                  </a:txBody>
                  <a:tcPr marL="90000" marR="90000" marT="110375" marB="46800" horzOverflow="overflow">
                    <a:lnL>
                      <a:noFill/>
                    </a:lnL>
                    <a:lnR>
                      <a:noFill/>
                    </a:lnR>
                    <a:lnT>
                      <a:noFill/>
                    </a:lnT>
                    <a:lnB>
                      <a:noFill/>
                    </a:lnB>
                    <a:lnTlToBr>
                      <a:noFill/>
                    </a:lnTlToBr>
                    <a:lnBlToTr>
                      <a:noFill/>
                    </a:lnBlToTr>
                    <a:noFill/>
                  </a:tcPr>
                </a:tc>
              </a:tr>
              <a:tr h="485775">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(cmd)</a:t>
                      </a:r>
                    </a:p>
                  </a:txBody>
                  <a:tcPr marL="90000" marR="90000" marT="110375" marB="468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smtClean="0">
                          <a:ln>
                            <a:noFill/>
                          </a:ln>
                          <a:solidFill>
                            <a:srgbClr val="000000"/>
                          </a:solidFill>
                          <a:effectLst/>
                          <a:latin typeface="Bitstream Vera Serif" pitchFamily="16" charset="0"/>
                          <a:ea typeface="msmincho" charset="0"/>
                          <a:cs typeface="msmincho" charset="0"/>
                        </a:rPr>
                        <a:t>Run command in a subshell</a:t>
                      </a:r>
                    </a:p>
                  </a:txBody>
                  <a:tcPr marL="90000" marR="90000" marT="110375" marB="46800" horzOverflow="overflow">
                    <a:lnL>
                      <a:noFill/>
                    </a:lnL>
                    <a:lnR>
                      <a:noFill/>
                    </a:lnR>
                    <a:lnT>
                      <a:noFill/>
                    </a:lnT>
                    <a:lnB>
                      <a:noFill/>
                    </a:lnB>
                    <a:lnTlToBr>
                      <a:noFill/>
                    </a:lnTlToBr>
                    <a:lnBlToTr>
                      <a:noFill/>
                    </a:lnBlToTr>
                    <a:noFill/>
                  </a:tcPr>
                </a:tc>
              </a:tr>
              <a:tr h="485775">
                <a:tc>
                  <a:txBody>
                    <a:bodyPr/>
                    <a:lstStyle/>
                    <a:p>
                      <a:pPr marL="0" marR="0" lvl="0" indent="0" algn="ctr"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0" i="0" u="none" strike="noStrike" cap="none" normalizeH="0" baseline="0" smtClean="0">
                          <a:ln>
                            <a:noFill/>
                          </a:ln>
                          <a:solidFill>
                            <a:srgbClr val="000000"/>
                          </a:solidFill>
                          <a:effectLst/>
                          <a:latin typeface="Bitstream Vera Sans Mono" pitchFamily="33" charset="0"/>
                          <a:ea typeface="msmincho" charset="0"/>
                          <a:cs typeface="msmincho" charset="0"/>
                        </a:rPr>
                        <a:t>{cmd}</a:t>
                      </a:r>
                    </a:p>
                  </a:txBody>
                  <a:tcPr marL="90000" marR="90000" marT="110375" marB="46800" horzOverflow="overflow">
                    <a:lnL>
                      <a:noFill/>
                    </a:lnL>
                    <a:lnR>
                      <a:noFill/>
                    </a:lnR>
                    <a:lnT>
                      <a:noFill/>
                    </a:lnT>
                    <a:lnB>
                      <a:noFill/>
                    </a:lnB>
                    <a:lnTlToBr>
                      <a:noFill/>
                    </a:lnTlToBr>
                    <a:lnBlToTr>
                      <a:noFill/>
                    </a:lnBlToTr>
                    <a:noFill/>
                  </a:tcPr>
                </a:tc>
                <a:tc>
                  <a:txBody>
                    <a:bodyPr/>
                    <a:lstStyle/>
                    <a:p>
                      <a:pPr marL="0" marR="0" lvl="0" indent="0" algn="l" defTabSz="457200" rtl="0" eaLnBrk="1" fontAlgn="base" latinLnBrk="0" hangingPunct="1">
                        <a:lnSpc>
                          <a:spcPct val="91000"/>
                        </a:lnSpc>
                        <a:spcBef>
                          <a:spcPct val="0"/>
                        </a:spcBef>
                        <a:spcAft>
                          <a:spcPts val="1425"/>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sz="2400" b="1" i="0" u="none" strike="noStrike" cap="none" normalizeH="0" baseline="0" dirty="0" smtClean="0">
                          <a:ln>
                            <a:noFill/>
                          </a:ln>
                          <a:solidFill>
                            <a:srgbClr val="000000"/>
                          </a:solidFill>
                          <a:effectLst/>
                          <a:latin typeface="Bitstream Vera Serif" pitchFamily="16" charset="0"/>
                          <a:ea typeface="msmincho" charset="0"/>
                          <a:cs typeface="msmincho" charset="0"/>
                        </a:rPr>
                        <a:t>Run in the current shell</a:t>
                      </a:r>
                    </a:p>
                  </a:txBody>
                  <a:tcPr marL="90000" marR="90000" marT="110375" marB="46800" horzOverflow="overflow">
                    <a:lnL>
                      <a:noFill/>
                    </a:lnL>
                    <a:lnR>
                      <a:noFill/>
                    </a:lnR>
                    <a:lnT>
                      <a:noFill/>
                    </a:lnT>
                    <a:lnB>
                      <a:noFill/>
                    </a:lnB>
                    <a:lnTlToBr>
                      <a:noFill/>
                    </a:lnTlToBr>
                    <a:lnBlToTr>
                      <a:noFill/>
                    </a:lnBlToTr>
                    <a:noFill/>
                  </a:tcPr>
                </a:tc>
              </a:tr>
            </a:tbl>
          </a:graphicData>
        </a:graphic>
      </p:graphicFrame>
    </p:spTree>
    <p:extLst>
      <p:ext uri="{BB962C8B-B14F-4D97-AF65-F5344CB8AC3E}">
        <p14:creationId xmlns:p14="http://schemas.microsoft.com/office/powerpoint/2010/main" val="2195052212"/>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Linux I introduces many fundamental topics to give you a good basic foundation</a:t>
            </a:r>
          </a:p>
          <a:p>
            <a:r>
              <a:rPr lang="en-US" dirty="0" smtClean="0"/>
              <a:t>In Linux II we build on that same foundation so it will be good to refer back to the course notes:</a:t>
            </a:r>
          </a:p>
          <a:p>
            <a:pPr marL="109537" indent="0">
              <a:buNone/>
            </a:pPr>
            <a:r>
              <a:rPr lang="en-US" sz="2400" dirty="0"/>
              <a:t>http://</a:t>
            </a:r>
            <a:r>
              <a:rPr lang="en-US" sz="2400" dirty="0" smtClean="0"/>
              <a:t>teaching.idallen.com/cst8207/14w/notes</a:t>
            </a:r>
            <a:r>
              <a:rPr lang="en-US" sz="2400" dirty="0"/>
              <a:t>/</a:t>
            </a:r>
            <a:endParaRPr lang="en-US" sz="2400" dirty="0" smtClean="0"/>
          </a:p>
          <a:p>
            <a:endParaRPr lang="en-US" dirty="0"/>
          </a:p>
        </p:txBody>
      </p:sp>
      <p:sp>
        <p:nvSpPr>
          <p:cNvPr id="3" name="Title 2"/>
          <p:cNvSpPr>
            <a:spLocks noGrp="1"/>
          </p:cNvSpPr>
          <p:nvPr>
            <p:ph type="title"/>
          </p:nvPr>
        </p:nvSpPr>
        <p:spPr/>
        <p:txBody>
          <a:bodyPr/>
          <a:lstStyle/>
          <a:p>
            <a:r>
              <a:rPr lang="en-US" dirty="0" smtClean="0"/>
              <a:t>CST8207 course notes</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a:t>
            </a:fld>
            <a:endParaRPr lang="en-US"/>
          </a:p>
        </p:txBody>
      </p:sp>
    </p:spTree>
    <p:extLst>
      <p:ext uri="{BB962C8B-B14F-4D97-AF65-F5344CB8AC3E}">
        <p14:creationId xmlns:p14="http://schemas.microsoft.com/office/powerpoint/2010/main" val="40688241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1"/>
          <p:cNvSpPr txBox="1">
            <a:spLocks noChangeArrowheads="1"/>
          </p:cNvSpPr>
          <p:nvPr/>
        </p:nvSpPr>
        <p:spPr bwMode="auto">
          <a:xfrm>
            <a:off x="457200" y="396875"/>
            <a:ext cx="8229600" cy="5762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marL="741363" indent="-282575">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spcAft>
                <a:spcPct val="0"/>
              </a:spcAft>
              <a:buClrTx/>
              <a:buSzPct val="45000"/>
              <a:buFontTx/>
              <a:buNone/>
            </a:pPr>
            <a:r>
              <a:rPr lang="en-CA" sz="3200" b="0"/>
              <a:t>Simple Quoting</a:t>
            </a:r>
          </a:p>
          <a:p>
            <a:pPr algn="l">
              <a:spcAft>
                <a:spcPts val="575"/>
              </a:spcAft>
              <a:buSzPct val="45000"/>
              <a:buFont typeface="Wingdings" charset="2"/>
              <a:buChar char=""/>
            </a:pPr>
            <a:r>
              <a:rPr lang="en-CA" sz="2400">
                <a:latin typeface="Bitstream Vera Serif" pitchFamily="16" charset="0"/>
              </a:rPr>
              <a:t>No quoting:</a:t>
            </a:r>
          </a:p>
          <a:p>
            <a:pPr lvl="1" algn="l">
              <a:spcAft>
                <a:spcPts val="575"/>
              </a:spcAft>
              <a:buClrTx/>
              <a:buFontTx/>
              <a:buNone/>
            </a:pPr>
            <a:r>
              <a:rPr lang="en-CA" sz="2400" b="0">
                <a:latin typeface="Bitstream Vera Sans Mono" pitchFamily="33" charset="0"/>
              </a:rPr>
              <a:t>System Prompt$ echo $SHELL</a:t>
            </a:r>
          </a:p>
          <a:p>
            <a:pPr lvl="1" algn="l">
              <a:spcAft>
                <a:spcPts val="575"/>
              </a:spcAft>
              <a:buClrTx/>
              <a:buFontTx/>
              <a:buNone/>
            </a:pPr>
            <a:r>
              <a:rPr lang="en-CA" sz="2400" b="0">
                <a:latin typeface="Bitstream Vera Sans Mono" pitchFamily="33" charset="0"/>
              </a:rPr>
              <a:t>/bin/bash</a:t>
            </a:r>
          </a:p>
          <a:p>
            <a:pPr algn="l">
              <a:spcAft>
                <a:spcPts val="575"/>
              </a:spcAft>
              <a:buFont typeface="Symbol" charset="2"/>
              <a:buChar char=""/>
            </a:pPr>
            <a:r>
              <a:rPr lang="en-CA" sz="2400">
                <a:latin typeface="Bitstream Vera Serif" pitchFamily="16" charset="0"/>
              </a:rPr>
              <a:t>Double quote: </a:t>
            </a:r>
            <a:r>
              <a:rPr lang="en-CA" sz="2400" b="0">
                <a:latin typeface="Bitstream Vera Sans Mono" pitchFamily="33" charset="0"/>
              </a:rPr>
              <a:t>"</a:t>
            </a:r>
          </a:p>
          <a:p>
            <a:pPr lvl="1" algn="l">
              <a:spcAft>
                <a:spcPts val="575"/>
              </a:spcAft>
              <a:buClrTx/>
              <a:buFontTx/>
              <a:buNone/>
            </a:pPr>
            <a:r>
              <a:rPr lang="en-CA" sz="2400" b="0">
                <a:latin typeface="Bitstream Vera Sans Mono" pitchFamily="33" charset="0"/>
              </a:rPr>
              <a:t>System Prompt$ echo "$SHELL"</a:t>
            </a:r>
          </a:p>
          <a:p>
            <a:pPr lvl="1" algn="l">
              <a:spcAft>
                <a:spcPts val="575"/>
              </a:spcAft>
              <a:buClrTx/>
              <a:buFontTx/>
              <a:buNone/>
            </a:pPr>
            <a:r>
              <a:rPr lang="en-CA" sz="2400" b="0">
                <a:latin typeface="Bitstream Vera Sans Mono" pitchFamily="33" charset="0"/>
              </a:rPr>
              <a:t>/bin/bash</a:t>
            </a:r>
          </a:p>
          <a:p>
            <a:pPr algn="l">
              <a:spcAft>
                <a:spcPts val="575"/>
              </a:spcAft>
              <a:buSzPct val="45000"/>
              <a:buFont typeface="Wingdings" charset="2"/>
              <a:buChar char=""/>
            </a:pPr>
            <a:r>
              <a:rPr lang="en-CA" sz="2400">
                <a:latin typeface="Bitstream Vera Serif" pitchFamily="16" charset="0"/>
              </a:rPr>
              <a:t>Single quote: </a:t>
            </a:r>
            <a:r>
              <a:rPr lang="en-CA" sz="2400" b="0">
                <a:latin typeface="Bitstream Vera Sans Mono" pitchFamily="33" charset="0"/>
              </a:rPr>
              <a:t>'</a:t>
            </a:r>
          </a:p>
          <a:p>
            <a:pPr lvl="1" algn="l">
              <a:spcAft>
                <a:spcPts val="575"/>
              </a:spcAft>
              <a:buClrTx/>
              <a:buFontTx/>
              <a:buNone/>
            </a:pPr>
            <a:r>
              <a:rPr lang="en-CA" sz="2400" b="0">
                <a:latin typeface="Bitstream Vera Sans Mono" pitchFamily="33" charset="0"/>
              </a:rPr>
              <a:t>System Prompt$ echo '$SHELL'</a:t>
            </a:r>
          </a:p>
          <a:p>
            <a:pPr lvl="1" algn="l">
              <a:spcAft>
                <a:spcPts val="575"/>
              </a:spcAft>
              <a:buClrTx/>
              <a:buFontTx/>
              <a:buNone/>
            </a:pPr>
            <a:r>
              <a:rPr lang="en-CA" sz="2400" b="0">
                <a:latin typeface="Bitstream Vera Sans Mono" pitchFamily="33" charset="0"/>
              </a:rPr>
              <a:t>$SHELL </a:t>
            </a:r>
          </a:p>
          <a:p>
            <a:pPr algn="l">
              <a:spcAft>
                <a:spcPts val="575"/>
              </a:spcAft>
              <a:buClrTx/>
              <a:buFontTx/>
              <a:buNone/>
            </a:pPr>
            <a:r>
              <a:rPr lang="en-CA" sz="2400" b="0" u="sng">
                <a:latin typeface="Bitstream Vera Serif" pitchFamily="16" charset="0"/>
              </a:rPr>
              <a:t>Observations: </a:t>
            </a:r>
          </a:p>
          <a:p>
            <a:pPr lvl="1" algn="l">
              <a:spcAft>
                <a:spcPts val="575"/>
              </a:spcAft>
              <a:buClrTx/>
              <a:buFontTx/>
              <a:buNone/>
            </a:pPr>
            <a:r>
              <a:rPr lang="en-CA" sz="2400">
                <a:latin typeface="Bitstream Vera Serif" pitchFamily="16" charset="0"/>
              </a:rPr>
              <a:t>Double quotes allow variable substitution;</a:t>
            </a:r>
          </a:p>
          <a:p>
            <a:pPr lvl="1" algn="l">
              <a:spcAft>
                <a:spcPts val="575"/>
              </a:spcAft>
              <a:buClrTx/>
              <a:buFontTx/>
              <a:buNone/>
            </a:pPr>
            <a:r>
              <a:rPr lang="en-CA" sz="2400">
                <a:latin typeface="Bitstream Vera Serif" pitchFamily="16" charset="0"/>
              </a:rPr>
              <a:t>Single quotes do not allow for substitution.</a:t>
            </a:r>
          </a:p>
        </p:txBody>
      </p:sp>
    </p:spTree>
    <p:extLst>
      <p:ext uri="{BB962C8B-B14F-4D97-AF65-F5344CB8AC3E}">
        <p14:creationId xmlns:p14="http://schemas.microsoft.com/office/powerpoint/2010/main" val="2364633067"/>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Backslash \ removes the special </a:t>
            </a:r>
            <a:r>
              <a:rPr lang="en-US" dirty="0"/>
              <a:t>meaning of the </a:t>
            </a:r>
            <a:r>
              <a:rPr lang="en-US" dirty="0" smtClean="0"/>
              <a:t>special character </a:t>
            </a:r>
            <a:r>
              <a:rPr lang="en-US" dirty="0"/>
              <a:t>that follows it</a:t>
            </a:r>
          </a:p>
          <a:p>
            <a:r>
              <a:rPr lang="en-US" dirty="0" smtClean="0"/>
              <a:t>Single quotes remove the special meaning from all special characters</a:t>
            </a:r>
          </a:p>
          <a:p>
            <a:pPr lvl="1"/>
            <a:r>
              <a:rPr lang="en-US" dirty="0" smtClean="0"/>
              <a:t>Cannot include single quote inside single quotes not even with backslash</a:t>
            </a:r>
          </a:p>
          <a:p>
            <a:r>
              <a:rPr lang="en-US" dirty="0" smtClean="0"/>
              <a:t>Double quotes remove the special meaning from special characters, except ! $ \ `</a:t>
            </a:r>
          </a:p>
          <a:p>
            <a:pPr lvl="1"/>
            <a:r>
              <a:rPr lang="en-US" dirty="0" smtClean="0"/>
              <a:t>This means history, variable expansion, command substitution and backslash escaping all work inside double quotes</a:t>
            </a:r>
          </a:p>
        </p:txBody>
      </p:sp>
      <p:sp>
        <p:nvSpPr>
          <p:cNvPr id="3" name="Title 2"/>
          <p:cNvSpPr>
            <a:spLocks noGrp="1"/>
          </p:cNvSpPr>
          <p:nvPr>
            <p:ph type="title"/>
          </p:nvPr>
        </p:nvSpPr>
        <p:spPr/>
        <p:txBody>
          <a:bodyPr/>
          <a:lstStyle/>
          <a:p>
            <a:r>
              <a:rPr lang="en-US" dirty="0" smtClean="0"/>
              <a:t>Quoting</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31</a:t>
            </a:fld>
            <a:endParaRPr lang="en-US"/>
          </a:p>
        </p:txBody>
      </p:sp>
    </p:spTree>
    <p:extLst>
      <p:ext uri="{BB962C8B-B14F-4D97-AF65-F5344CB8AC3E}">
        <p14:creationId xmlns:p14="http://schemas.microsoft.com/office/powerpoint/2010/main" val="18258556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1"/>
          <p:cNvSpPr txBox="1">
            <a:spLocks noChangeArrowheads="1"/>
          </p:cNvSpPr>
          <p:nvPr/>
        </p:nvSpPr>
        <p:spPr bwMode="auto">
          <a:xfrm>
            <a:off x="685800" y="241300"/>
            <a:ext cx="7777163" cy="5865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marL="1173163" indent="-604838">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spcAft>
                <a:spcPts val="1438"/>
              </a:spcAft>
              <a:buClrTx/>
              <a:buSzPct val="45000"/>
              <a:buFontTx/>
              <a:buNone/>
            </a:pPr>
            <a:r>
              <a:rPr lang="en-CA" b="0" dirty="0"/>
              <a:t>Escape and Quoting</a:t>
            </a:r>
          </a:p>
          <a:p>
            <a:pPr algn="l">
              <a:spcAft>
                <a:spcPts val="288"/>
              </a:spcAft>
              <a:buSzPct val="45000"/>
              <a:buFont typeface="Wingdings" charset="2"/>
              <a:buChar char=""/>
            </a:pPr>
            <a:r>
              <a:rPr lang="en-CA" sz="2400" dirty="0">
                <a:latin typeface="Bitstream Vera Serif" pitchFamily="16" charset="0"/>
              </a:rPr>
              <a:t>Escape alone:</a:t>
            </a:r>
          </a:p>
          <a:p>
            <a:pPr lvl="1" algn="l">
              <a:spcAft>
                <a:spcPts val="288"/>
              </a:spcAft>
              <a:buClrTx/>
              <a:buFontTx/>
              <a:buNone/>
            </a:pPr>
            <a:r>
              <a:rPr lang="en-CA" sz="2400" b="0" dirty="0">
                <a:latin typeface="Bitstream Vera Sans Mono" pitchFamily="33" charset="0"/>
              </a:rPr>
              <a:t>Prompt$ echo \$SHELL</a:t>
            </a:r>
          </a:p>
          <a:p>
            <a:pPr lvl="1" algn="l">
              <a:spcAft>
                <a:spcPts val="288"/>
              </a:spcAft>
              <a:buClrTx/>
              <a:buFontTx/>
              <a:buNone/>
            </a:pPr>
            <a:r>
              <a:rPr lang="en-CA" sz="2400" b="0" dirty="0">
                <a:latin typeface="Bitstream Vera Sans Mono" pitchFamily="33" charset="0"/>
              </a:rPr>
              <a:t>$SHELL</a:t>
            </a:r>
          </a:p>
          <a:p>
            <a:pPr algn="l">
              <a:spcAft>
                <a:spcPts val="288"/>
              </a:spcAft>
              <a:buSzPct val="45000"/>
              <a:buFont typeface="Wingdings" charset="2"/>
              <a:buChar char=""/>
            </a:pPr>
            <a:r>
              <a:rPr lang="en-CA" sz="2400" dirty="0">
                <a:latin typeface="Bitstream Vera Serif" pitchFamily="16" charset="0"/>
              </a:rPr>
              <a:t>Escape inside double quotes:</a:t>
            </a:r>
          </a:p>
          <a:p>
            <a:pPr lvl="1" algn="l">
              <a:spcAft>
                <a:spcPts val="288"/>
              </a:spcAft>
              <a:buClrTx/>
              <a:buFontTx/>
              <a:buNone/>
            </a:pPr>
            <a:r>
              <a:rPr lang="en-CA" sz="2400" b="0" dirty="0">
                <a:latin typeface="Bitstream Vera Sans Mono" pitchFamily="33" charset="0"/>
              </a:rPr>
              <a:t>Prompt$ echo "\$SHELL"</a:t>
            </a:r>
          </a:p>
          <a:p>
            <a:pPr lvl="1" algn="l">
              <a:spcAft>
                <a:spcPts val="288"/>
              </a:spcAft>
              <a:buClrTx/>
              <a:buFontTx/>
              <a:buNone/>
            </a:pPr>
            <a:r>
              <a:rPr lang="en-CA" sz="2400" b="0" dirty="0">
                <a:latin typeface="Bitstream Vera Sans Mono" pitchFamily="33" charset="0"/>
              </a:rPr>
              <a:t>$SHELL</a:t>
            </a:r>
          </a:p>
          <a:p>
            <a:pPr algn="l">
              <a:spcAft>
                <a:spcPts val="288"/>
              </a:spcAft>
              <a:buSzPct val="45000"/>
              <a:buFont typeface="Wingdings" charset="2"/>
              <a:buChar char=""/>
            </a:pPr>
            <a:r>
              <a:rPr lang="en-CA" sz="2400" dirty="0">
                <a:latin typeface="Bitstream Vera Serif" pitchFamily="16" charset="0"/>
              </a:rPr>
              <a:t>Escape inside single quotes:</a:t>
            </a:r>
          </a:p>
          <a:p>
            <a:pPr lvl="1" algn="l">
              <a:spcAft>
                <a:spcPts val="288"/>
              </a:spcAft>
              <a:buClrTx/>
              <a:buFontTx/>
              <a:buNone/>
            </a:pPr>
            <a:r>
              <a:rPr lang="en-CA" sz="2400" b="0" dirty="0">
                <a:latin typeface="Bitstream Vera Sans Mono" pitchFamily="33" charset="0"/>
              </a:rPr>
              <a:t>Prompt$ echo '\$SHELL'</a:t>
            </a:r>
          </a:p>
          <a:p>
            <a:pPr lvl="1" algn="l">
              <a:spcAft>
                <a:spcPts val="288"/>
              </a:spcAft>
              <a:buClrTx/>
              <a:buFontTx/>
              <a:buNone/>
            </a:pPr>
            <a:r>
              <a:rPr lang="en-CA" sz="2400" b="0" dirty="0">
                <a:latin typeface="Bitstream Vera Sans Mono" pitchFamily="33" charset="0"/>
              </a:rPr>
              <a:t>\$SHELL</a:t>
            </a:r>
          </a:p>
          <a:p>
            <a:pPr algn="l">
              <a:spcAft>
                <a:spcPts val="288"/>
              </a:spcAft>
              <a:buClrTx/>
              <a:buFontTx/>
              <a:buNone/>
            </a:pPr>
            <a:r>
              <a:rPr lang="en-CA" sz="2400" b="0" u="sng" dirty="0">
                <a:latin typeface="Bitstream Vera Serif" pitchFamily="16" charset="0"/>
              </a:rPr>
              <a:t>Observations:</a:t>
            </a:r>
          </a:p>
          <a:p>
            <a:pPr lvl="1" algn="l">
              <a:spcAft>
                <a:spcPts val="288"/>
              </a:spcAft>
              <a:buClrTx/>
              <a:buFontTx/>
              <a:buNone/>
            </a:pPr>
            <a:r>
              <a:rPr lang="en-CA" sz="2400" dirty="0">
                <a:latin typeface="Bitstream Vera Serif" pitchFamily="16" charset="0"/>
              </a:rPr>
              <a:t>Escape leaves the next char unchanged;</a:t>
            </a:r>
          </a:p>
          <a:p>
            <a:pPr lvl="1" algn="l">
              <a:spcAft>
                <a:spcPts val="288"/>
              </a:spcAft>
              <a:buClrTx/>
              <a:buFontTx/>
              <a:buNone/>
            </a:pPr>
            <a:r>
              <a:rPr lang="en-CA" sz="2400" dirty="0">
                <a:latin typeface="Bitstream Vera Serif" pitchFamily="16" charset="0"/>
              </a:rPr>
              <a:t>Double quotes obey escape (process it);</a:t>
            </a:r>
          </a:p>
          <a:p>
            <a:pPr lvl="1" algn="l">
              <a:spcAft>
                <a:spcPts val="288"/>
              </a:spcAft>
              <a:buClrTx/>
              <a:buFontTx/>
              <a:buNone/>
            </a:pPr>
            <a:r>
              <a:rPr lang="en-CA" sz="2400" dirty="0">
                <a:latin typeface="Bitstream Vera Serif" pitchFamily="16" charset="0"/>
              </a:rPr>
              <a:t>Single quotes don't process it </a:t>
            </a:r>
            <a:r>
              <a:rPr lang="en-CA" sz="2400" dirty="0" smtClean="0">
                <a:latin typeface="Bitstream Vera Serif" pitchFamily="16" charset="0"/>
              </a:rPr>
              <a:t>(treat literally)</a:t>
            </a:r>
            <a:endParaRPr lang="en-CA" sz="2400" dirty="0">
              <a:latin typeface="Bitstream Vera Serif" pitchFamily="16" charset="0"/>
            </a:endParaRPr>
          </a:p>
        </p:txBody>
      </p:sp>
    </p:spTree>
    <p:extLst>
      <p:ext uri="{BB962C8B-B14F-4D97-AF65-F5344CB8AC3E}">
        <p14:creationId xmlns:p14="http://schemas.microsoft.com/office/powerpoint/2010/main" val="3292542460"/>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1"/>
          <p:cNvSpPr txBox="1">
            <a:spLocks noChangeArrowheads="1"/>
          </p:cNvSpPr>
          <p:nvPr/>
        </p:nvSpPr>
        <p:spPr bwMode="auto">
          <a:xfrm>
            <a:off x="685800" y="457200"/>
            <a:ext cx="7543800" cy="5822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marL="741363" indent="-282575">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spcAft>
                <a:spcPts val="1438"/>
              </a:spcAft>
              <a:buClrTx/>
              <a:buFontTx/>
              <a:buNone/>
            </a:pPr>
            <a:r>
              <a:rPr lang="en-CA" b="0"/>
              <a:t>Filespecs and Quoting </a:t>
            </a:r>
          </a:p>
          <a:p>
            <a:pPr algn="l">
              <a:spcAft>
                <a:spcPct val="0"/>
              </a:spcAft>
              <a:buClrTx/>
              <a:buFontTx/>
              <a:buNone/>
            </a:pPr>
            <a:r>
              <a:rPr lang="en-CA" sz="2400" b="0">
                <a:latin typeface="Bitstream Vera Sans Mono" pitchFamily="33" charset="0"/>
              </a:rPr>
              <a:t>System Prompt$ ls</a:t>
            </a:r>
          </a:p>
          <a:p>
            <a:pPr algn="l">
              <a:spcAft>
                <a:spcPct val="0"/>
              </a:spcAft>
              <a:buClrTx/>
              <a:buFontTx/>
              <a:buNone/>
            </a:pPr>
            <a:r>
              <a:rPr lang="en-CA" sz="2400" b="0">
                <a:latin typeface="Bitstream Vera Sans Mono" pitchFamily="33" charset="0"/>
              </a:rPr>
              <a:t>a  b  c</a:t>
            </a:r>
          </a:p>
          <a:p>
            <a:pPr algn="l">
              <a:spcAft>
                <a:spcPct val="0"/>
              </a:spcAft>
              <a:buClrTx/>
              <a:buFontTx/>
              <a:buNone/>
            </a:pPr>
            <a:r>
              <a:rPr lang="en-CA" sz="2400" b="0">
                <a:latin typeface="Bitstream Vera Sans Mono" pitchFamily="33" charset="0"/>
              </a:rPr>
              <a:t>System Prompt$ echo *</a:t>
            </a:r>
          </a:p>
          <a:p>
            <a:pPr algn="l">
              <a:spcAft>
                <a:spcPct val="0"/>
              </a:spcAft>
              <a:buClrTx/>
              <a:buFontTx/>
              <a:buNone/>
            </a:pPr>
            <a:r>
              <a:rPr lang="en-CA" sz="2400" b="0">
                <a:latin typeface="Bitstream Vera Sans Mono" pitchFamily="33" charset="0"/>
              </a:rPr>
              <a:t>a b c</a:t>
            </a:r>
          </a:p>
          <a:p>
            <a:pPr algn="l">
              <a:spcAft>
                <a:spcPct val="0"/>
              </a:spcAft>
              <a:buClrTx/>
              <a:buFontTx/>
              <a:buNone/>
            </a:pPr>
            <a:r>
              <a:rPr lang="en-CA" sz="2400" b="0">
                <a:latin typeface="Bitstream Vera Sans Mono" pitchFamily="33" charset="0"/>
              </a:rPr>
              <a:t>System Prompt$ echo "*"</a:t>
            </a:r>
          </a:p>
          <a:p>
            <a:pPr algn="l">
              <a:spcAft>
                <a:spcPct val="0"/>
              </a:spcAft>
              <a:buClrTx/>
              <a:buFontTx/>
              <a:buNone/>
            </a:pPr>
            <a:r>
              <a:rPr lang="en-CA" sz="2400" b="0">
                <a:latin typeface="Bitstream Vera Sans Mono" pitchFamily="33" charset="0"/>
              </a:rPr>
              <a:t>*</a:t>
            </a:r>
          </a:p>
          <a:p>
            <a:pPr algn="l">
              <a:spcAft>
                <a:spcPct val="0"/>
              </a:spcAft>
              <a:buClrTx/>
              <a:buFontTx/>
              <a:buNone/>
            </a:pPr>
            <a:r>
              <a:rPr lang="en-CA" sz="2400" b="0">
                <a:latin typeface="Bitstream Vera Sans Mono" pitchFamily="33" charset="0"/>
              </a:rPr>
              <a:t>System Prompt$ echo '*'</a:t>
            </a:r>
          </a:p>
          <a:p>
            <a:pPr algn="l">
              <a:spcAft>
                <a:spcPct val="0"/>
              </a:spcAft>
              <a:buClrTx/>
              <a:buFontTx/>
              <a:buNone/>
            </a:pPr>
            <a:r>
              <a:rPr lang="en-CA" sz="2400" b="0">
                <a:latin typeface="Bitstream Vera Sans Mono" pitchFamily="33" charset="0"/>
              </a:rPr>
              <a:t>*</a:t>
            </a:r>
          </a:p>
          <a:p>
            <a:pPr algn="l">
              <a:spcAft>
                <a:spcPct val="0"/>
              </a:spcAft>
              <a:buClrTx/>
              <a:buFontTx/>
              <a:buNone/>
            </a:pPr>
            <a:r>
              <a:rPr lang="en-CA" sz="2400" b="0">
                <a:latin typeface="Bitstream Vera Sans Mono" pitchFamily="33" charset="0"/>
              </a:rPr>
              <a:t>System Prompt$ echo \*</a:t>
            </a:r>
          </a:p>
          <a:p>
            <a:pPr algn="l">
              <a:spcAft>
                <a:spcPts val="575"/>
              </a:spcAft>
              <a:buClrTx/>
              <a:buSzPct val="45000"/>
              <a:buFontTx/>
              <a:buNone/>
            </a:pPr>
            <a:r>
              <a:rPr lang="en-CA" sz="2400" b="0">
                <a:latin typeface="Bitstream Vera Sans Mono" pitchFamily="33" charset="0"/>
              </a:rPr>
              <a:t>*</a:t>
            </a:r>
          </a:p>
          <a:p>
            <a:pPr algn="l">
              <a:spcAft>
                <a:spcPts val="575"/>
              </a:spcAft>
              <a:buClrTx/>
              <a:buFontTx/>
              <a:buNone/>
            </a:pPr>
            <a:r>
              <a:rPr lang="en-CA" sz="2400" b="0" u="sng">
                <a:latin typeface="Bitstream Vera Serif" pitchFamily="16" charset="0"/>
              </a:rPr>
              <a:t>Observation</a:t>
            </a:r>
            <a:r>
              <a:rPr lang="en-CA" sz="2400" b="0">
                <a:latin typeface="Bitstream Vera Serif" pitchFamily="16" charset="0"/>
              </a:rPr>
              <a:t>:</a:t>
            </a:r>
          </a:p>
          <a:p>
            <a:pPr lvl="1" algn="l">
              <a:spcAft>
                <a:spcPct val="0"/>
              </a:spcAft>
              <a:buClrTx/>
              <a:buFontTx/>
              <a:buNone/>
            </a:pPr>
            <a:r>
              <a:rPr lang="en-CA" sz="2400">
                <a:latin typeface="Bitstream Vera Serif" pitchFamily="16" charset="0"/>
              </a:rPr>
              <a:t>Everything prevents file globs</a:t>
            </a:r>
          </a:p>
        </p:txBody>
      </p:sp>
    </p:spTree>
    <p:extLst>
      <p:ext uri="{BB962C8B-B14F-4D97-AF65-F5344CB8AC3E}">
        <p14:creationId xmlns:p14="http://schemas.microsoft.com/office/powerpoint/2010/main" val="3039857241"/>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1"/>
          <p:cNvSpPr txBox="1">
            <a:spLocks noChangeArrowheads="1"/>
          </p:cNvSpPr>
          <p:nvPr/>
        </p:nvSpPr>
        <p:spPr bwMode="auto">
          <a:xfrm>
            <a:off x="685800" y="336550"/>
            <a:ext cx="7866063" cy="5788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spcAft>
                <a:spcPts val="1438"/>
              </a:spcAft>
              <a:buClrTx/>
              <a:buFontTx/>
              <a:buNone/>
            </a:pPr>
            <a:r>
              <a:rPr lang="en-CA" b="0"/>
              <a:t>Backquotes and Quoting </a:t>
            </a:r>
          </a:p>
          <a:p>
            <a:pPr algn="l">
              <a:spcAft>
                <a:spcPct val="0"/>
              </a:spcAft>
              <a:buClrTx/>
              <a:buFontTx/>
              <a:buNone/>
            </a:pPr>
            <a:r>
              <a:rPr lang="en-CA" sz="2400" b="0">
                <a:latin typeface="Bitstream Vera Sans Mono" pitchFamily="33" charset="0"/>
              </a:rPr>
              <a:t>System Prompt$ echo $(ls)   # alternate</a:t>
            </a:r>
          </a:p>
          <a:p>
            <a:pPr algn="l">
              <a:spcAft>
                <a:spcPct val="0"/>
              </a:spcAft>
              <a:buClrTx/>
              <a:buFontTx/>
              <a:buNone/>
            </a:pPr>
            <a:r>
              <a:rPr lang="en-CA" sz="2400" b="0">
                <a:latin typeface="Bitstream Vera Sans Mono" pitchFamily="33" charset="0"/>
              </a:rPr>
              <a:t>a b c</a:t>
            </a:r>
          </a:p>
          <a:p>
            <a:pPr algn="l">
              <a:spcAft>
                <a:spcPct val="0"/>
              </a:spcAft>
              <a:buClrTx/>
              <a:buFontTx/>
              <a:buNone/>
            </a:pPr>
            <a:r>
              <a:rPr lang="en-CA" sz="2400" b="0">
                <a:latin typeface="Bitstream Vera Sans Mono" pitchFamily="33" charset="0"/>
              </a:rPr>
              <a:t>System Prompt$ echo `ls`		#   forms</a:t>
            </a:r>
          </a:p>
          <a:p>
            <a:pPr algn="l">
              <a:spcAft>
                <a:spcPct val="0"/>
              </a:spcAft>
              <a:buClrTx/>
              <a:buFontTx/>
              <a:buNone/>
            </a:pPr>
            <a:r>
              <a:rPr lang="en-CA" sz="2400" b="0">
                <a:latin typeface="Bitstream Vera Sans Mono" pitchFamily="33" charset="0"/>
              </a:rPr>
              <a:t>a b c</a:t>
            </a:r>
          </a:p>
          <a:p>
            <a:pPr algn="l">
              <a:spcAft>
                <a:spcPct val="0"/>
              </a:spcAft>
              <a:buClrTx/>
              <a:buFontTx/>
              <a:buNone/>
            </a:pPr>
            <a:r>
              <a:rPr lang="en-CA" sz="2400" b="0">
                <a:latin typeface="Bitstream Vera Sans Mono" pitchFamily="33" charset="0"/>
              </a:rPr>
              <a:t>System Prompt$ echo "`ls`"</a:t>
            </a:r>
          </a:p>
          <a:p>
            <a:pPr algn="l">
              <a:spcAft>
                <a:spcPct val="0"/>
              </a:spcAft>
              <a:buClrTx/>
              <a:buFontTx/>
              <a:buNone/>
            </a:pPr>
            <a:r>
              <a:rPr lang="en-CA" sz="2400" b="0">
                <a:latin typeface="Bitstream Vera Sans Mono" pitchFamily="33" charset="0"/>
              </a:rPr>
              <a:t>a</a:t>
            </a:r>
          </a:p>
          <a:p>
            <a:pPr algn="l">
              <a:spcAft>
                <a:spcPct val="0"/>
              </a:spcAft>
              <a:buClrTx/>
              <a:buFontTx/>
              <a:buNone/>
            </a:pPr>
            <a:r>
              <a:rPr lang="en-CA" sz="2400" b="0">
                <a:latin typeface="Bitstream Vera Sans Mono" pitchFamily="33" charset="0"/>
              </a:rPr>
              <a:t>b</a:t>
            </a:r>
          </a:p>
          <a:p>
            <a:pPr algn="l">
              <a:spcAft>
                <a:spcPct val="0"/>
              </a:spcAft>
              <a:buClrTx/>
              <a:buFontTx/>
              <a:buNone/>
            </a:pPr>
            <a:r>
              <a:rPr lang="en-CA" sz="2400" b="0">
                <a:latin typeface="Bitstream Vera Sans Mono" pitchFamily="33" charset="0"/>
              </a:rPr>
              <a:t>c</a:t>
            </a:r>
          </a:p>
          <a:p>
            <a:pPr algn="l">
              <a:spcAft>
                <a:spcPct val="0"/>
              </a:spcAft>
              <a:buClrTx/>
              <a:buFontTx/>
              <a:buNone/>
            </a:pPr>
            <a:r>
              <a:rPr lang="en-CA" sz="2400" b="0">
                <a:latin typeface="Bitstream Vera Sans Mono" pitchFamily="33" charset="0"/>
              </a:rPr>
              <a:t>System Prompt$ echo '`ls`'</a:t>
            </a:r>
          </a:p>
          <a:p>
            <a:pPr algn="l">
              <a:spcAft>
                <a:spcPct val="0"/>
              </a:spcAft>
              <a:buClrTx/>
              <a:buFontTx/>
              <a:buNone/>
            </a:pPr>
            <a:r>
              <a:rPr lang="en-CA" sz="2400" b="0">
                <a:latin typeface="Bitstream Vera Sans Mono" pitchFamily="33" charset="0"/>
              </a:rPr>
              <a:t>`ls`</a:t>
            </a:r>
          </a:p>
          <a:p>
            <a:pPr algn="l">
              <a:spcBef>
                <a:spcPts val="1013"/>
              </a:spcBef>
              <a:spcAft>
                <a:spcPts val="575"/>
              </a:spcAft>
              <a:buClrTx/>
              <a:buFontTx/>
              <a:buNone/>
            </a:pPr>
            <a:r>
              <a:rPr lang="en-CA" sz="2400" b="0" u="sng">
                <a:latin typeface="Bitstream Vera Serif" pitchFamily="16" charset="0"/>
              </a:rPr>
              <a:t>Observations:</a:t>
            </a:r>
          </a:p>
          <a:p>
            <a:pPr algn="l">
              <a:spcAft>
                <a:spcPct val="0"/>
              </a:spcAft>
              <a:buClrTx/>
              <a:buFontTx/>
              <a:buNone/>
            </a:pPr>
            <a:r>
              <a:rPr lang="en-CA" sz="2400">
                <a:latin typeface="Bitstream Vera Serif" pitchFamily="16" charset="0"/>
              </a:rPr>
              <a:t>	Single quotes prevent command processing</a:t>
            </a:r>
          </a:p>
        </p:txBody>
      </p:sp>
    </p:spTree>
    <p:extLst>
      <p:ext uri="{BB962C8B-B14F-4D97-AF65-F5344CB8AC3E}">
        <p14:creationId xmlns:p14="http://schemas.microsoft.com/office/powerpoint/2010/main" val="2047853180"/>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1"/>
          <p:cNvSpPr txBox="1">
            <a:spLocks noChangeArrowheads="1"/>
          </p:cNvSpPr>
          <p:nvPr/>
        </p:nvSpPr>
        <p:spPr bwMode="auto">
          <a:xfrm>
            <a:off x="1295400" y="152400"/>
            <a:ext cx="8229600" cy="6075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spcAft>
                <a:spcPts val="575"/>
              </a:spcAft>
              <a:buClrTx/>
              <a:buFontTx/>
              <a:buNone/>
            </a:pPr>
            <a:r>
              <a:rPr lang="en-US" b="0" dirty="0"/>
              <a:t>Summary so far</a:t>
            </a:r>
          </a:p>
          <a:p>
            <a:pPr algn="l">
              <a:spcAft>
                <a:spcPts val="150"/>
              </a:spcAft>
              <a:buClrTx/>
              <a:buFontTx/>
              <a:buNone/>
            </a:pPr>
            <a:r>
              <a:rPr lang="en-CA" sz="2400" dirty="0">
                <a:latin typeface="Bitstream Vera Serif" pitchFamily="16" charset="0"/>
              </a:rPr>
              <a:t>Double quotes allow variable substitution</a:t>
            </a:r>
          </a:p>
          <a:p>
            <a:pPr algn="l">
              <a:spcAft>
                <a:spcPts val="150"/>
              </a:spcAft>
              <a:buClrTx/>
              <a:buFontTx/>
              <a:buNone/>
            </a:pPr>
            <a:r>
              <a:rPr lang="en-CA" sz="2400" b="0" dirty="0">
                <a:latin typeface="Bitstream Vera Serif" pitchFamily="16" charset="0"/>
              </a:rPr>
              <a:t>	</a:t>
            </a:r>
            <a:r>
              <a:rPr lang="en-CA" sz="2400" b="0" dirty="0">
                <a:latin typeface="Bitstream Vera Sans Mono" pitchFamily="33" charset="0"/>
              </a:rPr>
              <a:t>"$SHELL"</a:t>
            </a:r>
            <a:r>
              <a:rPr lang="en-CA" sz="2400" b="0" dirty="0">
                <a:latin typeface="Bitstream Vera Serif" pitchFamily="16" charset="0"/>
              </a:rPr>
              <a:t> </a:t>
            </a:r>
            <a:r>
              <a:rPr lang="en-CA" sz="2400" dirty="0">
                <a:latin typeface="Bitstream Vera Serif" pitchFamily="16" charset="0"/>
              </a:rPr>
              <a:t>becomes</a:t>
            </a:r>
            <a:r>
              <a:rPr lang="en-CA" sz="2400" b="0" dirty="0">
                <a:latin typeface="Bitstream Vera Serif" pitchFamily="16" charset="0"/>
              </a:rPr>
              <a:t> </a:t>
            </a:r>
            <a:r>
              <a:rPr lang="en-CA" sz="2400" b="0" dirty="0">
                <a:latin typeface="Bitstream Vera Sans Mono" pitchFamily="33" charset="0"/>
              </a:rPr>
              <a:t>/bin/bash</a:t>
            </a:r>
          </a:p>
          <a:p>
            <a:pPr algn="l">
              <a:spcAft>
                <a:spcPts val="150"/>
              </a:spcAft>
              <a:buClrTx/>
              <a:buFontTx/>
              <a:buNone/>
            </a:pPr>
            <a:r>
              <a:rPr lang="en-CA" sz="2400" dirty="0">
                <a:latin typeface="Bitstream Vera Serif" pitchFamily="16" charset="0"/>
              </a:rPr>
              <a:t>Single quotes do not allow for substitution</a:t>
            </a:r>
          </a:p>
          <a:p>
            <a:pPr algn="l">
              <a:spcAft>
                <a:spcPts val="150"/>
              </a:spcAft>
              <a:buClrTx/>
              <a:buFontTx/>
              <a:buNone/>
            </a:pPr>
            <a:r>
              <a:rPr lang="en-CA" sz="2400" b="0" dirty="0">
                <a:latin typeface="Bitstream Vera Serif" pitchFamily="16" charset="0"/>
              </a:rPr>
              <a:t>	</a:t>
            </a:r>
            <a:r>
              <a:rPr lang="en-CA" sz="2400" b="0" dirty="0">
                <a:latin typeface="Bitstream Vera Sans Mono" pitchFamily="33" charset="0"/>
              </a:rPr>
              <a:t>'$SHELL'</a:t>
            </a:r>
            <a:r>
              <a:rPr lang="en-CA" sz="2400" b="0" dirty="0">
                <a:latin typeface="Bitstream Vera Serif" pitchFamily="16" charset="0"/>
              </a:rPr>
              <a:t> </a:t>
            </a:r>
            <a:r>
              <a:rPr lang="en-CA" sz="2400" dirty="0">
                <a:latin typeface="Bitstream Vera Serif" pitchFamily="16" charset="0"/>
              </a:rPr>
              <a:t>becomes</a:t>
            </a:r>
            <a:r>
              <a:rPr lang="en-CA" sz="2400" b="0" dirty="0">
                <a:latin typeface="Bitstream Vera Serif" pitchFamily="16" charset="0"/>
              </a:rPr>
              <a:t> </a:t>
            </a:r>
            <a:r>
              <a:rPr lang="en-CA" sz="2400" b="0" dirty="0">
                <a:latin typeface="Bitstream Vera Sans Mono" pitchFamily="33" charset="0"/>
              </a:rPr>
              <a:t>$SHELL</a:t>
            </a:r>
          </a:p>
          <a:p>
            <a:pPr algn="l">
              <a:spcAft>
                <a:spcPts val="150"/>
              </a:spcAft>
              <a:buClrTx/>
              <a:buFontTx/>
              <a:buNone/>
            </a:pPr>
            <a:r>
              <a:rPr lang="en-CA" sz="2400" dirty="0">
                <a:latin typeface="Bitstream Vera Serif" pitchFamily="16" charset="0"/>
              </a:rPr>
              <a:t>Escape leaves the next char unchanged</a:t>
            </a:r>
          </a:p>
          <a:p>
            <a:pPr algn="l">
              <a:spcAft>
                <a:spcPts val="150"/>
              </a:spcAft>
              <a:buClrTx/>
              <a:buFontTx/>
              <a:buNone/>
            </a:pPr>
            <a:r>
              <a:rPr lang="en-CA" sz="2400" b="0" dirty="0">
                <a:latin typeface="Bitstream Vera Serif" pitchFamily="16" charset="0"/>
              </a:rPr>
              <a:t>	</a:t>
            </a:r>
            <a:r>
              <a:rPr lang="en-CA" sz="2400" b="0" dirty="0">
                <a:latin typeface="Bitstream Vera Sans Mono" pitchFamily="33" charset="0"/>
              </a:rPr>
              <a:t>\$SHELL</a:t>
            </a:r>
            <a:r>
              <a:rPr lang="en-CA" sz="2400" b="0" dirty="0">
                <a:latin typeface="Bitstream Vera Serif" pitchFamily="16" charset="0"/>
              </a:rPr>
              <a:t> </a:t>
            </a:r>
            <a:r>
              <a:rPr lang="en-CA" sz="2400" dirty="0">
                <a:latin typeface="Bitstream Vera Serif" pitchFamily="16" charset="0"/>
              </a:rPr>
              <a:t>becomes</a:t>
            </a:r>
            <a:r>
              <a:rPr lang="en-CA" sz="2400" b="0" dirty="0">
                <a:latin typeface="Bitstream Vera Serif" pitchFamily="16" charset="0"/>
              </a:rPr>
              <a:t> </a:t>
            </a:r>
            <a:r>
              <a:rPr lang="en-CA" sz="2400" b="0" dirty="0">
                <a:latin typeface="Bitstream Vera Sans Mono" pitchFamily="33" charset="0"/>
              </a:rPr>
              <a:t>$SHELL</a:t>
            </a:r>
          </a:p>
          <a:p>
            <a:pPr algn="l">
              <a:spcAft>
                <a:spcPts val="150"/>
              </a:spcAft>
              <a:buClrTx/>
              <a:buFontTx/>
              <a:buNone/>
            </a:pPr>
            <a:r>
              <a:rPr lang="en-CA" sz="2400" dirty="0">
                <a:latin typeface="Bitstream Vera Serif" pitchFamily="16" charset="0"/>
              </a:rPr>
              <a:t>Double quotes obey escape (process it);</a:t>
            </a:r>
          </a:p>
          <a:p>
            <a:pPr algn="l">
              <a:spcAft>
                <a:spcPts val="150"/>
              </a:spcAft>
              <a:buClrTx/>
              <a:buFontTx/>
              <a:buNone/>
            </a:pPr>
            <a:r>
              <a:rPr lang="en-CA" sz="2400" b="0" dirty="0">
                <a:latin typeface="Bitstream Vera Serif" pitchFamily="16" charset="0"/>
              </a:rPr>
              <a:t>	</a:t>
            </a:r>
            <a:r>
              <a:rPr lang="en-CA" sz="2400" b="0" dirty="0">
                <a:latin typeface="Bitstream Vera Sans Mono" pitchFamily="33" charset="0"/>
              </a:rPr>
              <a:t>"\$SHELL"</a:t>
            </a:r>
            <a:r>
              <a:rPr lang="en-CA" sz="2400" b="0" dirty="0">
                <a:latin typeface="Bitstream Vera Serif" pitchFamily="16" charset="0"/>
              </a:rPr>
              <a:t> </a:t>
            </a:r>
            <a:r>
              <a:rPr lang="en-CA" sz="2400" dirty="0">
                <a:latin typeface="Bitstream Vera Serif" pitchFamily="16" charset="0"/>
              </a:rPr>
              <a:t>becomes</a:t>
            </a:r>
            <a:r>
              <a:rPr lang="en-CA" sz="2400" b="0" dirty="0">
                <a:latin typeface="Bitstream Vera Serif" pitchFamily="16" charset="0"/>
              </a:rPr>
              <a:t> </a:t>
            </a:r>
            <a:r>
              <a:rPr lang="en-CA" sz="2400" b="0" dirty="0">
                <a:latin typeface="Bitstream Vera Sans Mono" pitchFamily="33" charset="0"/>
              </a:rPr>
              <a:t>$SHELL</a:t>
            </a:r>
          </a:p>
          <a:p>
            <a:pPr algn="l">
              <a:spcAft>
                <a:spcPts val="150"/>
              </a:spcAft>
              <a:buClrTx/>
              <a:buFontTx/>
              <a:buNone/>
            </a:pPr>
            <a:r>
              <a:rPr lang="en-CA" sz="2400" dirty="0">
                <a:latin typeface="Bitstream Vera Serif" pitchFamily="16" charset="0"/>
              </a:rPr>
              <a:t>Single quotes don't process it </a:t>
            </a:r>
            <a:r>
              <a:rPr lang="en-CA" sz="2400" dirty="0" smtClean="0">
                <a:latin typeface="Bitstream Vera Serif" pitchFamily="16" charset="0"/>
              </a:rPr>
              <a:t>(treat it literally)</a:t>
            </a:r>
            <a:endParaRPr lang="en-CA" sz="2400" dirty="0">
              <a:latin typeface="Bitstream Vera Serif" pitchFamily="16" charset="0"/>
            </a:endParaRPr>
          </a:p>
          <a:p>
            <a:pPr algn="l">
              <a:spcAft>
                <a:spcPts val="150"/>
              </a:spcAft>
              <a:buClrTx/>
              <a:buFontTx/>
              <a:buNone/>
            </a:pPr>
            <a:r>
              <a:rPr lang="en-CA" sz="2400" b="0" dirty="0">
                <a:latin typeface="Bitstream Vera Serif" pitchFamily="16" charset="0"/>
              </a:rPr>
              <a:t>	</a:t>
            </a:r>
            <a:r>
              <a:rPr lang="en-CA" sz="2400" b="0" dirty="0">
                <a:latin typeface="Bitstream Vera Sans Mono" pitchFamily="33" charset="0"/>
              </a:rPr>
              <a:t>'\$SHELL'</a:t>
            </a:r>
            <a:r>
              <a:rPr lang="en-CA" sz="2400" b="0" dirty="0">
                <a:latin typeface="Bitstream Vera Serif" pitchFamily="16" charset="0"/>
              </a:rPr>
              <a:t> </a:t>
            </a:r>
            <a:r>
              <a:rPr lang="en-CA" sz="2400" dirty="0">
                <a:latin typeface="Bitstream Vera Serif" pitchFamily="16" charset="0"/>
              </a:rPr>
              <a:t>becomes</a:t>
            </a:r>
            <a:r>
              <a:rPr lang="en-CA" sz="2400" b="0" dirty="0">
                <a:latin typeface="Bitstream Vera Serif" pitchFamily="16" charset="0"/>
              </a:rPr>
              <a:t> </a:t>
            </a:r>
            <a:r>
              <a:rPr lang="en-CA" sz="2400" b="0" dirty="0">
                <a:latin typeface="Bitstream Vera Sans Mono" pitchFamily="33" charset="0"/>
              </a:rPr>
              <a:t>\$SHELL</a:t>
            </a:r>
          </a:p>
          <a:p>
            <a:pPr algn="l">
              <a:spcAft>
                <a:spcPts val="150"/>
              </a:spcAft>
              <a:buClrTx/>
              <a:buFontTx/>
              <a:buNone/>
            </a:pPr>
            <a:r>
              <a:rPr lang="en-CA" sz="2400" dirty="0">
                <a:latin typeface="Bitstream Vera Serif" pitchFamily="16" charset="0"/>
              </a:rPr>
              <a:t>Everything prevents file globs</a:t>
            </a:r>
          </a:p>
          <a:p>
            <a:pPr algn="l">
              <a:spcAft>
                <a:spcPts val="150"/>
              </a:spcAft>
              <a:buClrTx/>
              <a:buFontTx/>
              <a:buNone/>
            </a:pPr>
            <a:r>
              <a:rPr lang="en-CA" sz="2400" b="0" dirty="0">
                <a:latin typeface="Bitstream Vera Serif" pitchFamily="16" charset="0"/>
              </a:rPr>
              <a:t>	</a:t>
            </a:r>
            <a:r>
              <a:rPr lang="en-CA" sz="2400" b="0" dirty="0">
                <a:latin typeface="Bitstream Vera Sans Mono" pitchFamily="33" charset="0"/>
              </a:rPr>
              <a:t>"*" '*' \*</a:t>
            </a:r>
            <a:r>
              <a:rPr lang="en-CA" sz="2400" b="0" dirty="0">
                <a:latin typeface="Bitstream Vera Serif" pitchFamily="16" charset="0"/>
              </a:rPr>
              <a:t> </a:t>
            </a:r>
            <a:r>
              <a:rPr lang="en-CA" sz="2400" dirty="0">
                <a:latin typeface="Bitstream Vera Serif" pitchFamily="16" charset="0"/>
              </a:rPr>
              <a:t>each become</a:t>
            </a:r>
            <a:r>
              <a:rPr lang="en-CA" sz="2400" b="0" dirty="0">
                <a:latin typeface="Bitstream Vera Serif" pitchFamily="16" charset="0"/>
              </a:rPr>
              <a:t> </a:t>
            </a:r>
            <a:r>
              <a:rPr lang="en-CA" sz="2400" b="0" dirty="0">
                <a:latin typeface="Bitstream Vera Sans Mono" pitchFamily="33" charset="0"/>
              </a:rPr>
              <a:t>*</a:t>
            </a:r>
          </a:p>
          <a:p>
            <a:pPr algn="l">
              <a:spcAft>
                <a:spcPts val="150"/>
              </a:spcAft>
              <a:buClrTx/>
              <a:buFontTx/>
              <a:buNone/>
            </a:pPr>
            <a:r>
              <a:rPr lang="en-CA" sz="2400" dirty="0">
                <a:latin typeface="Bitstream Vera Serif" pitchFamily="16" charset="0"/>
              </a:rPr>
              <a:t>Single quotes prevent command processing</a:t>
            </a:r>
          </a:p>
          <a:p>
            <a:pPr algn="l">
              <a:spcAft>
                <a:spcPts val="150"/>
              </a:spcAft>
              <a:buClrTx/>
              <a:buFontTx/>
              <a:buNone/>
            </a:pPr>
            <a:r>
              <a:rPr lang="en-CA" sz="2400" b="0" dirty="0">
                <a:latin typeface="Bitstream Vera Serif" pitchFamily="16" charset="0"/>
              </a:rPr>
              <a:t>	</a:t>
            </a:r>
            <a:r>
              <a:rPr lang="en-CA" sz="2400" b="0" dirty="0">
                <a:latin typeface="Bitstream Vera Sans Mono" pitchFamily="33" charset="0"/>
              </a:rPr>
              <a:t>'`</a:t>
            </a:r>
            <a:r>
              <a:rPr lang="en-CA" sz="2400" b="0" dirty="0" err="1">
                <a:latin typeface="Bitstream Vera Sans Mono" pitchFamily="33" charset="0"/>
              </a:rPr>
              <a:t>ls</a:t>
            </a:r>
            <a:r>
              <a:rPr lang="en-CA" sz="2400" b="0" dirty="0">
                <a:latin typeface="Bitstream Vera Sans Mono" pitchFamily="33" charset="0"/>
              </a:rPr>
              <a:t>`'</a:t>
            </a:r>
            <a:r>
              <a:rPr lang="en-CA" sz="2400" b="0" dirty="0">
                <a:latin typeface="Bitstream Vera Serif" pitchFamily="16" charset="0"/>
              </a:rPr>
              <a:t> </a:t>
            </a:r>
            <a:r>
              <a:rPr lang="en-CA" sz="2400" dirty="0">
                <a:latin typeface="Bitstream Vera Serif" pitchFamily="16" charset="0"/>
              </a:rPr>
              <a:t>becomes</a:t>
            </a:r>
            <a:r>
              <a:rPr lang="en-CA" sz="2400" b="0" dirty="0">
                <a:latin typeface="Bitstream Vera Serif" pitchFamily="16" charset="0"/>
              </a:rPr>
              <a:t> </a:t>
            </a:r>
            <a:r>
              <a:rPr lang="en-CA" sz="2400" b="0" dirty="0">
                <a:latin typeface="Bitstream Vera Sans Mono" pitchFamily="33" charset="0"/>
              </a:rPr>
              <a:t>`</a:t>
            </a:r>
            <a:r>
              <a:rPr lang="en-CA" sz="2400" b="0" dirty="0" err="1">
                <a:latin typeface="Bitstream Vera Sans Mono" pitchFamily="33" charset="0"/>
              </a:rPr>
              <a:t>ls`</a:t>
            </a:r>
            <a:endParaRPr lang="en-CA" sz="2400" b="0" dirty="0">
              <a:latin typeface="Bitstream Vera Sans Mono" pitchFamily="33" charset="0"/>
            </a:endParaRPr>
          </a:p>
        </p:txBody>
      </p:sp>
    </p:spTree>
    <p:extLst>
      <p:ext uri="{BB962C8B-B14F-4D97-AF65-F5344CB8AC3E}">
        <p14:creationId xmlns:p14="http://schemas.microsoft.com/office/powerpoint/2010/main" val="942664355"/>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1"/>
          <p:cNvSpPr txBox="1">
            <a:spLocks noChangeArrowheads="1"/>
          </p:cNvSpPr>
          <p:nvPr/>
        </p:nvSpPr>
        <p:spPr bwMode="auto">
          <a:xfrm>
            <a:off x="914400" y="457200"/>
            <a:ext cx="7543800" cy="5830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spcAft>
                <a:spcPts val="1438"/>
              </a:spcAft>
              <a:buClrTx/>
              <a:buFontTx/>
              <a:buNone/>
            </a:pPr>
            <a:r>
              <a:rPr lang="en-CA" b="0"/>
              <a:t>Escaping quotes</a:t>
            </a:r>
          </a:p>
          <a:p>
            <a:pPr algn="l">
              <a:spcAft>
                <a:spcPct val="0"/>
              </a:spcAft>
              <a:buClrTx/>
              <a:buFontTx/>
              <a:buNone/>
            </a:pPr>
            <a:r>
              <a:rPr lang="en-CA" sz="2400" b="0">
                <a:latin typeface="Bitstream Vera Sans Mono" pitchFamily="33" charset="0"/>
              </a:rPr>
              <a:t>System Prompt$ echo ab"cd</a:t>
            </a:r>
            <a:br>
              <a:rPr lang="en-CA" sz="2400" b="0">
                <a:latin typeface="Bitstream Vera Sans Mono" pitchFamily="33" charset="0"/>
              </a:rPr>
            </a:br>
            <a:r>
              <a:rPr lang="en-CA" sz="2400" b="0">
                <a:latin typeface="Bitstream Vera Sans Mono" pitchFamily="33" charset="0"/>
              </a:rPr>
              <a:t>&gt; "</a:t>
            </a:r>
          </a:p>
          <a:p>
            <a:pPr algn="l">
              <a:spcAft>
                <a:spcPct val="0"/>
              </a:spcAft>
              <a:buClrTx/>
              <a:buFontTx/>
              <a:buNone/>
            </a:pPr>
            <a:r>
              <a:rPr lang="en-CA" sz="2400" b="0">
                <a:latin typeface="Bitstream Vera Sans Mono" pitchFamily="33" charset="0"/>
              </a:rPr>
              <a:t>abcd</a:t>
            </a:r>
          </a:p>
          <a:p>
            <a:pPr algn="l">
              <a:spcAft>
                <a:spcPct val="0"/>
              </a:spcAft>
              <a:buClrTx/>
              <a:buFontTx/>
              <a:buNone/>
            </a:pPr>
            <a:r>
              <a:rPr lang="en-CA" sz="2400" b="0">
                <a:latin typeface="Bitstream Vera Sans Mono" pitchFamily="33" charset="0"/>
              </a:rPr>
              <a:t>System Prompt$ echo ab\"cd</a:t>
            </a:r>
          </a:p>
          <a:p>
            <a:pPr algn="l">
              <a:spcAft>
                <a:spcPct val="0"/>
              </a:spcAft>
              <a:buClrTx/>
              <a:buFontTx/>
              <a:buNone/>
            </a:pPr>
            <a:r>
              <a:rPr lang="en-CA" sz="2400" b="0">
                <a:latin typeface="Bitstream Vera Sans Mono" pitchFamily="33" charset="0"/>
              </a:rPr>
              <a:t>ab"cd</a:t>
            </a:r>
          </a:p>
          <a:p>
            <a:pPr algn="l">
              <a:spcAft>
                <a:spcPct val="0"/>
              </a:spcAft>
              <a:buClrTx/>
              <a:buFontTx/>
              <a:buNone/>
            </a:pPr>
            <a:r>
              <a:rPr lang="en-CA" sz="2400" b="0">
                <a:latin typeface="Bitstream Vera Sans Mono" pitchFamily="33" charset="0"/>
              </a:rPr>
              <a:t>System Prompt$ echo 'ab\"cd'</a:t>
            </a:r>
          </a:p>
          <a:p>
            <a:pPr algn="l">
              <a:spcAft>
                <a:spcPct val="0"/>
              </a:spcAft>
              <a:buClrTx/>
              <a:buFontTx/>
              <a:buNone/>
            </a:pPr>
            <a:r>
              <a:rPr lang="en-CA" sz="2400" b="0">
                <a:latin typeface="Bitstream Vera Sans Mono" pitchFamily="33" charset="0"/>
              </a:rPr>
              <a:t>ab\"cd</a:t>
            </a:r>
          </a:p>
          <a:p>
            <a:pPr algn="l">
              <a:spcAft>
                <a:spcPct val="0"/>
              </a:spcAft>
              <a:buClrTx/>
              <a:buFontTx/>
              <a:buNone/>
            </a:pPr>
            <a:r>
              <a:rPr lang="en-CA" sz="2400" b="0">
                <a:latin typeface="Bitstream Vera Sans Mono" pitchFamily="33" charset="0"/>
              </a:rPr>
              <a:t>System Prompt$ echo "ab"cd"</a:t>
            </a:r>
            <a:br>
              <a:rPr lang="en-CA" sz="2400" b="0">
                <a:latin typeface="Bitstream Vera Sans Mono" pitchFamily="33" charset="0"/>
              </a:rPr>
            </a:br>
            <a:r>
              <a:rPr lang="en-CA" sz="2400" b="0">
                <a:latin typeface="Bitstream Vera Sans Mono" pitchFamily="33" charset="0"/>
              </a:rPr>
              <a:t>&gt; "</a:t>
            </a:r>
          </a:p>
          <a:p>
            <a:pPr algn="l">
              <a:spcAft>
                <a:spcPct val="0"/>
              </a:spcAft>
              <a:buClrTx/>
              <a:buFontTx/>
              <a:buNone/>
            </a:pPr>
            <a:r>
              <a:rPr lang="en-CA" sz="2400" b="0">
                <a:latin typeface="Bitstream Vera Sans Mono" pitchFamily="33" charset="0"/>
              </a:rPr>
              <a:t>abcd </a:t>
            </a:r>
          </a:p>
          <a:p>
            <a:pPr algn="l">
              <a:spcAft>
                <a:spcPct val="0"/>
              </a:spcAft>
              <a:buClrTx/>
              <a:buSzPct val="45000"/>
              <a:buFontTx/>
              <a:buNone/>
            </a:pPr>
            <a:endParaRPr lang="en-CA" sz="2400" b="0">
              <a:latin typeface="Bitstream Vera Sans Mono" pitchFamily="33" charset="0"/>
            </a:endParaRPr>
          </a:p>
        </p:txBody>
      </p:sp>
    </p:spTree>
    <p:extLst>
      <p:ext uri="{BB962C8B-B14F-4D97-AF65-F5344CB8AC3E}">
        <p14:creationId xmlns:p14="http://schemas.microsoft.com/office/powerpoint/2010/main" val="4226156521"/>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1"/>
          <p:cNvSpPr txBox="1">
            <a:spLocks noChangeArrowheads="1"/>
          </p:cNvSpPr>
          <p:nvPr/>
        </p:nvSpPr>
        <p:spPr bwMode="auto">
          <a:xfrm>
            <a:off x="641350" y="311150"/>
            <a:ext cx="7543800" cy="5991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spcAft>
                <a:spcPts val="1438"/>
              </a:spcAft>
              <a:buClrTx/>
              <a:buFontTx/>
              <a:buNone/>
            </a:pPr>
            <a:r>
              <a:rPr lang="en-CA" b="0"/>
              <a:t>More quote escapes</a:t>
            </a:r>
          </a:p>
          <a:p>
            <a:pPr algn="l">
              <a:spcAft>
                <a:spcPct val="0"/>
              </a:spcAft>
              <a:buClrTx/>
              <a:buFontTx/>
              <a:buNone/>
            </a:pPr>
            <a:r>
              <a:rPr lang="en-CA" sz="2400" b="0">
                <a:latin typeface="Bitstream Vera Sans Mono" pitchFamily="33" charset="0"/>
              </a:rPr>
              <a:t>System Prompt$ echo "ab\"cd"</a:t>
            </a:r>
          </a:p>
          <a:p>
            <a:pPr algn="l">
              <a:spcAft>
                <a:spcPct val="0"/>
              </a:spcAft>
              <a:buClrTx/>
              <a:buSzPct val="45000"/>
              <a:buFontTx/>
              <a:buNone/>
            </a:pPr>
            <a:r>
              <a:rPr lang="en-CA" sz="2400" b="0">
                <a:latin typeface="Bitstream Vera Sans Mono" pitchFamily="33" charset="0"/>
              </a:rPr>
              <a:t>ab"cd</a:t>
            </a:r>
          </a:p>
          <a:p>
            <a:pPr algn="l">
              <a:spcAft>
                <a:spcPct val="0"/>
              </a:spcAft>
              <a:buClrTx/>
              <a:buFontTx/>
              <a:buNone/>
            </a:pPr>
            <a:r>
              <a:rPr lang="en-CA" sz="2400" b="0">
                <a:latin typeface="Bitstream Vera Sans Mono" pitchFamily="33" charset="0"/>
              </a:rPr>
              <a:t>System Prompt$ echo don't</a:t>
            </a:r>
            <a:br>
              <a:rPr lang="en-CA" sz="2400" b="0">
                <a:latin typeface="Bitstream Vera Sans Mono" pitchFamily="33" charset="0"/>
              </a:rPr>
            </a:br>
            <a:r>
              <a:rPr lang="en-CA" sz="2400" b="0">
                <a:latin typeface="Bitstream Vera Sans Mono" pitchFamily="33" charset="0"/>
              </a:rPr>
              <a:t>&gt; '</a:t>
            </a:r>
          </a:p>
          <a:p>
            <a:pPr algn="l">
              <a:spcAft>
                <a:spcPct val="0"/>
              </a:spcAft>
              <a:buClrTx/>
              <a:buSzPct val="45000"/>
              <a:buFontTx/>
              <a:buNone/>
            </a:pPr>
            <a:r>
              <a:rPr lang="en-CA" sz="2400" b="0">
                <a:latin typeface="Bitstream Vera Sans Mono" pitchFamily="33" charset="0"/>
              </a:rPr>
              <a:t>dont</a:t>
            </a:r>
          </a:p>
          <a:p>
            <a:pPr algn="l">
              <a:spcAft>
                <a:spcPct val="0"/>
              </a:spcAft>
              <a:buClrTx/>
              <a:buFontTx/>
              <a:buNone/>
            </a:pPr>
            <a:r>
              <a:rPr lang="en-CA" sz="2400" b="0">
                <a:latin typeface="Bitstream Vera Sans Mono" pitchFamily="33" charset="0"/>
              </a:rPr>
              <a:t>System Prompt$ echo don\'t</a:t>
            </a:r>
          </a:p>
          <a:p>
            <a:pPr algn="l">
              <a:spcAft>
                <a:spcPct val="0"/>
              </a:spcAft>
              <a:buClrTx/>
              <a:buSzPct val="45000"/>
              <a:buFontTx/>
              <a:buNone/>
            </a:pPr>
            <a:r>
              <a:rPr lang="en-CA" sz="2400" b="0">
                <a:latin typeface="Bitstream Vera Sans Mono" pitchFamily="33" charset="0"/>
              </a:rPr>
              <a:t>don't</a:t>
            </a:r>
          </a:p>
          <a:p>
            <a:pPr algn="l">
              <a:spcAft>
                <a:spcPct val="0"/>
              </a:spcAft>
              <a:buClrTx/>
              <a:buFontTx/>
              <a:buNone/>
            </a:pPr>
            <a:r>
              <a:rPr lang="en-CA" sz="2400" b="0">
                <a:latin typeface="Bitstream Vera Sans Mono" pitchFamily="33" charset="0"/>
              </a:rPr>
              <a:t>System Prompt$ echo "don't"</a:t>
            </a:r>
          </a:p>
          <a:p>
            <a:pPr algn="l">
              <a:spcAft>
                <a:spcPct val="0"/>
              </a:spcAft>
              <a:buClrTx/>
              <a:buSzPct val="45000"/>
              <a:buFontTx/>
              <a:buNone/>
            </a:pPr>
            <a:r>
              <a:rPr lang="en-CA" sz="2400" b="0">
                <a:latin typeface="Bitstream Vera Sans Mono" pitchFamily="33" charset="0"/>
              </a:rPr>
              <a:t>don't</a:t>
            </a:r>
          </a:p>
          <a:p>
            <a:pPr algn="l">
              <a:spcAft>
                <a:spcPct val="0"/>
              </a:spcAft>
              <a:buClrTx/>
              <a:buFontTx/>
              <a:buNone/>
            </a:pPr>
            <a:r>
              <a:rPr lang="en-CA" sz="2400" b="0">
                <a:latin typeface="Bitstream Vera Sans Mono" pitchFamily="33" charset="0"/>
              </a:rPr>
              <a:t>System Prompt$ echo 'don't'</a:t>
            </a:r>
            <a:br>
              <a:rPr lang="en-CA" sz="2400" b="0">
                <a:latin typeface="Bitstream Vera Sans Mono" pitchFamily="33" charset="0"/>
              </a:rPr>
            </a:br>
            <a:r>
              <a:rPr lang="en-CA" sz="2400" b="0">
                <a:latin typeface="Bitstream Vera Sans Mono" pitchFamily="33" charset="0"/>
              </a:rPr>
              <a:t>&gt; '</a:t>
            </a:r>
          </a:p>
          <a:p>
            <a:pPr algn="l">
              <a:spcAft>
                <a:spcPct val="0"/>
              </a:spcAft>
              <a:buClrTx/>
              <a:buFontTx/>
              <a:buNone/>
            </a:pPr>
            <a:r>
              <a:rPr lang="en-CA" sz="2400" b="0">
                <a:latin typeface="Bitstream Vera Sans Mono" pitchFamily="33" charset="0"/>
              </a:rPr>
              <a:t>dont </a:t>
            </a:r>
          </a:p>
          <a:p>
            <a:pPr algn="l">
              <a:spcAft>
                <a:spcPct val="0"/>
              </a:spcAft>
              <a:buClrTx/>
              <a:buSzPct val="45000"/>
              <a:buFontTx/>
              <a:buNone/>
            </a:pPr>
            <a:endParaRPr lang="en-CA" sz="2400" b="0">
              <a:latin typeface="Bitstream Vera Sans Mono" pitchFamily="33" charset="0"/>
            </a:endParaRPr>
          </a:p>
        </p:txBody>
      </p:sp>
    </p:spTree>
    <p:extLst>
      <p:ext uri="{BB962C8B-B14F-4D97-AF65-F5344CB8AC3E}">
        <p14:creationId xmlns:p14="http://schemas.microsoft.com/office/powerpoint/2010/main" val="789107267"/>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1"/>
          <p:cNvSpPr txBox="1">
            <a:spLocks noChangeArrowheads="1"/>
          </p:cNvSpPr>
          <p:nvPr/>
        </p:nvSpPr>
        <p:spPr bwMode="auto">
          <a:xfrm>
            <a:off x="228600" y="228600"/>
            <a:ext cx="8686800" cy="5138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buClrTx/>
              <a:buFontTx/>
              <a:buNone/>
            </a:pPr>
            <a:r>
              <a:rPr lang="en-US" b="0" dirty="0"/>
              <a:t>Observations</a:t>
            </a:r>
          </a:p>
          <a:p>
            <a:pPr algn="l">
              <a:spcAft>
                <a:spcPts val="575"/>
              </a:spcAft>
              <a:buClrTx/>
              <a:buFontTx/>
              <a:buNone/>
            </a:pPr>
            <a:r>
              <a:rPr lang="en-CA" sz="2400" dirty="0">
                <a:latin typeface="Bitstream Vera Serif" pitchFamily="16" charset="0"/>
              </a:rPr>
              <a:t>Unbalanced quotes </a:t>
            </a:r>
            <a:r>
              <a:rPr lang="en-CA" sz="2400" dirty="0" smtClean="0">
                <a:latin typeface="Bitstream Vera Serif" pitchFamily="16" charset="0"/>
              </a:rPr>
              <a:t>cause a continuation prompt</a:t>
            </a:r>
            <a:endParaRPr lang="en-CA" sz="2400" dirty="0">
              <a:latin typeface="Bitstream Vera Serif" pitchFamily="16" charset="0"/>
            </a:endParaRPr>
          </a:p>
          <a:p>
            <a:pPr algn="l">
              <a:spcAft>
                <a:spcPts val="575"/>
              </a:spcAft>
              <a:buClrTx/>
              <a:buFontTx/>
              <a:buNone/>
            </a:pPr>
            <a:r>
              <a:rPr lang="en-CA" sz="2400" b="0" dirty="0">
                <a:latin typeface="Bitstream Vera Serif" pitchFamily="16" charset="0"/>
              </a:rPr>
              <a:t>	</a:t>
            </a:r>
            <a:r>
              <a:rPr lang="en-CA" sz="2400" dirty="0" err="1" smtClean="0">
                <a:latin typeface="Bitstream Vera Serif" pitchFamily="16" charset="0"/>
              </a:rPr>
              <a:t>Unescaped</a:t>
            </a:r>
            <a:r>
              <a:rPr lang="en-CA" sz="2400" dirty="0" smtClean="0">
                <a:latin typeface="Bitstream Vera Serif" pitchFamily="16" charset="0"/>
              </a:rPr>
              <a:t> </a:t>
            </a:r>
            <a:r>
              <a:rPr lang="en-CA" sz="2400" dirty="0">
                <a:latin typeface="Bitstream Vera Serif" pitchFamily="16" charset="0"/>
              </a:rPr>
              <a:t>quotes are </a:t>
            </a:r>
            <a:r>
              <a:rPr lang="en-CA" sz="2400" dirty="0" smtClean="0">
                <a:latin typeface="Bitstream Vera Serif" pitchFamily="16" charset="0"/>
              </a:rPr>
              <a:t>removed (but their meaning is applied)</a:t>
            </a:r>
            <a:endParaRPr lang="en-CA" sz="2400" dirty="0">
              <a:latin typeface="Bitstream Vera Serif" pitchFamily="16" charset="0"/>
            </a:endParaRPr>
          </a:p>
          <a:p>
            <a:pPr algn="l">
              <a:spcAft>
                <a:spcPts val="575"/>
              </a:spcAft>
              <a:buClrTx/>
              <a:buFontTx/>
              <a:buNone/>
            </a:pPr>
            <a:r>
              <a:rPr lang="en-CA" sz="2400" b="0" dirty="0">
                <a:latin typeface="Bitstream Vera Serif" pitchFamily="16" charset="0"/>
              </a:rPr>
              <a:t>	</a:t>
            </a:r>
            <a:r>
              <a:rPr lang="en-CA" sz="2400" b="0" dirty="0">
                <a:latin typeface="Bitstream Vera Sans Mono" pitchFamily="33" charset="0"/>
              </a:rPr>
              <a:t>"hello"</a:t>
            </a:r>
            <a:r>
              <a:rPr lang="en-CA" sz="2400" b="0" dirty="0">
                <a:latin typeface="Bitstream Vera Serif" pitchFamily="16" charset="0"/>
              </a:rPr>
              <a:t> </a:t>
            </a:r>
            <a:r>
              <a:rPr lang="en-CA" sz="2400" dirty="0">
                <a:latin typeface="Bitstream Vera Serif" pitchFamily="16" charset="0"/>
              </a:rPr>
              <a:t>becomes</a:t>
            </a:r>
            <a:r>
              <a:rPr lang="en-CA" sz="2400" b="0" dirty="0">
                <a:latin typeface="Bitstream Vera Serif" pitchFamily="16" charset="0"/>
              </a:rPr>
              <a:t> </a:t>
            </a:r>
            <a:r>
              <a:rPr lang="en-CA" sz="2400" b="0" dirty="0" smtClean="0">
                <a:latin typeface="Bitstream Vera Sans Mono" pitchFamily="33" charset="0"/>
              </a:rPr>
              <a:t>hello</a:t>
            </a:r>
          </a:p>
          <a:p>
            <a:pPr>
              <a:spcAft>
                <a:spcPts val="575"/>
              </a:spcAft>
            </a:pPr>
            <a:r>
              <a:rPr lang="en-CA" sz="2400" b="0" dirty="0" smtClean="0">
                <a:latin typeface="Bitstream Vera Sans Mono" pitchFamily="33" charset="0"/>
              </a:rPr>
              <a:t>"$HOME"</a:t>
            </a:r>
            <a:r>
              <a:rPr lang="en-CA" sz="2400" b="0" dirty="0" smtClean="0">
                <a:latin typeface="Bitstream Vera Serif" pitchFamily="16" charset="0"/>
              </a:rPr>
              <a:t> </a:t>
            </a:r>
            <a:r>
              <a:rPr lang="en-CA" sz="2400" dirty="0">
                <a:latin typeface="Bitstream Vera Serif" pitchFamily="16" charset="0"/>
              </a:rPr>
              <a:t>becomes</a:t>
            </a:r>
            <a:r>
              <a:rPr lang="en-CA" sz="2400" b="0" dirty="0">
                <a:latin typeface="Bitstream Vera Serif" pitchFamily="16" charset="0"/>
              </a:rPr>
              <a:t> </a:t>
            </a:r>
            <a:r>
              <a:rPr lang="en-CA" sz="2400" b="0" dirty="0" smtClean="0">
                <a:latin typeface="Bitstream Vera Sans Mono" pitchFamily="33" charset="0"/>
              </a:rPr>
              <a:t>/home/username</a:t>
            </a:r>
            <a:endParaRPr lang="en-CA" sz="2400" b="0" dirty="0">
              <a:latin typeface="Bitstream Vera Sans Mono" pitchFamily="33" charset="0"/>
            </a:endParaRPr>
          </a:p>
          <a:p>
            <a:pPr algn="l">
              <a:spcAft>
                <a:spcPts val="575"/>
              </a:spcAft>
              <a:buClrTx/>
              <a:buFontTx/>
              <a:buNone/>
            </a:pPr>
            <a:r>
              <a:rPr lang="en-CA" sz="2400" dirty="0">
                <a:latin typeface="Bitstream Vera Serif" pitchFamily="16" charset="0"/>
              </a:rPr>
              <a:t>Quoting protects quotes, as does </a:t>
            </a:r>
            <a:r>
              <a:rPr lang="en-CA" sz="2400" b="0" dirty="0">
                <a:latin typeface="Bitstream Vera Sans Mono" pitchFamily="33" charset="0"/>
              </a:rPr>
              <a:t>\</a:t>
            </a:r>
            <a:r>
              <a:rPr lang="en-CA" sz="2400" dirty="0">
                <a:latin typeface="Bitstream Vera Serif" pitchFamily="16" charset="0"/>
              </a:rPr>
              <a:t> escaping</a:t>
            </a:r>
          </a:p>
          <a:p>
            <a:pPr algn="l">
              <a:spcAft>
                <a:spcPts val="575"/>
              </a:spcAft>
              <a:buClrTx/>
              <a:buFontTx/>
              <a:buNone/>
            </a:pPr>
            <a:r>
              <a:rPr lang="en-CA" sz="2400" b="0" dirty="0">
                <a:latin typeface="Bitstream Vera Serif" pitchFamily="16" charset="0"/>
              </a:rPr>
              <a:t>	</a:t>
            </a:r>
            <a:r>
              <a:rPr lang="en-CA" sz="2400" b="0" dirty="0">
                <a:latin typeface="Bitstream Vera Sans Mono" pitchFamily="33" charset="0"/>
              </a:rPr>
              <a:t>"don't"</a:t>
            </a:r>
            <a:r>
              <a:rPr lang="en-CA" sz="2400" b="0" dirty="0">
                <a:latin typeface="Bitstream Vera Serif" pitchFamily="16" charset="0"/>
              </a:rPr>
              <a:t> </a:t>
            </a:r>
            <a:r>
              <a:rPr lang="en-CA" sz="2400" dirty="0">
                <a:latin typeface="Bitstream Vera Serif" pitchFamily="16" charset="0"/>
              </a:rPr>
              <a:t>and</a:t>
            </a:r>
            <a:r>
              <a:rPr lang="en-CA" sz="2400" b="0" dirty="0">
                <a:latin typeface="Bitstream Vera Serif" pitchFamily="16" charset="0"/>
              </a:rPr>
              <a:t> </a:t>
            </a:r>
            <a:r>
              <a:rPr lang="en-CA" sz="2400" b="0" dirty="0">
                <a:latin typeface="Bitstream Vera Sans Mono" pitchFamily="33" charset="0"/>
              </a:rPr>
              <a:t>don\'t</a:t>
            </a:r>
            <a:r>
              <a:rPr lang="en-CA" sz="2400" b="0" dirty="0">
                <a:latin typeface="Bitstream Vera Serif" pitchFamily="16" charset="0"/>
              </a:rPr>
              <a:t> </a:t>
            </a:r>
            <a:r>
              <a:rPr lang="en-CA" sz="2400" dirty="0">
                <a:latin typeface="Bitstream Vera Serif" pitchFamily="16" charset="0"/>
              </a:rPr>
              <a:t>are the same, and OK</a:t>
            </a:r>
          </a:p>
          <a:p>
            <a:pPr algn="l">
              <a:spcAft>
                <a:spcPts val="575"/>
              </a:spcAft>
              <a:buClrTx/>
              <a:buFontTx/>
              <a:buNone/>
            </a:pPr>
            <a:r>
              <a:rPr lang="en-CA" sz="2400" dirty="0">
                <a:latin typeface="Bitstream Vera Serif" pitchFamily="16" charset="0"/>
              </a:rPr>
              <a:t>Single quotes are more restrictive than double</a:t>
            </a:r>
          </a:p>
          <a:p>
            <a:pPr algn="l">
              <a:spcAft>
                <a:spcPts val="575"/>
              </a:spcAft>
              <a:buClrTx/>
              <a:buFontTx/>
              <a:buNone/>
            </a:pPr>
            <a:r>
              <a:rPr lang="en-CA" sz="2400" b="0" dirty="0">
                <a:latin typeface="Bitstream Vera Serif" pitchFamily="16" charset="0"/>
              </a:rPr>
              <a:t>	</a:t>
            </a:r>
            <a:r>
              <a:rPr lang="en-CA" sz="2400" b="0" dirty="0">
                <a:latin typeface="Bitstream Vera Sans Mono" pitchFamily="33" charset="0"/>
              </a:rPr>
              <a:t>System Prompt$ echo '$USER' "$USER"</a:t>
            </a:r>
          </a:p>
          <a:p>
            <a:pPr algn="l">
              <a:spcAft>
                <a:spcPts val="575"/>
              </a:spcAft>
              <a:buClrTx/>
              <a:buFontTx/>
              <a:buNone/>
            </a:pPr>
            <a:r>
              <a:rPr lang="en-CA" sz="2400" b="0" dirty="0">
                <a:latin typeface="Bitstream Vera Sans Mono" pitchFamily="33" charset="0"/>
              </a:rPr>
              <a:t>	$USER </a:t>
            </a:r>
            <a:r>
              <a:rPr lang="en-CA" sz="2400" b="0" dirty="0" err="1" smtClean="0">
                <a:latin typeface="Bitstream Vera Sans Mono" pitchFamily="33" charset="0"/>
              </a:rPr>
              <a:t>someusername</a:t>
            </a:r>
            <a:endParaRPr lang="en-CA" sz="2400" b="0" dirty="0">
              <a:latin typeface="Bitstream Vera Sans Mono" pitchFamily="33" charset="0"/>
            </a:endParaRPr>
          </a:p>
          <a:p>
            <a:pPr algn="l">
              <a:spcAft>
                <a:spcPct val="0"/>
              </a:spcAft>
              <a:buClrTx/>
              <a:buFontTx/>
              <a:buNone/>
            </a:pPr>
            <a:endParaRPr lang="en-CA" sz="2400" b="0" dirty="0">
              <a:latin typeface="Bitstream Vera Sans Mono" pitchFamily="33" charset="0"/>
            </a:endParaRPr>
          </a:p>
        </p:txBody>
      </p:sp>
    </p:spTree>
    <p:extLst>
      <p:ext uri="{BB962C8B-B14F-4D97-AF65-F5344CB8AC3E}">
        <p14:creationId xmlns:p14="http://schemas.microsoft.com/office/powerpoint/2010/main" val="819576483"/>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1"/>
          <p:cNvSpPr txBox="1">
            <a:spLocks noChangeArrowheads="1"/>
          </p:cNvSpPr>
          <p:nvPr/>
        </p:nvSpPr>
        <p:spPr bwMode="auto">
          <a:xfrm>
            <a:off x="304800" y="381000"/>
            <a:ext cx="8686800" cy="6048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5pPr>
            <a:lvl6pPr marL="25146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6pPr>
            <a:lvl7pPr marL="29718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7pPr>
            <a:lvl8pPr marL="34290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8pPr>
            <a:lvl9pPr marL="3886200" indent="-228600" algn="ctr" defTabSz="457200" fontAlgn="base">
              <a:spcBef>
                <a:spcPct val="0"/>
              </a:spcBef>
              <a:spcAft>
                <a:spcPts val="1425"/>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600" b="1">
                <a:solidFill>
                  <a:srgbClr val="000000"/>
                </a:solidFill>
                <a:latin typeface="Bitstream Vera Sans" pitchFamily="32" charset="0"/>
                <a:ea typeface="msmincho" charset="0"/>
                <a:cs typeface="msmincho" charset="0"/>
              </a:defRPr>
            </a:lvl9pPr>
          </a:lstStyle>
          <a:p>
            <a:pPr>
              <a:spcAft>
                <a:spcPts val="575"/>
              </a:spcAft>
              <a:buClrTx/>
              <a:buFontTx/>
              <a:buNone/>
            </a:pPr>
            <a:r>
              <a:rPr lang="en-US" b="0" dirty="0" smtClean="0"/>
              <a:t>(In class) Warm-up for next lecture:</a:t>
            </a:r>
          </a:p>
          <a:p>
            <a:pPr>
              <a:spcAft>
                <a:spcPts val="575"/>
              </a:spcAft>
              <a:buClrTx/>
              <a:buFontTx/>
              <a:buNone/>
            </a:pPr>
            <a:r>
              <a:rPr lang="en-US" b="0" dirty="0" smtClean="0"/>
              <a:t>Add a Unix command</a:t>
            </a:r>
            <a:endParaRPr lang="en-US" b="0" dirty="0"/>
          </a:p>
          <a:p>
            <a:pPr marL="342900" indent="-342900" algn="l">
              <a:spcAft>
                <a:spcPts val="575"/>
              </a:spcAft>
              <a:buClrTx/>
              <a:buFont typeface="Arial" pitchFamily="34" charset="0"/>
              <a:buChar char="•"/>
            </a:pPr>
            <a:r>
              <a:rPr lang="en-US" sz="2400" b="0" dirty="0" smtClean="0">
                <a:latin typeface="Bitstream Vera Serif" pitchFamily="16" charset="0"/>
              </a:rPr>
              <a:t>create a simple shell script</a:t>
            </a:r>
          </a:p>
          <a:p>
            <a:pPr marL="342900" indent="-342900" algn="l">
              <a:spcAft>
                <a:spcPts val="575"/>
              </a:spcAft>
              <a:buClrTx/>
              <a:buFont typeface="Arial" pitchFamily="34" charset="0"/>
              <a:buChar char="•"/>
            </a:pPr>
            <a:r>
              <a:rPr lang="en-US" sz="2400" b="0" dirty="0" smtClean="0">
                <a:latin typeface="Bitstream Vera Serif" pitchFamily="16" charset="0"/>
              </a:rPr>
              <a:t>make it executable</a:t>
            </a:r>
          </a:p>
          <a:p>
            <a:pPr marL="342900" indent="-342900" algn="l">
              <a:spcAft>
                <a:spcPts val="575"/>
              </a:spcAft>
              <a:buClrTx/>
              <a:buFont typeface="Arial" pitchFamily="34" charset="0"/>
              <a:buChar char="•"/>
            </a:pPr>
            <a:r>
              <a:rPr lang="en-US" sz="2400" b="0" dirty="0" smtClean="0">
                <a:latin typeface="Bitstream Vera Serif" pitchFamily="16" charset="0"/>
              </a:rPr>
              <a:t>copy it to a directory that is </a:t>
            </a:r>
            <a:r>
              <a:rPr lang="en-US" sz="2400" b="0" smtClean="0">
                <a:latin typeface="Bitstream Vera Serif" pitchFamily="16" charset="0"/>
              </a:rPr>
              <a:t>in our $</a:t>
            </a:r>
            <a:r>
              <a:rPr lang="en-US" sz="2400" b="0" dirty="0" smtClean="0">
                <a:latin typeface="Bitstream Vera Serif" pitchFamily="16" charset="0"/>
              </a:rPr>
              <a:t>PATH</a:t>
            </a:r>
          </a:p>
          <a:p>
            <a:pPr marL="342900" indent="-342900" algn="l">
              <a:spcAft>
                <a:spcPts val="575"/>
              </a:spcAft>
              <a:buClrTx/>
              <a:buFont typeface="Arial" pitchFamily="34" charset="0"/>
              <a:buChar char="•"/>
            </a:pPr>
            <a:r>
              <a:rPr lang="en-US" sz="2400" b="0" dirty="0" smtClean="0">
                <a:latin typeface="Bitstream Vera Serif" pitchFamily="16" charset="0"/>
              </a:rPr>
              <a:t>presto, we have extended UNIX</a:t>
            </a:r>
            <a:endParaRPr lang="en-US" sz="2400" dirty="0">
              <a:latin typeface="Bitstream Vera Serif" pitchFamily="16" charset="0"/>
            </a:endParaRPr>
          </a:p>
        </p:txBody>
      </p:sp>
    </p:spTree>
    <p:extLst>
      <p:ext uri="{BB962C8B-B14F-4D97-AF65-F5344CB8AC3E}">
        <p14:creationId xmlns:p14="http://schemas.microsoft.com/office/powerpoint/2010/main" val="2907156692"/>
      </p:ext>
    </p:extLst>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767262"/>
          </a:xfrm>
        </p:spPr>
        <p:txBody>
          <a:bodyPr/>
          <a:lstStyle/>
          <a:p>
            <a:r>
              <a:rPr lang="en-US" sz="2000" dirty="0"/>
              <a:t>120_shell_basics.html</a:t>
            </a:r>
          </a:p>
          <a:p>
            <a:r>
              <a:rPr lang="en-US" sz="2000" dirty="0"/>
              <a:t>140_man_page_RTFM.html</a:t>
            </a:r>
          </a:p>
          <a:p>
            <a:r>
              <a:rPr lang="en-US" sz="2000" dirty="0"/>
              <a:t>150_arguments_and_options.html</a:t>
            </a:r>
          </a:p>
          <a:p>
            <a:r>
              <a:rPr lang="en-US" sz="2000" dirty="0"/>
              <a:t>160_pathnames.html</a:t>
            </a:r>
          </a:p>
          <a:p>
            <a:r>
              <a:rPr lang="en-US" sz="2000" dirty="0"/>
              <a:t>170_home_and_HOME.html</a:t>
            </a:r>
          </a:p>
          <a:p>
            <a:r>
              <a:rPr lang="en-US" sz="2000" dirty="0"/>
              <a:t>180_finding_files.html</a:t>
            </a:r>
          </a:p>
          <a:p>
            <a:r>
              <a:rPr lang="en-US" sz="2000" dirty="0"/>
              <a:t>185_find_and_xargs.html</a:t>
            </a:r>
          </a:p>
          <a:p>
            <a:r>
              <a:rPr lang="en-US" sz="2000" dirty="0"/>
              <a:t>190_glob_patterns.html</a:t>
            </a:r>
          </a:p>
          <a:p>
            <a:r>
              <a:rPr lang="en-US" sz="2000" dirty="0"/>
              <a:t>200_redirection.html</a:t>
            </a:r>
          </a:p>
          <a:p>
            <a:r>
              <a:rPr lang="en-US" sz="2000" dirty="0"/>
              <a:t>300_vi_text_editor.html</a:t>
            </a:r>
          </a:p>
          <a:p>
            <a:r>
              <a:rPr lang="en-US" sz="2000" dirty="0"/>
              <a:t>320_shell_variables.html</a:t>
            </a:r>
          </a:p>
          <a:p>
            <a:r>
              <a:rPr lang="en-US" sz="2000" dirty="0"/>
              <a:t>350_startup_files.html</a:t>
            </a:r>
          </a:p>
          <a:p>
            <a:r>
              <a:rPr lang="en-US" sz="2000" dirty="0" smtClean="0"/>
              <a:t>400_search_path.html</a:t>
            </a:r>
            <a:endParaRPr lang="en-US" sz="2000" dirty="0"/>
          </a:p>
        </p:txBody>
      </p:sp>
      <p:sp>
        <p:nvSpPr>
          <p:cNvPr id="3" name="Title 2"/>
          <p:cNvSpPr>
            <a:spLocks noGrp="1"/>
          </p:cNvSpPr>
          <p:nvPr>
            <p:ph type="title"/>
          </p:nvPr>
        </p:nvSpPr>
        <p:spPr/>
        <p:txBody>
          <a:bodyPr/>
          <a:lstStyle/>
          <a:p>
            <a:r>
              <a:rPr lang="en-US" dirty="0" smtClean="0"/>
              <a:t>Especially these</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4</a:t>
            </a:fld>
            <a:endParaRPr lang="en-US"/>
          </a:p>
        </p:txBody>
      </p:sp>
    </p:spTree>
    <p:extLst>
      <p:ext uri="{BB962C8B-B14F-4D97-AF65-F5344CB8AC3E}">
        <p14:creationId xmlns:p14="http://schemas.microsoft.com/office/powerpoint/2010/main" val="1532519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838200"/>
            <a:ext cx="8229600" cy="5486400"/>
          </a:xfrm>
        </p:spPr>
        <p:txBody>
          <a:bodyPr/>
          <a:lstStyle/>
          <a:p>
            <a:r>
              <a:rPr lang="en-US" sz="2000" dirty="0"/>
              <a:t>440_quotes.html</a:t>
            </a:r>
          </a:p>
          <a:p>
            <a:r>
              <a:rPr lang="en-US" sz="2000" dirty="0"/>
              <a:t>450_file_system.html</a:t>
            </a:r>
          </a:p>
          <a:p>
            <a:r>
              <a:rPr lang="en-US" sz="2000" dirty="0"/>
              <a:t>455_links_and_inodes.html</a:t>
            </a:r>
          </a:p>
          <a:p>
            <a:r>
              <a:rPr lang="en-US" sz="2000" dirty="0"/>
              <a:t>457_disk_usage.html</a:t>
            </a:r>
          </a:p>
          <a:p>
            <a:r>
              <a:rPr lang="en-US" sz="2000" dirty="0"/>
              <a:t>460_symbolic_links.html</a:t>
            </a:r>
          </a:p>
          <a:p>
            <a:r>
              <a:rPr lang="en-US" sz="2000" dirty="0"/>
              <a:t>500_permissions.html</a:t>
            </a:r>
          </a:p>
          <a:p>
            <a:r>
              <a:rPr lang="en-US" sz="2000" dirty="0"/>
              <a:t>510_umask.html</a:t>
            </a:r>
          </a:p>
          <a:p>
            <a:r>
              <a:rPr lang="en-US" sz="2000" dirty="0"/>
              <a:t>520_package_management.html</a:t>
            </a:r>
          </a:p>
          <a:p>
            <a:r>
              <a:rPr lang="en-US" sz="2000" dirty="0"/>
              <a:t>580_system_log_files.html</a:t>
            </a:r>
          </a:p>
          <a:p>
            <a:r>
              <a:rPr lang="en-US" sz="2000" dirty="0"/>
              <a:t>600_processes_and_jobs.html</a:t>
            </a:r>
          </a:p>
          <a:p>
            <a:r>
              <a:rPr lang="en-US" sz="2000" dirty="0"/>
              <a:t>630_crontab_at_job_scheduler.html</a:t>
            </a:r>
          </a:p>
          <a:p>
            <a:r>
              <a:rPr lang="en-US" sz="2000" dirty="0"/>
              <a:t>700_users_and_groups.html</a:t>
            </a:r>
          </a:p>
          <a:p>
            <a:r>
              <a:rPr lang="en-US" sz="2000" dirty="0"/>
              <a:t>720_partitions_and_file_systems.html</a:t>
            </a:r>
          </a:p>
          <a:p>
            <a:r>
              <a:rPr lang="en-US" sz="2000" dirty="0"/>
              <a:t>750_booting_and_grub.html</a:t>
            </a:r>
          </a:p>
          <a:p>
            <a:r>
              <a:rPr lang="en-US" sz="2000" dirty="0"/>
              <a:t>900_unix_command_list.html</a:t>
            </a:r>
          </a:p>
          <a:p>
            <a:endParaRPr lang="en-US" dirty="0"/>
          </a:p>
        </p:txBody>
      </p:sp>
      <p:sp>
        <p:nvSpPr>
          <p:cNvPr id="3" name="Title 2"/>
          <p:cNvSpPr>
            <a:spLocks noGrp="1"/>
          </p:cNvSpPr>
          <p:nvPr>
            <p:ph type="title"/>
          </p:nvPr>
        </p:nvSpPr>
        <p:spPr>
          <a:xfrm>
            <a:off x="457200" y="514"/>
            <a:ext cx="8229600" cy="1143000"/>
          </a:xfrm>
        </p:spPr>
        <p:txBody>
          <a:bodyPr/>
          <a:lstStyle/>
          <a:p>
            <a:r>
              <a:rPr lang="en-US" dirty="0" smtClean="0"/>
              <a:t>And these</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5</a:t>
            </a:fld>
            <a:endParaRPr lang="en-US"/>
          </a:p>
        </p:txBody>
      </p:sp>
    </p:spTree>
    <p:extLst>
      <p:ext uri="{BB962C8B-B14F-4D97-AF65-F5344CB8AC3E}">
        <p14:creationId xmlns:p14="http://schemas.microsoft.com/office/powerpoint/2010/main" val="3920829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138"/>
            <a:ext cx="8763000" cy="4525962"/>
          </a:xfrm>
        </p:spPr>
        <p:txBody>
          <a:bodyPr/>
          <a:lstStyle/>
          <a:p>
            <a:r>
              <a:rPr lang="en-US" sz="2400" dirty="0" smtClean="0"/>
              <a:t>You should be aware that we all use GNU and Linux (and other Free software) </a:t>
            </a:r>
            <a:r>
              <a:rPr lang="en-US" sz="2400" i="1" dirty="0" smtClean="0"/>
              <a:t>under license</a:t>
            </a:r>
          </a:p>
          <a:p>
            <a:r>
              <a:rPr lang="en-US" sz="2400" dirty="0" smtClean="0"/>
              <a:t>Q: who cares?   A: your employer</a:t>
            </a:r>
          </a:p>
          <a:p>
            <a:r>
              <a:rPr lang="en-US" sz="2400" dirty="0" smtClean="0"/>
              <a:t>When you receive a copy of GPL software, you are automatically granted a license from the copyright holder, and you have obligations</a:t>
            </a:r>
          </a:p>
          <a:p>
            <a:r>
              <a:rPr lang="en-US" sz="2400" dirty="0" smtClean="0"/>
              <a:t>Roughly, If you don’t give copies to others, no worries</a:t>
            </a:r>
          </a:p>
          <a:p>
            <a:r>
              <a:rPr lang="en-US" sz="2400" dirty="0" smtClean="0"/>
              <a:t>Roughly, If you give copies to others</a:t>
            </a:r>
          </a:p>
          <a:p>
            <a:pPr lvl="1"/>
            <a:r>
              <a:rPr lang="en-US" sz="2000" dirty="0" smtClean="0"/>
              <a:t>1. You must give the source code along with binary; OR</a:t>
            </a:r>
          </a:p>
          <a:p>
            <a:pPr lvl="1"/>
            <a:r>
              <a:rPr lang="en-US" sz="2000" dirty="0" smtClean="0"/>
              <a:t>2. You must provide a written offer to provide source code; OR </a:t>
            </a:r>
          </a:p>
          <a:p>
            <a:pPr lvl="1"/>
            <a:r>
              <a:rPr lang="en-US" sz="2000" dirty="0" smtClean="0"/>
              <a:t>3. for other special conditions or possibilities, read the GPL </a:t>
            </a:r>
          </a:p>
          <a:p>
            <a:pPr marL="109537" indent="0">
              <a:buNone/>
            </a:pP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Linux Licensing: GPL (for example)</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6</a:t>
            </a:fld>
            <a:endParaRPr lang="en-US"/>
          </a:p>
        </p:txBody>
      </p:sp>
    </p:spTree>
    <p:extLst>
      <p:ext uri="{BB962C8B-B14F-4D97-AF65-F5344CB8AC3E}">
        <p14:creationId xmlns:p14="http://schemas.microsoft.com/office/powerpoint/2010/main" val="4137127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300"/>
          </a:xfrm>
        </p:spPr>
        <p:txBody>
          <a:bodyPr/>
          <a:lstStyle/>
          <a:p>
            <a:r>
              <a:rPr lang="en-US" sz="2400" dirty="0" smtClean="0"/>
              <a:t>When you get a job, it will be incredibly important that your employer (through your work for them) is not found to be out of compliance with the GPL</a:t>
            </a:r>
          </a:p>
          <a:p>
            <a:r>
              <a:rPr lang="en-US" sz="2400" dirty="0" smtClean="0"/>
              <a:t>It gets serious when you (on behalf of your employer through their facilities) provide copies of software to others because you may inadvertently deny those others some rights</a:t>
            </a:r>
          </a:p>
          <a:p>
            <a:r>
              <a:rPr lang="en-US" sz="2400" dirty="0" smtClean="0"/>
              <a:t>Do not consider this legal advice: when/if the time comes, consult your employer’s legal department</a:t>
            </a:r>
          </a:p>
          <a:p>
            <a:r>
              <a:rPr lang="en-US" sz="2400" dirty="0" smtClean="0">
                <a:solidFill>
                  <a:srgbClr val="FF0000"/>
                </a:solidFill>
              </a:rPr>
              <a:t>“We always considered Open Source software to be a free-for-all under all circumstances. Why didn’t anyone warn us?”  </a:t>
            </a:r>
            <a:r>
              <a:rPr lang="en-US" sz="2400" dirty="0" smtClean="0"/>
              <a:t>-- I just did.  That is all this was for.</a:t>
            </a:r>
          </a:p>
          <a:p>
            <a:endParaRPr lang="en-US" dirty="0"/>
          </a:p>
        </p:txBody>
      </p:sp>
      <p:sp>
        <p:nvSpPr>
          <p:cNvPr id="3" name="Title 2"/>
          <p:cNvSpPr>
            <a:spLocks noGrp="1"/>
          </p:cNvSpPr>
          <p:nvPr>
            <p:ph type="title"/>
          </p:nvPr>
        </p:nvSpPr>
        <p:spPr>
          <a:xfrm>
            <a:off x="457200" y="0"/>
            <a:ext cx="8229600" cy="1143000"/>
          </a:xfrm>
        </p:spPr>
        <p:txBody>
          <a:bodyPr/>
          <a:lstStyle/>
          <a:p>
            <a:r>
              <a:rPr lang="en-US" dirty="0" smtClean="0"/>
              <a:t>Again, who cares?</a:t>
            </a:r>
            <a:endParaRPr lang="en-US" dirty="0"/>
          </a:p>
        </p:txBody>
      </p:sp>
      <p:sp>
        <p:nvSpPr>
          <p:cNvPr id="5" name="Slide Number Placeholder 4"/>
          <p:cNvSpPr>
            <a:spLocks noGrp="1"/>
          </p:cNvSpPr>
          <p:nvPr>
            <p:ph type="sldNum" sz="quarter" idx="12"/>
          </p:nvPr>
        </p:nvSpPr>
        <p:spPr/>
        <p:txBody>
          <a:bodyPr/>
          <a:lstStyle/>
          <a:p>
            <a:pPr>
              <a:defRPr/>
            </a:pPr>
            <a:fld id="{184D155E-D2A1-484E-8813-A61F9D792344}" type="slidenum">
              <a:rPr lang="en-US" smtClean="0"/>
              <a:pPr>
                <a:defRPr/>
              </a:pPr>
              <a:t>7</a:t>
            </a:fld>
            <a:endParaRPr lang="en-US"/>
          </a:p>
        </p:txBody>
      </p:sp>
    </p:spTree>
    <p:extLst>
      <p:ext uri="{BB962C8B-B14F-4D97-AF65-F5344CB8AC3E}">
        <p14:creationId xmlns:p14="http://schemas.microsoft.com/office/powerpoint/2010/main" val="1327646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p:txBody>
          <a:bodyPr/>
          <a:lstStyle/>
          <a:p>
            <a:pPr eaLnBrk="1" hangingPunct="1"/>
            <a:r>
              <a:rPr lang="en-US" sz="1600" dirty="0">
                <a:hlinkClick r:id="rId3"/>
              </a:rPr>
              <a:t>http://</a:t>
            </a:r>
            <a:r>
              <a:rPr lang="en-US" sz="1600" dirty="0" smtClean="0">
                <a:hlinkClick r:id="rId3"/>
              </a:rPr>
              <a:t>teaching.idallen.com/cst8207/14w/notes/120_shell_basics.html</a:t>
            </a:r>
            <a:endParaRPr lang="en-US" sz="1600" dirty="0" smtClean="0"/>
          </a:p>
          <a:p>
            <a:pPr eaLnBrk="1" hangingPunct="1"/>
            <a:r>
              <a:rPr lang="en-US" sz="2000" dirty="0" smtClean="0"/>
              <a:t>The shell is a program that is executed for us automatically when we log in, and we control by typing text for it to read</a:t>
            </a:r>
          </a:p>
          <a:p>
            <a:pPr eaLnBrk="1" hangingPunct="1"/>
            <a:r>
              <a:rPr lang="en-US" sz="2000" dirty="0" smtClean="0"/>
              <a:t>Normally we are asking the shell to run programs for us on certain arguments, which we also type</a:t>
            </a:r>
          </a:p>
          <a:p>
            <a:pPr eaLnBrk="1" hangingPunct="1"/>
            <a:r>
              <a:rPr lang="en-US" sz="2000" dirty="0" smtClean="0"/>
              <a:t>This is the </a:t>
            </a:r>
            <a:r>
              <a:rPr lang="en-US" sz="2000" i="1" dirty="0" smtClean="0"/>
              <a:t>command line</a:t>
            </a:r>
          </a:p>
          <a:p>
            <a:pPr eaLnBrk="1" hangingPunct="1"/>
            <a:r>
              <a:rPr lang="en-US" sz="2000" dirty="0" smtClean="0"/>
              <a:t>Basically, the process is this</a:t>
            </a:r>
          </a:p>
          <a:p>
            <a:pPr marL="735013" lvl="1" indent="-342900" eaLnBrk="1" hangingPunct="1">
              <a:buFont typeface="+mj-lt"/>
              <a:buAutoNum type="arabicPeriod"/>
            </a:pPr>
            <a:r>
              <a:rPr lang="en-US" sz="1600" dirty="0" smtClean="0"/>
              <a:t>The shell prints a prompt on our terminal or terminal emulator screen (“screen”)</a:t>
            </a:r>
          </a:p>
          <a:p>
            <a:pPr marL="735013" lvl="1" indent="-342900" eaLnBrk="1" hangingPunct="1">
              <a:buFont typeface="+mj-lt"/>
              <a:buAutoNum type="arabicPeriod"/>
            </a:pPr>
            <a:r>
              <a:rPr lang="en-US" sz="1600" dirty="0" smtClean="0"/>
              <a:t>We type a command and “enter” (“return”)</a:t>
            </a:r>
          </a:p>
          <a:p>
            <a:pPr marL="735013" lvl="1" indent="-342900" eaLnBrk="1" hangingPunct="1">
              <a:buFont typeface="+mj-lt"/>
              <a:buAutoNum type="arabicPeriod"/>
            </a:pPr>
            <a:r>
              <a:rPr lang="en-US" sz="1600" dirty="0" smtClean="0"/>
              <a:t>The shell reads what we typed, interpreting special characters like space, GLOB characters, quotation marks, </a:t>
            </a:r>
            <a:r>
              <a:rPr lang="en-US" sz="1600" dirty="0" err="1" smtClean="0"/>
              <a:t>etc</a:t>
            </a:r>
            <a:endParaRPr lang="en-US" sz="1600" dirty="0" smtClean="0"/>
          </a:p>
          <a:p>
            <a:pPr marL="735013" lvl="1" indent="-342900" eaLnBrk="1" hangingPunct="1">
              <a:buFont typeface="+mj-lt"/>
              <a:buAutoNum type="arabicPeriod"/>
            </a:pPr>
            <a:r>
              <a:rPr lang="en-US" sz="1600" dirty="0" smtClean="0"/>
              <a:t>The shell carries out the operation in the way we asked (we might see output from that operation on our screen)</a:t>
            </a:r>
          </a:p>
          <a:p>
            <a:pPr marL="735013" lvl="1" indent="-342900" eaLnBrk="1" hangingPunct="1">
              <a:buFont typeface="+mj-lt"/>
              <a:buAutoNum type="arabicPeriod"/>
            </a:pPr>
            <a:r>
              <a:rPr lang="en-US" sz="1600" dirty="0" smtClean="0"/>
              <a:t>repeat at step 1.</a:t>
            </a:r>
          </a:p>
          <a:p>
            <a:pPr eaLnBrk="1" hangingPunct="1"/>
            <a:endParaRPr lang="en-US" sz="1600" dirty="0" smtClean="0"/>
          </a:p>
          <a:p>
            <a:pPr eaLnBrk="1" hangingPunct="1"/>
            <a:endParaRPr lang="en-US" sz="1600" dirty="0" smtClean="0"/>
          </a:p>
        </p:txBody>
      </p:sp>
      <p:sp>
        <p:nvSpPr>
          <p:cNvPr id="13316" name="Slide Number Placeholder 4"/>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360250E9-E5CE-4493-B74F-0AE7738B270D}" type="slidenum">
              <a:rPr lang="en-US" smtClean="0"/>
              <a:pPr fontAlgn="base">
                <a:spcBef>
                  <a:spcPct val="0"/>
                </a:spcBef>
                <a:spcAft>
                  <a:spcPct val="0"/>
                </a:spcAft>
                <a:defRPr/>
              </a:pPr>
              <a:t>8</a:t>
            </a:fld>
            <a:endParaRPr lang="en-US" smtClean="0"/>
          </a:p>
        </p:txBody>
      </p:sp>
      <p:sp>
        <p:nvSpPr>
          <p:cNvPr id="2" name="Title 1"/>
          <p:cNvSpPr>
            <a:spLocks noGrp="1"/>
          </p:cNvSpPr>
          <p:nvPr>
            <p:ph type="title"/>
          </p:nvPr>
        </p:nvSpPr>
        <p:spPr/>
        <p:txBody>
          <a:bodyPr/>
          <a:lstStyle/>
          <a:p>
            <a:pPr eaLnBrk="1" fontAlgn="auto" hangingPunct="1">
              <a:spcAft>
                <a:spcPts val="0"/>
              </a:spcAft>
              <a:defRPr/>
            </a:pPr>
            <a:r>
              <a:rPr lang="en-US" dirty="0" smtClean="0"/>
              <a:t>The shell</a:t>
            </a:r>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56032" eaLnBrk="1" fontAlgn="auto" hangingPunct="1">
              <a:spcAft>
                <a:spcPts val="0"/>
              </a:spcAft>
              <a:buFont typeface="Wingdings 3"/>
              <a:buChar char=""/>
              <a:defRPr/>
            </a:pPr>
            <a:r>
              <a:rPr lang="en-US" dirty="0" smtClean="0"/>
              <a:t>When you invoke </a:t>
            </a:r>
            <a:r>
              <a:rPr lang="en-US" dirty="0" smtClean="0">
                <a:latin typeface="Courier New" pitchFamily="49" charset="0"/>
                <a:cs typeface="Courier New" pitchFamily="49" charset="0"/>
              </a:rPr>
              <a:t>bash</a:t>
            </a:r>
            <a:r>
              <a:rPr lang="en-US" dirty="0" smtClean="0"/>
              <a:t>, or </a:t>
            </a:r>
            <a:r>
              <a:rPr lang="en-US" dirty="0" err="1" smtClean="0">
                <a:latin typeface="Courier New" pitchFamily="49" charset="0"/>
                <a:cs typeface="Courier New" pitchFamily="49" charset="0"/>
              </a:rPr>
              <a:t>su</a:t>
            </a:r>
            <a:r>
              <a:rPr lang="en-US" dirty="0" smtClean="0"/>
              <a:t>, or </a:t>
            </a:r>
            <a:r>
              <a:rPr lang="en-US" dirty="0" err="1" smtClean="0">
                <a:latin typeface="Courier New" pitchFamily="49" charset="0"/>
                <a:cs typeface="Courier New" pitchFamily="49" charset="0"/>
              </a:rPr>
              <a:t>sudo</a:t>
            </a:r>
            <a:r>
              <a:rPr lang="en-US" dirty="0" smtClean="0">
                <a:latin typeface="Courier New" pitchFamily="49" charset="0"/>
                <a:cs typeface="Courier New" pitchFamily="49" charset="0"/>
              </a:rPr>
              <a:t> –s</a:t>
            </a:r>
            <a:r>
              <a:rPr lang="en-US" dirty="0" smtClean="0"/>
              <a:t> you begin talking to a </a:t>
            </a:r>
            <a:r>
              <a:rPr lang="en-US" i="1" dirty="0" smtClean="0"/>
              <a:t>sub-shell</a:t>
            </a:r>
            <a:endParaRPr lang="en-US" dirty="0" smtClean="0"/>
          </a:p>
          <a:p>
            <a:pPr marL="365760" indent="-256032" eaLnBrk="1" fontAlgn="auto" hangingPunct="1">
              <a:spcAft>
                <a:spcPts val="0"/>
              </a:spcAft>
              <a:buFont typeface="Wingdings 3"/>
              <a:buChar char=""/>
              <a:defRPr/>
            </a:pPr>
            <a:r>
              <a:rPr lang="en-US" dirty="0" smtClean="0"/>
              <a:t>schematically for illustration:</a:t>
            </a:r>
            <a:endParaRPr lang="en-US" dirty="0"/>
          </a:p>
        </p:txBody>
      </p:sp>
      <p:sp>
        <p:nvSpPr>
          <p:cNvPr id="14340" name="Slide Number Placeholder 4"/>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99681567-B000-4A17-9931-7CD107D17D5F}" type="slidenum">
              <a:rPr lang="en-US" smtClean="0"/>
              <a:pPr fontAlgn="base">
                <a:spcBef>
                  <a:spcPct val="0"/>
                </a:spcBef>
                <a:spcAft>
                  <a:spcPct val="0"/>
                </a:spcAft>
                <a:defRPr/>
              </a:pPr>
              <a:t>9</a:t>
            </a:fld>
            <a:endParaRPr lang="en-US" smtClean="0"/>
          </a:p>
        </p:txBody>
      </p:sp>
      <p:sp>
        <p:nvSpPr>
          <p:cNvPr id="2" name="Title 1"/>
          <p:cNvSpPr>
            <a:spLocks noGrp="1"/>
          </p:cNvSpPr>
          <p:nvPr>
            <p:ph type="title"/>
          </p:nvPr>
        </p:nvSpPr>
        <p:spPr/>
        <p:txBody>
          <a:bodyPr/>
          <a:lstStyle/>
          <a:p>
            <a:pPr eaLnBrk="1" fontAlgn="auto" hangingPunct="1">
              <a:spcAft>
                <a:spcPts val="0"/>
              </a:spcAft>
              <a:defRPr/>
            </a:pPr>
            <a:r>
              <a:rPr lang="en-US" altLang="zh-CN" sz="4400" dirty="0" smtClean="0">
                <a:ea typeface="SimSun" pitchFamily="2" charset="-122"/>
              </a:rPr>
              <a:t>Sub-shells</a:t>
            </a:r>
            <a:endParaRPr lang="en-US" dirty="0"/>
          </a:p>
        </p:txBody>
      </p:sp>
      <p:sp>
        <p:nvSpPr>
          <p:cNvPr id="4" name="Rectangle 3"/>
          <p:cNvSpPr/>
          <p:nvPr/>
        </p:nvSpPr>
        <p:spPr>
          <a:xfrm>
            <a:off x="552450" y="3747407"/>
            <a:ext cx="2057400" cy="2057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669471" y="3810000"/>
            <a:ext cx="321129" cy="369332"/>
          </a:xfrm>
          <a:prstGeom prst="rect">
            <a:avLst/>
          </a:prstGeom>
          <a:noFill/>
        </p:spPr>
        <p:txBody>
          <a:bodyPr wrap="square" rtlCol="0">
            <a:spAutoFit/>
          </a:bodyPr>
          <a:lstStyle/>
          <a:p>
            <a:r>
              <a:rPr lang="en-US" dirty="0" smtClean="0"/>
              <a:t>$</a:t>
            </a:r>
            <a:endParaRPr lang="en-US" dirty="0"/>
          </a:p>
        </p:txBody>
      </p:sp>
      <p:sp>
        <p:nvSpPr>
          <p:cNvPr id="8" name="Rectangle 7"/>
          <p:cNvSpPr/>
          <p:nvPr/>
        </p:nvSpPr>
        <p:spPr>
          <a:xfrm>
            <a:off x="703338" y="3332577"/>
            <a:ext cx="2057400" cy="2057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762000" y="3377862"/>
            <a:ext cx="304800" cy="369332"/>
          </a:xfrm>
          <a:prstGeom prst="rect">
            <a:avLst/>
          </a:prstGeom>
          <a:noFill/>
        </p:spPr>
        <p:txBody>
          <a:bodyPr wrap="square" rtlCol="0">
            <a:spAutoFit/>
          </a:bodyPr>
          <a:lstStyle/>
          <a:p>
            <a:r>
              <a:rPr lang="en-US" dirty="0" smtClean="0"/>
              <a:t>$</a:t>
            </a:r>
            <a:endParaRPr lang="en-US" dirty="0"/>
          </a:p>
        </p:txBody>
      </p:sp>
      <p:sp>
        <p:nvSpPr>
          <p:cNvPr id="10" name="Rectangle 9"/>
          <p:cNvSpPr/>
          <p:nvPr/>
        </p:nvSpPr>
        <p:spPr>
          <a:xfrm>
            <a:off x="914400" y="3084500"/>
            <a:ext cx="2057400" cy="2057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982738" y="3147911"/>
            <a:ext cx="340179" cy="369332"/>
          </a:xfrm>
          <a:prstGeom prst="rect">
            <a:avLst/>
          </a:prstGeom>
          <a:noFill/>
        </p:spPr>
        <p:txBody>
          <a:bodyPr wrap="square" rtlCol="0">
            <a:spAutoFit/>
          </a:bodyPr>
          <a:lstStyle/>
          <a:p>
            <a:r>
              <a:rPr lang="en-US" dirty="0" smtClean="0"/>
              <a:t>#  </a:t>
            </a:r>
            <a:endParaRPr lang="en-US" dirty="0"/>
          </a:p>
        </p:txBody>
      </p:sp>
      <p:sp>
        <p:nvSpPr>
          <p:cNvPr id="11" name="TextBox 10"/>
          <p:cNvSpPr txBox="1"/>
          <p:nvPr/>
        </p:nvSpPr>
        <p:spPr>
          <a:xfrm>
            <a:off x="1249135" y="3152056"/>
            <a:ext cx="740229" cy="369332"/>
          </a:xfrm>
          <a:prstGeom prst="rect">
            <a:avLst/>
          </a:prstGeom>
          <a:noFill/>
        </p:spPr>
        <p:txBody>
          <a:bodyPr wrap="square" rtlCol="0">
            <a:spAutoFit/>
          </a:bodyPr>
          <a:lstStyle/>
          <a:p>
            <a:r>
              <a:rPr lang="en-US" dirty="0" smtClean="0"/>
              <a:t>exit</a:t>
            </a:r>
            <a:endParaRPr lang="en-US" dirty="0"/>
          </a:p>
        </p:txBody>
      </p:sp>
      <p:sp>
        <p:nvSpPr>
          <p:cNvPr id="12" name="TextBox 11"/>
          <p:cNvSpPr txBox="1"/>
          <p:nvPr/>
        </p:nvSpPr>
        <p:spPr>
          <a:xfrm>
            <a:off x="914400" y="3798207"/>
            <a:ext cx="800100" cy="369332"/>
          </a:xfrm>
          <a:prstGeom prst="rect">
            <a:avLst/>
          </a:prstGeom>
          <a:noFill/>
        </p:spPr>
        <p:txBody>
          <a:bodyPr wrap="square" rtlCol="0">
            <a:spAutoFit/>
          </a:bodyPr>
          <a:lstStyle/>
          <a:p>
            <a:r>
              <a:rPr lang="en-US" dirty="0" smtClean="0"/>
              <a:t>bash</a:t>
            </a:r>
            <a:endParaRPr lang="en-US" dirty="0"/>
          </a:p>
        </p:txBody>
      </p:sp>
      <p:sp>
        <p:nvSpPr>
          <p:cNvPr id="13" name="TextBox 12"/>
          <p:cNvSpPr txBox="1"/>
          <p:nvPr/>
        </p:nvSpPr>
        <p:spPr>
          <a:xfrm>
            <a:off x="982738" y="3377862"/>
            <a:ext cx="457200" cy="369332"/>
          </a:xfrm>
          <a:prstGeom prst="rect">
            <a:avLst/>
          </a:prstGeom>
          <a:noFill/>
        </p:spPr>
        <p:txBody>
          <a:bodyPr wrap="square" rtlCol="0">
            <a:spAutoFit/>
          </a:bodyPr>
          <a:lstStyle/>
          <a:p>
            <a:r>
              <a:rPr lang="en-US" dirty="0" err="1" smtClean="0"/>
              <a:t>su</a:t>
            </a:r>
            <a:endParaRPr lang="en-US" dirty="0"/>
          </a:p>
        </p:txBody>
      </p:sp>
      <p:sp>
        <p:nvSpPr>
          <p:cNvPr id="14" name="TextBox 13"/>
          <p:cNvSpPr txBox="1"/>
          <p:nvPr/>
        </p:nvSpPr>
        <p:spPr>
          <a:xfrm>
            <a:off x="652538" y="4167539"/>
            <a:ext cx="304800" cy="369332"/>
          </a:xfrm>
          <a:prstGeom prst="rect">
            <a:avLst/>
          </a:prstGeom>
          <a:noFill/>
        </p:spPr>
        <p:txBody>
          <a:bodyPr wrap="square" rtlCol="0">
            <a:spAutoFit/>
          </a:bodyPr>
          <a:lstStyle/>
          <a:p>
            <a:r>
              <a:rPr lang="en-US" dirty="0" smtClean="0"/>
              <a:t>$</a:t>
            </a:r>
            <a:endParaRPr lang="en-US" dirty="0"/>
          </a:p>
        </p:txBody>
      </p:sp>
      <p:sp>
        <p:nvSpPr>
          <p:cNvPr id="16" name="TextBox 15"/>
          <p:cNvSpPr txBox="1"/>
          <p:nvPr/>
        </p:nvSpPr>
        <p:spPr>
          <a:xfrm>
            <a:off x="762000" y="3743868"/>
            <a:ext cx="304800" cy="369332"/>
          </a:xfrm>
          <a:prstGeom prst="rect">
            <a:avLst/>
          </a:prstGeom>
          <a:noFill/>
        </p:spPr>
        <p:txBody>
          <a:bodyPr wrap="square" rtlCol="0">
            <a:spAutoFit/>
          </a:bodyPr>
          <a:lstStyle/>
          <a:p>
            <a:r>
              <a:rPr lang="en-US" dirty="0" smtClean="0"/>
              <a:t>$</a:t>
            </a:r>
            <a:endParaRPr lang="en-US" dirty="0"/>
          </a:p>
        </p:txBody>
      </p:sp>
      <p:sp>
        <p:nvSpPr>
          <p:cNvPr id="15" name="TextBox 14"/>
          <p:cNvSpPr txBox="1"/>
          <p:nvPr/>
        </p:nvSpPr>
        <p:spPr>
          <a:xfrm>
            <a:off x="1009650" y="3743868"/>
            <a:ext cx="609600" cy="369332"/>
          </a:xfrm>
          <a:prstGeom prst="rect">
            <a:avLst/>
          </a:prstGeom>
          <a:noFill/>
        </p:spPr>
        <p:txBody>
          <a:bodyPr wrap="square" rtlCol="0">
            <a:spAutoFit/>
          </a:bodyPr>
          <a:lstStyle/>
          <a:p>
            <a:r>
              <a:rPr lang="en-US" dirty="0" smtClean="0"/>
              <a:t>exit</a:t>
            </a:r>
            <a:endParaRPr lang="en-US" dirty="0"/>
          </a:p>
        </p:txBody>
      </p:sp>
      <p:sp>
        <p:nvSpPr>
          <p:cNvPr id="17" name="TextBox 16"/>
          <p:cNvSpPr txBox="1"/>
          <p:nvPr/>
        </p:nvSpPr>
        <p:spPr>
          <a:xfrm>
            <a:off x="4343400" y="4536871"/>
            <a:ext cx="3124200" cy="646331"/>
          </a:xfrm>
          <a:prstGeom prst="rect">
            <a:avLst/>
          </a:prstGeom>
          <a:noFill/>
        </p:spPr>
        <p:txBody>
          <a:bodyPr wrap="square" rtlCol="0">
            <a:spAutoFit/>
          </a:bodyPr>
          <a:lstStyle/>
          <a:p>
            <a:r>
              <a:rPr lang="en-US" dirty="0" smtClean="0"/>
              <a:t>three different bash processes</a:t>
            </a:r>
            <a:endParaRPr lang="en-US" dirty="0"/>
          </a:p>
        </p:txBody>
      </p:sp>
      <p:cxnSp>
        <p:nvCxnSpPr>
          <p:cNvPr id="19" name="Straight Arrow Connector 18"/>
          <p:cNvCxnSpPr>
            <a:stCxn id="17" idx="1"/>
            <a:endCxn id="10" idx="3"/>
          </p:cNvCxnSpPr>
          <p:nvPr/>
        </p:nvCxnSpPr>
        <p:spPr>
          <a:xfrm flipH="1" flipV="1">
            <a:off x="2971800" y="4113200"/>
            <a:ext cx="1371600" cy="7468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7" idx="1"/>
          </p:cNvCxnSpPr>
          <p:nvPr/>
        </p:nvCxnSpPr>
        <p:spPr>
          <a:xfrm flipH="1">
            <a:off x="2609850" y="4860037"/>
            <a:ext cx="1733550" cy="7787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7" idx="1"/>
          </p:cNvCxnSpPr>
          <p:nvPr/>
        </p:nvCxnSpPr>
        <p:spPr>
          <a:xfrm flipH="1">
            <a:off x="2760738" y="4860037"/>
            <a:ext cx="1582662" cy="3893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xit" presetSubtype="0" fill="hold" grpId="1" nodeType="withEffect">
                                  <p:stCondLst>
                                    <p:cond delay="0"/>
                                  </p:stCondLst>
                                  <p:childTnLst>
                                    <p:set>
                                      <p:cBhvr>
                                        <p:cTn id="14" dur="1" fill="hold">
                                          <p:stCondLst>
                                            <p:cond delay="0"/>
                                          </p:stCondLst>
                                        </p:cTn>
                                        <p:tgtEl>
                                          <p:spTgt spid="1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xit" presetSubtype="0" fill="hold" grpId="1" nodeType="withEffect">
                                  <p:stCondLst>
                                    <p:cond delay="0"/>
                                  </p:stCondLst>
                                  <p:childTnLst>
                                    <p:set>
                                      <p:cBhvr>
                                        <p:cTn id="26" dur="1" fill="hold">
                                          <p:stCondLst>
                                            <p:cond delay="0"/>
                                          </p:stCondLst>
                                        </p:cTn>
                                        <p:tgtEl>
                                          <p:spTgt spid="7"/>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13"/>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21"/>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22"/>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19"/>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17"/>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grpId="1" nodeType="clickEffect">
                                  <p:stCondLst>
                                    <p:cond delay="0"/>
                                  </p:stCondLst>
                                  <p:childTnLst>
                                    <p:set>
                                      <p:cBhvr>
                                        <p:cTn id="56" dur="1" fill="hold">
                                          <p:stCondLst>
                                            <p:cond delay="0"/>
                                          </p:stCondLst>
                                        </p:cTn>
                                        <p:tgtEl>
                                          <p:spTgt spid="10"/>
                                        </p:tgtEl>
                                        <p:attrNameLst>
                                          <p:attrName>style.visibility</p:attrName>
                                        </p:attrNameLst>
                                      </p:cBhvr>
                                      <p:to>
                                        <p:strVal val="hidden"/>
                                      </p:to>
                                    </p:set>
                                  </p:childTnLst>
                                </p:cTn>
                              </p:par>
                              <p:par>
                                <p:cTn id="57" presetID="1" presetClass="exit" presetSubtype="0" fill="hold" grpId="1" nodeType="withEffect">
                                  <p:stCondLst>
                                    <p:cond delay="0"/>
                                  </p:stCondLst>
                                  <p:childTnLst>
                                    <p:set>
                                      <p:cBhvr>
                                        <p:cTn id="58" dur="1" fill="hold">
                                          <p:stCondLst>
                                            <p:cond delay="0"/>
                                          </p:stCondLst>
                                        </p:cTn>
                                        <p:tgtEl>
                                          <p:spTgt spid="9"/>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11"/>
                                        </p:tgtEl>
                                        <p:attrNameLst>
                                          <p:attrName>style.visibility</p:attrName>
                                        </p:attrNameLst>
                                      </p:cBhvr>
                                      <p:to>
                                        <p:strVal val="hidden"/>
                                      </p:to>
                                    </p:set>
                                  </p:childTnLst>
                                </p:cTn>
                              </p:par>
                              <p:par>
                                <p:cTn id="61" presetID="1" presetClass="entr" presetSubtype="0" fill="hold" grpId="2" nodeType="withEffect">
                                  <p:stCondLst>
                                    <p:cond delay="0"/>
                                  </p:stCondLst>
                                  <p:childTnLst>
                                    <p:set>
                                      <p:cBhvr>
                                        <p:cTn id="62" dur="1" fill="hold">
                                          <p:stCondLst>
                                            <p:cond delay="0"/>
                                          </p:stCondLst>
                                        </p:cTn>
                                        <p:tgtEl>
                                          <p:spTgt spid="7"/>
                                        </p:tgtEl>
                                        <p:attrNameLst>
                                          <p:attrName>style.visibility</p:attrName>
                                        </p:attrNameLst>
                                      </p:cBhvr>
                                      <p:to>
                                        <p:strVal val="visible"/>
                                      </p:to>
                                    </p:set>
                                  </p:childTnLst>
                                </p:cTn>
                              </p:par>
                              <p:par>
                                <p:cTn id="63" presetID="1" presetClass="entr" presetSubtype="0" fill="hold" grpId="1" nodeType="withEffect">
                                  <p:stCondLst>
                                    <p:cond delay="0"/>
                                  </p:stCondLst>
                                  <p:childTnLst>
                                    <p:set>
                                      <p:cBhvr>
                                        <p:cTn id="64" dur="1" fill="hold">
                                          <p:stCondLst>
                                            <p:cond delay="0"/>
                                          </p:stCondLst>
                                        </p:cTn>
                                        <p:tgtEl>
                                          <p:spTgt spid="8"/>
                                        </p:tgtEl>
                                        <p:attrNameLst>
                                          <p:attrName>style.visibility</p:attrName>
                                        </p:attrNameLst>
                                      </p:cBhvr>
                                      <p:to>
                                        <p:strVal val="visible"/>
                                      </p:to>
                                    </p:set>
                                  </p:childTnLst>
                                </p:cTn>
                              </p:par>
                              <p:par>
                                <p:cTn id="65" presetID="1" presetClass="entr" presetSubtype="0" fill="hold" grpId="2" nodeType="withEffect">
                                  <p:stCondLst>
                                    <p:cond delay="0"/>
                                  </p:stCondLst>
                                  <p:childTnLst>
                                    <p:set>
                                      <p:cBhvr>
                                        <p:cTn id="66" dur="1" fill="hold">
                                          <p:stCondLst>
                                            <p:cond delay="0"/>
                                          </p:stCondLst>
                                        </p:cTn>
                                        <p:tgtEl>
                                          <p:spTgt spid="1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xit" presetSubtype="0" fill="hold" grpId="3" nodeType="clickEffect">
                                  <p:stCondLst>
                                    <p:cond delay="0"/>
                                  </p:stCondLst>
                                  <p:childTnLst>
                                    <p:set>
                                      <p:cBhvr>
                                        <p:cTn id="76" dur="1" fill="hold">
                                          <p:stCondLst>
                                            <p:cond delay="0"/>
                                          </p:stCondLst>
                                        </p:cTn>
                                        <p:tgtEl>
                                          <p:spTgt spid="7"/>
                                        </p:tgtEl>
                                        <p:attrNameLst>
                                          <p:attrName>style.visibility</p:attrName>
                                        </p:attrNameLst>
                                      </p:cBhvr>
                                      <p:to>
                                        <p:strVal val="hidden"/>
                                      </p:to>
                                    </p:set>
                                  </p:childTnLst>
                                </p:cTn>
                              </p:par>
                              <p:par>
                                <p:cTn id="77" presetID="1" presetClass="exit" presetSubtype="0" fill="hold" grpId="2" nodeType="withEffect">
                                  <p:stCondLst>
                                    <p:cond delay="0"/>
                                  </p:stCondLst>
                                  <p:childTnLst>
                                    <p:set>
                                      <p:cBhvr>
                                        <p:cTn id="78" dur="1" fill="hold">
                                          <p:stCondLst>
                                            <p:cond delay="0"/>
                                          </p:stCondLst>
                                        </p:cTn>
                                        <p:tgtEl>
                                          <p:spTgt spid="8"/>
                                        </p:tgtEl>
                                        <p:attrNameLst>
                                          <p:attrName>style.visibility</p:attrName>
                                        </p:attrNameLst>
                                      </p:cBhvr>
                                      <p:to>
                                        <p:strVal val="hidden"/>
                                      </p:to>
                                    </p:set>
                                  </p:childTnLst>
                                </p:cTn>
                              </p:par>
                              <p:par>
                                <p:cTn id="79" presetID="1" presetClass="exit" presetSubtype="0" fill="hold" grpId="3" nodeType="withEffect">
                                  <p:stCondLst>
                                    <p:cond delay="0"/>
                                  </p:stCondLst>
                                  <p:childTnLst>
                                    <p:set>
                                      <p:cBhvr>
                                        <p:cTn id="80" dur="1" fill="hold">
                                          <p:stCondLst>
                                            <p:cond delay="0"/>
                                          </p:stCondLst>
                                        </p:cTn>
                                        <p:tgtEl>
                                          <p:spTgt spid="13"/>
                                        </p:tgtEl>
                                        <p:attrNameLst>
                                          <p:attrName>style.visibility</p:attrName>
                                        </p:attrNameLst>
                                      </p:cBhvr>
                                      <p:to>
                                        <p:strVal val="hidden"/>
                                      </p:to>
                                    </p:set>
                                  </p:childTnLst>
                                </p:cTn>
                              </p:par>
                              <p:par>
                                <p:cTn id="81" presetID="1" presetClass="exit" presetSubtype="0" fill="hold" grpId="1" nodeType="withEffect">
                                  <p:stCondLst>
                                    <p:cond delay="0"/>
                                  </p:stCondLst>
                                  <p:childTnLst>
                                    <p:set>
                                      <p:cBhvr>
                                        <p:cTn id="82" dur="1" fill="hold">
                                          <p:stCondLst>
                                            <p:cond delay="0"/>
                                          </p:stCondLst>
                                        </p:cTn>
                                        <p:tgtEl>
                                          <p:spTgt spid="16"/>
                                        </p:tgtEl>
                                        <p:attrNameLst>
                                          <p:attrName>style.visibility</p:attrName>
                                        </p:attrNameLst>
                                      </p:cBhvr>
                                      <p:to>
                                        <p:strVal val="hidden"/>
                                      </p:to>
                                    </p:set>
                                  </p:childTnLst>
                                </p:cTn>
                              </p:par>
                              <p:par>
                                <p:cTn id="83" presetID="1" presetClass="exit" presetSubtype="0" fill="hold" grpId="1" nodeType="withEffect">
                                  <p:stCondLst>
                                    <p:cond delay="0"/>
                                  </p:stCondLst>
                                  <p:childTnLst>
                                    <p:set>
                                      <p:cBhvr>
                                        <p:cTn id="84" dur="1" fill="hold">
                                          <p:stCondLst>
                                            <p:cond delay="0"/>
                                          </p:stCondLst>
                                        </p:cTn>
                                        <p:tgtEl>
                                          <p:spTgt spid="15"/>
                                        </p:tgtEl>
                                        <p:attrNameLst>
                                          <p:attrName>style.visibility</p:attrName>
                                        </p:attrNameLst>
                                      </p:cBhvr>
                                      <p:to>
                                        <p:strVal val="hidden"/>
                                      </p:to>
                                    </p:set>
                                  </p:childTnLst>
                                </p:cTn>
                              </p:par>
                              <p:par>
                                <p:cTn id="85" presetID="1" presetClass="entr" presetSubtype="0" fill="hold" grpId="0" nodeType="withEffect">
                                  <p:stCondLst>
                                    <p:cond delay="0"/>
                                  </p:stCondLst>
                                  <p:childTnLst>
                                    <p:set>
                                      <p:cBhvr>
                                        <p:cTn id="86" dur="1" fill="hold">
                                          <p:stCondLst>
                                            <p:cond delay="0"/>
                                          </p:stCondLst>
                                        </p:cTn>
                                        <p:tgtEl>
                                          <p:spTgt spid="14"/>
                                        </p:tgtEl>
                                        <p:attrNameLst>
                                          <p:attrName>style.visibility</p:attrName>
                                        </p:attrNameLst>
                                      </p:cBhvr>
                                      <p:to>
                                        <p:strVal val="visible"/>
                                      </p:to>
                                    </p:set>
                                  </p:childTnLst>
                                </p:cTn>
                              </p:par>
                              <p:par>
                                <p:cTn id="87" presetID="1" presetClass="entr" presetSubtype="0" fill="hold" grpId="2" nodeType="withEffect">
                                  <p:stCondLst>
                                    <p:cond delay="0"/>
                                  </p:stCondLst>
                                  <p:childTnLst>
                                    <p:set>
                                      <p:cBhvr>
                                        <p:cTn id="8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8" grpId="2" animBg="1"/>
      <p:bldP spid="7" grpId="0"/>
      <p:bldP spid="7" grpId="1"/>
      <p:bldP spid="7" grpId="2"/>
      <p:bldP spid="7" grpId="3"/>
      <p:bldP spid="10" grpId="0" animBg="1"/>
      <p:bldP spid="10" grpId="1" animBg="1"/>
      <p:bldP spid="9" grpId="0"/>
      <p:bldP spid="9" grpId="1"/>
      <p:bldP spid="11" grpId="0"/>
      <p:bldP spid="11" grpId="1"/>
      <p:bldP spid="12" grpId="0"/>
      <p:bldP spid="12" grpId="1"/>
      <p:bldP spid="12" grpId="2"/>
      <p:bldP spid="13" grpId="0"/>
      <p:bldP spid="13" grpId="1"/>
      <p:bldP spid="13" grpId="2"/>
      <p:bldP spid="13" grpId="3"/>
      <p:bldP spid="14" grpId="0"/>
      <p:bldP spid="16" grpId="0"/>
      <p:bldP spid="16" grpId="1"/>
      <p:bldP spid="15" grpId="0"/>
      <p:bldP spid="15" grpId="1"/>
      <p:bldP spid="17" grpId="0"/>
      <p:bldP spid="17" grpId="1"/>
    </p:bld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00"/>
  <p:tag name="USESECONDARYMONITOR" val="True"/>
  <p:tag name="PARTICIPANTSINLEADERBOARD" val="5"/>
  <p:tag name="MULTIRESPDIVISOR" val="1"/>
  <p:tag name="SAVECSVWITHSESSION" val="False"/>
  <p:tag name="DISPLAYNAME" val="True"/>
  <p:tag name="PRRESPONSE7" val="4"/>
  <p:tag name="POLLINGCYCLE" val="2"/>
  <p:tag name="STDCHART" val="1"/>
  <p:tag name="RESPTABLESTYLE" val="-1"/>
  <p:tag name="CUSTOMCELLBACKCOLOR1" val="-657956"/>
  <p:tag name="PRRESPONSE4" val="7"/>
  <p:tag name="ADVANCEDSETTINGSVIEW" val="False"/>
  <p:tag name="DELIMITERS" val="3.1"/>
  <p:tag name="TPFULLVERSION" val="4.2.3.2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8384</TotalTime>
  <Words>2509</Words>
  <Application>Microsoft Office PowerPoint</Application>
  <PresentationFormat>On-screen Show (4:3)</PresentationFormat>
  <Paragraphs>432</Paragraphs>
  <Slides>39</Slides>
  <Notes>22</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Concourse</vt:lpstr>
      <vt:lpstr>CST8177 – Linux II</vt:lpstr>
      <vt:lpstr>Topics</vt:lpstr>
      <vt:lpstr>CST8207 course notes</vt:lpstr>
      <vt:lpstr>Especially these</vt:lpstr>
      <vt:lpstr>And these</vt:lpstr>
      <vt:lpstr>Linux Licensing: GPL (for example)</vt:lpstr>
      <vt:lpstr>Again, who cares?</vt:lpstr>
      <vt:lpstr>The shell</vt:lpstr>
      <vt:lpstr>Sub-shells</vt:lpstr>
      <vt:lpstr>Sub-shells (cont’d)</vt:lpstr>
      <vt:lpstr>SSH and the Course Linux Server(CLS)</vt:lpstr>
      <vt:lpstr>SSH and CLS (cont’d)</vt:lpstr>
      <vt:lpstr>SSH to CLS</vt:lpstr>
      <vt:lpstr>Editing a text file</vt:lpstr>
      <vt:lpstr>Looking things up</vt:lpstr>
      <vt:lpstr>Looking things up (cont’d)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Quoting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CST8207 – Linux o/s i</dc:title>
  <cp:lastModifiedBy>系统管理员</cp:lastModifiedBy>
  <cp:revision>113</cp:revision>
  <dcterms:created xsi:type="dcterms:W3CDTF">2006-08-16T00:00:00Z</dcterms:created>
  <dcterms:modified xsi:type="dcterms:W3CDTF">2014-09-11T01:48:02Z</dcterms:modified>
</cp:coreProperties>
</file>