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92" r:id="rId4"/>
    <p:sldId id="293" r:id="rId5"/>
    <p:sldId id="294" r:id="rId6"/>
    <p:sldId id="266" r:id="rId7"/>
    <p:sldId id="267" r:id="rId8"/>
    <p:sldId id="268" r:id="rId9"/>
    <p:sldId id="269" r:id="rId10"/>
    <p:sldId id="276" r:id="rId11"/>
    <p:sldId id="277" r:id="rId12"/>
    <p:sldId id="270" r:id="rId13"/>
    <p:sldId id="271" r:id="rId14"/>
    <p:sldId id="272" r:id="rId15"/>
    <p:sldId id="273" r:id="rId16"/>
    <p:sldId id="274" r:id="rId17"/>
    <p:sldId id="275" r:id="rId18"/>
    <p:sldId id="288" r:id="rId19"/>
    <p:sldId id="278" r:id="rId20"/>
    <p:sldId id="279" r:id="rId21"/>
    <p:sldId id="289" r:id="rId22"/>
    <p:sldId id="290" r:id="rId23"/>
    <p:sldId id="291" r:id="rId24"/>
  </p:sldIdLst>
  <p:sldSz cx="9144000" cy="6858000" type="screen4x3"/>
  <p:notesSz cx="7315200" cy="96012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039" autoAdjust="0"/>
  </p:normalViewPr>
  <p:slideViewPr>
    <p:cSldViewPr>
      <p:cViewPr>
        <p:scale>
          <a:sx n="70" d="100"/>
          <a:sy n="70" d="100"/>
        </p:scale>
        <p:origin x="-1156" y="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A25AB72E-AAB0-46C9-8C10-F676A3EE81C0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E122CAB-C6F4-4CD2-A9C6-BCBD75B32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3BC1507E-54C6-44C4-A6D7-B3B8E77BD97F}" type="datetimeFigureOut">
              <a:rPr lang="en-US"/>
              <a:pPr>
                <a:defRPr/>
              </a:pPr>
              <a:t>11/2/2014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2035D5DD-142F-4F53-A0F4-A4C82482F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646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09/23/11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5F41039-5D50-B44C-B574-6812162D4831}" type="slidenum">
              <a:rPr lang="en-US"/>
              <a:pPr/>
              <a:t>19</a:t>
            </a:fld>
            <a:endParaRPr lang="en-US"/>
          </a:p>
        </p:txBody>
      </p:sp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2143208" y="719974"/>
            <a:ext cx="3028786" cy="360142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62" y="4561388"/>
            <a:ext cx="5365877" cy="441334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39EFB9A-8D53-4E01-B27F-BF78ECE92532}" type="datetime1">
              <a:rPr lang="en-US" smtClean="0"/>
              <a:t>11/2/2014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9F629E2-7CCB-4049-8D37-F5260A6E6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01EF8-F768-48A4-BDC7-29967AA33E0C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5CC76-A992-4A43-9C35-3E556515D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7C946-9508-421F-8CEC-FFE58B0E0DD9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E5BEC-8E65-412D-A275-E426B270AD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03E31-136C-4DD2-B0A9-093E80B4285C}" type="datetime1">
              <a:rPr lang="en-US" smtClean="0"/>
              <a:t>11/2/2014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55E-D2A1-484E-8813-A61F9D792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CDB8D-5FB6-42A0-88E6-A566369CDE32}" type="datetime1">
              <a:rPr lang="en-US" smtClean="0"/>
              <a:t>11/2/2014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4A5F08F-BB0F-4A44-A923-5A3B92D32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9C8D6E-3E2F-414B-B91D-1653052C8259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25DBF2-F4DB-406D-B955-2BF1D8E3F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E145AC-061E-403F-AAB2-CE18B51E02B4}" type="datetime1">
              <a:rPr lang="en-US" smtClean="0"/>
              <a:t>11/2/2014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820C10C-9EC0-4A0E-8CD0-53442CF3A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8550A40-BD3E-4B4A-BE70-1CCB44D1AB85}" type="datetime1">
              <a:rPr lang="en-US" smtClean="0"/>
              <a:t>11/2/2014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F0C938-DCB8-4C09-AB5F-C6F0098D2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8AFFB-B524-4DFE-9A5C-8FF36CE3B3B8}" type="datetime1">
              <a:rPr lang="en-US" smtClean="0"/>
              <a:t>11/2/2014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104A7-A852-4036-9315-113AE8A336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ECCED9-8F4D-41BC-82EA-5777D9A0A2D9}" type="datetime1">
              <a:rPr lang="en-US" smtClean="0"/>
              <a:t>11/2/2014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F20B4-13DC-444C-A6C6-4D48AEABD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699072-1E45-4D0C-8BD7-7FFACF7B9B60}" type="datetime1">
              <a:rPr lang="en-US" smtClean="0"/>
              <a:t>11/2/2014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B792CA-4EF8-4095-8731-0B9B32B291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98E3706-C682-4FD6-8471-5B4BFBB4AC18}" type="datetime1">
              <a:rPr lang="en-US" smtClean="0"/>
              <a:t>11/2/2014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3BD1274-B62D-469E-95D6-39289E33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69" r:id="rId2"/>
    <p:sldLayoutId id="2147483774" r:id="rId3"/>
    <p:sldLayoutId id="2147483775" r:id="rId4"/>
    <p:sldLayoutId id="2147483776" r:id="rId5"/>
    <p:sldLayoutId id="2147483777" r:id="rId6"/>
    <p:sldLayoutId id="2147483770" r:id="rId7"/>
    <p:sldLayoutId id="2147483778" r:id="rId8"/>
    <p:sldLayoutId id="2147483779" r:id="rId9"/>
    <p:sldLayoutId id="2147483771" r:id="rId10"/>
    <p:sldLayoutId id="214748377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82976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CST8177 – Linux II</a:t>
            </a:r>
            <a:endParaRPr lang="en-US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934200" cy="2230438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en-US" dirty="0" smtClean="0"/>
              <a:t>Processes</a:t>
            </a:r>
          </a:p>
          <a:p>
            <a:pPr marR="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5E87B3-0DF3-44E1-8B83-31834B08A36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Runnable: ready to go</a:t>
            </a:r>
          </a:p>
          <a:p>
            <a:r>
              <a:rPr lang="en-US" dirty="0" smtClean="0"/>
              <a:t>Sleeping: choosing not to go</a:t>
            </a:r>
          </a:p>
          <a:p>
            <a:r>
              <a:rPr lang="en-US" dirty="0" smtClean="0"/>
              <a:t>Stopped: suspended indefinitely, as in ^Z</a:t>
            </a:r>
          </a:p>
          <a:p>
            <a:r>
              <a:rPr lang="en-US" dirty="0" smtClean="0"/>
              <a:t>Uninterruptable Sleep: waiting on a disk I/O operation, or similar</a:t>
            </a:r>
          </a:p>
          <a:p>
            <a:r>
              <a:rPr lang="en-US" dirty="0" smtClean="0"/>
              <a:t>Zombie or Defunct: process has completed, but it's still in the process table waiting for parent to take action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states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process has a priority, which you can control with the nice command</a:t>
            </a:r>
          </a:p>
          <a:p>
            <a:r>
              <a:rPr lang="en-US" dirty="0" smtClean="0"/>
              <a:t>-20 highest priority, 19 lowest priority</a:t>
            </a:r>
          </a:p>
          <a:p>
            <a:r>
              <a:rPr lang="en-US" dirty="0" smtClean="0"/>
              <a:t>nice [–n increment] command</a:t>
            </a:r>
          </a:p>
          <a:p>
            <a:r>
              <a:rPr lang="en-US" dirty="0" smtClean="0"/>
              <a:t>nice –n 10 </a:t>
            </a:r>
            <a:r>
              <a:rPr lang="en-US" dirty="0" err="1" smtClean="0"/>
              <a:t>long_command</a:t>
            </a:r>
            <a:r>
              <a:rPr lang="en-US" dirty="0" smtClean="0"/>
              <a:t>  # 10 is default</a:t>
            </a:r>
          </a:p>
          <a:p>
            <a:r>
              <a:rPr lang="en-US" dirty="0" smtClean="0"/>
              <a:t>only </a:t>
            </a:r>
            <a:r>
              <a:rPr lang="en-US" dirty="0" err="1" smtClean="0"/>
              <a:t>superuser</a:t>
            </a:r>
            <a:r>
              <a:rPr lang="en-US" dirty="0" smtClean="0"/>
              <a:t> can specify negative increments</a:t>
            </a:r>
          </a:p>
          <a:p>
            <a:r>
              <a:rPr lang="en-US" dirty="0" smtClean="0"/>
              <a:t>For processes already running:</a:t>
            </a:r>
          </a:p>
          <a:p>
            <a:pPr lvl="1"/>
            <a:r>
              <a:rPr lang="en-US" dirty="0" err="1" smtClean="0"/>
              <a:t>renice</a:t>
            </a:r>
            <a:r>
              <a:rPr lang="en-US" dirty="0" smtClean="0"/>
              <a:t> priority –p PID or </a:t>
            </a:r>
            <a:r>
              <a:rPr lang="en-US" dirty="0" err="1" smtClean="0"/>
              <a:t>renice</a:t>
            </a:r>
            <a:r>
              <a:rPr lang="en-US" dirty="0" smtClean="0"/>
              <a:t> –</a:t>
            </a:r>
            <a:r>
              <a:rPr lang="en-US" smtClean="0"/>
              <a:t>n priority </a:t>
            </a:r>
            <a:r>
              <a:rPr lang="en-US" dirty="0" smtClean="0"/>
              <a:t>–p PID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Nice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1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/>
          <a:lstStyle/>
          <a:p>
            <a:r>
              <a:rPr lang="en-US" dirty="0" smtClean="0"/>
              <a:t>your shell can run several processes for you at once</a:t>
            </a:r>
          </a:p>
          <a:p>
            <a:r>
              <a:rPr lang="en-US" dirty="0" smtClean="0"/>
              <a:t>we can run commands in the background</a:t>
            </a:r>
          </a:p>
          <a:p>
            <a:pPr lvl="1"/>
            <a:r>
              <a:rPr lang="en-US" dirty="0" smtClean="0"/>
              <a:t>command &amp;</a:t>
            </a:r>
          </a:p>
          <a:p>
            <a:r>
              <a:rPr lang="en-US" dirty="0" smtClean="0"/>
              <a:t>we can put a running command in the background</a:t>
            </a:r>
          </a:p>
          <a:p>
            <a:pPr lvl="1"/>
            <a:r>
              <a:rPr lang="en-US" dirty="0" smtClean="0"/>
              <a:t>^Z</a:t>
            </a:r>
          </a:p>
          <a:p>
            <a:r>
              <a:rPr lang="en-US" dirty="0" smtClean="0"/>
              <a:t>what jobs are there? </a:t>
            </a:r>
          </a:p>
          <a:p>
            <a:pPr lvl="1"/>
            <a:r>
              <a:rPr lang="en-US" dirty="0" smtClean="0"/>
              <a:t>jobs</a:t>
            </a:r>
          </a:p>
          <a:p>
            <a:r>
              <a:rPr lang="en-US" dirty="0" smtClean="0"/>
              <a:t>resume a stopped job </a:t>
            </a:r>
          </a:p>
          <a:p>
            <a:pPr lvl="1"/>
            <a:r>
              <a:rPr lang="en-US" dirty="0" err="1" smtClean="0"/>
              <a:t>bg</a:t>
            </a:r>
            <a:r>
              <a:rPr lang="en-US" dirty="0" smtClean="0"/>
              <a:t> %N      # background, where N is a job number</a:t>
            </a:r>
          </a:p>
          <a:p>
            <a:pPr lvl="1"/>
            <a:r>
              <a:rPr lang="en-US" dirty="0" err="1" smtClean="0"/>
              <a:t>fg</a:t>
            </a:r>
            <a:r>
              <a:rPr lang="en-US" dirty="0" smtClean="0"/>
              <a:t> %N       # foreground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Job Control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525962"/>
          </a:xfrm>
        </p:spPr>
        <p:txBody>
          <a:bodyPr/>
          <a:lstStyle/>
          <a:p>
            <a:r>
              <a:rPr lang="en-US" dirty="0" smtClean="0"/>
              <a:t>When we type ^C when a process is running in the foreground, the process receives a SIGINT signal, which by default would cause a process to terminate.</a:t>
            </a:r>
          </a:p>
          <a:p>
            <a:r>
              <a:rPr lang="en-US" dirty="0" smtClean="0"/>
              <a:t>SIGINT: ^C (default), similar to SIGTERM</a:t>
            </a:r>
          </a:p>
          <a:p>
            <a:r>
              <a:rPr lang="en-US" dirty="0" smtClean="0"/>
              <a:t>SIGHUP: terminal has been closed</a:t>
            </a:r>
          </a:p>
          <a:p>
            <a:r>
              <a:rPr lang="en-US" dirty="0" smtClean="0"/>
              <a:t>SIGTERM: clean up if necessary, then die</a:t>
            </a:r>
          </a:p>
          <a:p>
            <a:r>
              <a:rPr lang="en-US" dirty="0" smtClean="0"/>
              <a:t>SIGKILL: die right now</a:t>
            </a:r>
          </a:p>
          <a:p>
            <a:r>
              <a:rPr lang="en-US" dirty="0" smtClean="0"/>
              <a:t>We can send these signals to a process with the kill command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Sending signals: kill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05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00600"/>
          </a:xfrm>
        </p:spPr>
        <p:txBody>
          <a:bodyPr/>
          <a:lstStyle/>
          <a:p>
            <a:r>
              <a:rPr lang="en-US" dirty="0" smtClean="0"/>
              <a:t>kill –SIGNAL PID  #send SIGNAL to process PID</a:t>
            </a:r>
          </a:p>
          <a:p>
            <a:r>
              <a:rPr lang="en-US" dirty="0" smtClean="0"/>
              <a:t>When system shuts down, it </a:t>
            </a:r>
          </a:p>
          <a:p>
            <a:pPr lvl="1"/>
            <a:r>
              <a:rPr lang="en-US" dirty="0" smtClean="0"/>
              <a:t>sends all processes a SIGTERM</a:t>
            </a:r>
          </a:p>
          <a:p>
            <a:pPr lvl="1"/>
            <a:r>
              <a:rPr lang="en-US" dirty="0" smtClean="0"/>
              <a:t>waits a few seconds (5 or 10)</a:t>
            </a:r>
          </a:p>
          <a:p>
            <a:pPr lvl="1"/>
            <a:r>
              <a:rPr lang="en-US" dirty="0" smtClean="0"/>
              <a:t>sends all processes a SIGKILL</a:t>
            </a:r>
          </a:p>
          <a:p>
            <a:r>
              <a:rPr lang="en-US" dirty="0" smtClean="0"/>
              <a:t>Why not just wait for the SIGTERM to finish?</a:t>
            </a:r>
          </a:p>
          <a:p>
            <a:r>
              <a:rPr lang="en-US" dirty="0" smtClean="0"/>
              <a:t>Because SIGTERM can be handled, possibly ignored, it's optional</a:t>
            </a:r>
          </a:p>
          <a:p>
            <a:r>
              <a:rPr lang="en-US" dirty="0" smtClean="0"/>
              <a:t>SIGKILL cannot be handled – it works unless the process is in an uninterruptible state (maybe disk I/O, NFS)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 a signal to kill a process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4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kill -9 PID (kill –SIGKILL PID) as root doesn't kill the process, it is in an uninterruptible state</a:t>
            </a:r>
          </a:p>
          <a:p>
            <a:r>
              <a:rPr lang="en-US" dirty="0" smtClean="0"/>
              <a:t>if uninterruptible processes don't become interruptible, there may be a system problem (bad disk, misconfigured NFS </a:t>
            </a:r>
            <a:r>
              <a:rPr lang="en-US" dirty="0" err="1" smtClean="0"/>
              <a:t>filesystem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Reboot may be the only way to get rid of them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kill -9 PID doesn't work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8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all the </a:t>
            </a:r>
            <a:r>
              <a:rPr lang="en-US" dirty="0"/>
              <a:t>POSIX </a:t>
            </a:r>
            <a:r>
              <a:rPr lang="en-US" dirty="0" smtClean="0"/>
              <a:t>signals: http</a:t>
            </a:r>
            <a:r>
              <a:rPr lang="en-US" dirty="0"/>
              <a:t>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 smtClean="0"/>
              <a:t>Unix_signal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other signals?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6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run a command regularly and automatically, we use the </a:t>
            </a:r>
            <a:r>
              <a:rPr lang="en-US" dirty="0" err="1" smtClean="0"/>
              <a:t>cron</a:t>
            </a:r>
            <a:r>
              <a:rPr lang="en-US" dirty="0" smtClean="0"/>
              <a:t> facility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cron</a:t>
            </a:r>
            <a:r>
              <a:rPr lang="en-US" dirty="0" smtClean="0"/>
              <a:t> daemon process every minute checks to see if commands specified in </a:t>
            </a:r>
            <a:r>
              <a:rPr lang="en-US" dirty="0" err="1" smtClean="0"/>
              <a:t>crontab</a:t>
            </a:r>
            <a:r>
              <a:rPr lang="en-US" dirty="0" smtClean="0"/>
              <a:t> files need to be run</a:t>
            </a:r>
          </a:p>
          <a:p>
            <a:r>
              <a:rPr lang="en-US" dirty="0" smtClean="0"/>
              <a:t>for now, we're concerned only with our user </a:t>
            </a:r>
            <a:r>
              <a:rPr lang="en-US" dirty="0" err="1" smtClean="0"/>
              <a:t>crontab</a:t>
            </a:r>
            <a:r>
              <a:rPr lang="en-US" dirty="0" smtClean="0"/>
              <a:t> files, which are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/spool/</a:t>
            </a:r>
            <a:r>
              <a:rPr lang="en-US" dirty="0" err="1" smtClean="0"/>
              <a:t>cron</a:t>
            </a:r>
            <a:r>
              <a:rPr lang="en-US" dirty="0" smtClean="0"/>
              <a:t>/*</a:t>
            </a:r>
          </a:p>
          <a:p>
            <a:pPr lvl="1"/>
            <a:r>
              <a:rPr lang="en-US" dirty="0" smtClean="0"/>
              <a:t>for example, /</a:t>
            </a:r>
            <a:r>
              <a:rPr lang="en-US" dirty="0" err="1" smtClean="0"/>
              <a:t>var</a:t>
            </a:r>
            <a:r>
              <a:rPr lang="en-US" dirty="0" smtClean="0"/>
              <a:t>/spool/</a:t>
            </a:r>
            <a:r>
              <a:rPr lang="en-US" dirty="0" err="1" smtClean="0"/>
              <a:t>cron</a:t>
            </a:r>
            <a:r>
              <a:rPr lang="en-US" dirty="0" smtClean="0"/>
              <a:t>/user1 is user1's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tasks (</a:t>
            </a:r>
            <a:r>
              <a:rPr lang="en-US" dirty="0" err="1" smtClean="0"/>
              <a:t>cron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0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full details from man 5 </a:t>
            </a:r>
            <a:r>
              <a:rPr lang="en-US" sz="2000" dirty="0" err="1" smtClean="0"/>
              <a:t>crontab</a:t>
            </a:r>
            <a:endParaRPr lang="en-US" sz="2000" dirty="0" smtClean="0"/>
          </a:p>
          <a:p>
            <a:pPr lvl="1"/>
            <a:r>
              <a:rPr lang="en-US" sz="1800" dirty="0" smtClean="0"/>
              <a:t>recall that is how we read section 5 of the manual (section 5 of the manual is file formats)</a:t>
            </a:r>
          </a:p>
          <a:p>
            <a:r>
              <a:rPr lang="en-US" sz="2000" dirty="0" smtClean="0"/>
              <a:t>man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will give info about the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command (in default section 1 of the manual)</a:t>
            </a:r>
          </a:p>
          <a:p>
            <a:r>
              <a:rPr lang="en-US" sz="2000" dirty="0" smtClean="0"/>
              <a:t>create a file containing your </a:t>
            </a:r>
            <a:r>
              <a:rPr lang="en-US" sz="2000" dirty="0" err="1" smtClean="0"/>
              <a:t>cron</a:t>
            </a:r>
            <a:r>
              <a:rPr lang="en-US" sz="2000" dirty="0" smtClean="0"/>
              <a:t> instructions (see next slide), naming that file, say, </a:t>
            </a:r>
            <a:r>
              <a:rPr lang="en-US" sz="2000" dirty="0" err="1" smtClean="0"/>
              <a:t>myuser.crontab</a:t>
            </a:r>
            <a:endParaRPr lang="en-US" sz="2000" dirty="0" smtClean="0"/>
          </a:p>
          <a:p>
            <a:r>
              <a:rPr lang="en-US" sz="2000" dirty="0" smtClean="0"/>
              <a:t>run the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command to submit that file's contents to be your user's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file: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&lt; </a:t>
            </a:r>
            <a:r>
              <a:rPr lang="en-US" sz="2000" dirty="0" err="1" smtClean="0"/>
              <a:t>myuser.crontab</a:t>
            </a:r>
            <a:endParaRPr lang="en-US" sz="2000" dirty="0" smtClean="0"/>
          </a:p>
          <a:p>
            <a:r>
              <a:rPr lang="en-US" sz="2000" dirty="0" smtClean="0"/>
              <a:t>alternatively, you can edit your user's live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file: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-e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Configuring your </a:t>
            </a:r>
            <a:r>
              <a:rPr lang="en-US" dirty="0" err="1" smtClean="0"/>
              <a:t>cron</a:t>
            </a:r>
            <a:r>
              <a:rPr lang="en-US" dirty="0" smtClean="0"/>
              <a:t> job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7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rrowheads="1"/>
          </p:cNvSpPr>
          <p:nvPr/>
        </p:nvSpPr>
        <p:spPr bwMode="auto">
          <a:xfrm>
            <a:off x="489601" y="722956"/>
            <a:ext cx="8327520" cy="5601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2452" rIns="81639" bIns="42452"/>
          <a:lstStyle>
            <a:lvl1pPr marL="341313" indent="-341313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1pPr>
            <a:lvl2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2pPr>
            <a:lvl3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3pPr>
            <a:lvl4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4pPr>
            <a:lvl5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 sz="2400">
                <a:solidFill>
                  <a:srgbClr val="000000"/>
                </a:solidFill>
                <a:latin typeface="Times New Roman" charset="0"/>
                <a:ea typeface="ＭＳ Ｐゴシック" charset="0"/>
                <a:cs typeface="DejaVu Sans" charset="0"/>
              </a:defRPr>
            </a:lvl9pPr>
          </a:lstStyle>
          <a:p>
            <a:pPr>
              <a:spcBef>
                <a:spcPts val="363"/>
              </a:spcBef>
              <a:buFont typeface="Arial" charset="0"/>
              <a:buChar char="•"/>
            </a:pPr>
            <a:r>
              <a:rPr lang="en-US" dirty="0">
                <a:latin typeface="Bitstream Vera Serif" charset="0"/>
              </a:rPr>
              <a:t>All fields must contain a value of some valid kind</a:t>
            </a:r>
          </a:p>
          <a:p>
            <a:pPr>
              <a:spcBef>
                <a:spcPts val="363"/>
              </a:spcBef>
              <a:buFont typeface="Arial" charset="0"/>
              <a:buChar char="•"/>
            </a:pPr>
            <a:r>
              <a:rPr lang="en-US" dirty="0">
                <a:latin typeface="Bitstream Vera Serif" charset="0"/>
              </a:rPr>
              <a:t>Field are separated by one or more spaces</a:t>
            </a:r>
          </a:p>
          <a:p>
            <a:pPr>
              <a:spcBef>
                <a:spcPts val="363"/>
              </a:spcBef>
              <a:buFont typeface="Arial" charset="0"/>
              <a:buChar char="•"/>
            </a:pPr>
            <a:r>
              <a:rPr lang="en-US" dirty="0" smtClean="0">
                <a:latin typeface="Bitstream Vera Serif" charset="0"/>
              </a:rPr>
              <a:t>Asterisk (*) indicates the entire range</a:t>
            </a:r>
            <a:endParaRPr lang="en-US" sz="2000" b="1" dirty="0">
              <a:latin typeface="Bitstream Vera Sans Mono" charset="0"/>
            </a:endParaRP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.---------------- minute (0 - 59)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 </a:t>
            </a:r>
            <a:r>
              <a:rPr lang="en-US" sz="2000" b="1" dirty="0" smtClean="0">
                <a:latin typeface="Bitstream Vera Sans Mono" charset="0"/>
              </a:rPr>
              <a:t> .</a:t>
            </a:r>
            <a:r>
              <a:rPr lang="en-US" sz="2000" b="1" dirty="0">
                <a:latin typeface="Bitstream Vera Sans Mono" charset="0"/>
              </a:rPr>
              <a:t>------------- hour (0 - 23)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.--------- day of month (1 - 31)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.------ month (1 - 12)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</a:t>
            </a:r>
            <a:r>
              <a:rPr lang="en-US" sz="2000" b="1" dirty="0" smtClean="0">
                <a:latin typeface="Bitstream Vera Sans Mono" charset="0"/>
              </a:rPr>
              <a:t> .</a:t>
            </a:r>
            <a:r>
              <a:rPr lang="en-US" sz="2000" b="1" dirty="0">
                <a:latin typeface="Bitstream Vera Sans Mono" charset="0"/>
              </a:rPr>
              <a:t>--- day of week (0 </a:t>
            </a:r>
            <a:r>
              <a:rPr lang="en-US" sz="2000" b="1" dirty="0" smtClean="0">
                <a:latin typeface="Bitstream Vera Sans Mono" charset="0"/>
              </a:rPr>
              <a:t>– 7, both 0 and 7 are Sunday)</a:t>
            </a:r>
            <a:endParaRPr lang="en-US" sz="2000" b="1" dirty="0">
              <a:latin typeface="Bitstream Vera Sans Mono" charset="0"/>
            </a:endParaRP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#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  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 </a:t>
            </a:r>
            <a:r>
              <a:rPr lang="en-US" sz="2000" b="1" dirty="0" smtClean="0">
                <a:latin typeface="Bitstream Vera Sans Mono" charset="0"/>
              </a:rPr>
              <a:t>  </a:t>
            </a:r>
            <a:r>
              <a:rPr lang="en-US" sz="2000" b="1" dirty="0">
                <a:latin typeface="Bitstream Vera Sans Mono" charset="0"/>
              </a:rPr>
              <a:t>|</a:t>
            </a: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  0  6   1  *  *  </a:t>
            </a:r>
            <a:r>
              <a:rPr lang="en-US" sz="2000" b="1" dirty="0" smtClean="0">
                <a:latin typeface="Bitstream Vera Sans Mono" charset="0"/>
              </a:rPr>
              <a:t>/home/user/bin/</a:t>
            </a:r>
            <a:r>
              <a:rPr lang="en-US" sz="2000" b="1" dirty="0" err="1" smtClean="0">
                <a:latin typeface="Bitstream Vera Sans Mono" charset="0"/>
              </a:rPr>
              <a:t>mycommand</a:t>
            </a:r>
            <a:endParaRPr lang="en-US" sz="2000" b="1" dirty="0">
              <a:latin typeface="Bitstream Vera Sans Mono" charset="0"/>
            </a:endParaRPr>
          </a:p>
          <a:p>
            <a:pPr>
              <a:spcBef>
                <a:spcPts val="363"/>
              </a:spcBef>
            </a:pPr>
            <a:r>
              <a:rPr lang="en-US" sz="2000" b="1" dirty="0">
                <a:latin typeface="Bitstream Vera Sans Mono" charset="0"/>
              </a:rPr>
              <a:t>  1  6  15  *  *  /home</a:t>
            </a:r>
            <a:r>
              <a:rPr lang="en-US" sz="2000" b="1" dirty="0" smtClean="0">
                <a:latin typeface="Bitstream Vera Sans Mono" charset="0"/>
              </a:rPr>
              <a:t>/user/bin/</a:t>
            </a:r>
            <a:r>
              <a:rPr lang="en-US" sz="2000" b="1" dirty="0" err="1" smtClean="0">
                <a:latin typeface="Bitstream Vera Sans Mono" charset="0"/>
              </a:rPr>
              <a:t>anothercommand</a:t>
            </a:r>
            <a:r>
              <a:rPr lang="en-US" sz="2000" b="1" dirty="0" smtClean="0">
                <a:latin typeface="Bitstream Vera Sans Mono" charset="0"/>
              </a:rPr>
              <a:t> &gt; /</a:t>
            </a:r>
            <a:r>
              <a:rPr lang="en-US" sz="2000" b="1" dirty="0" err="1" smtClean="0">
                <a:latin typeface="Bitstream Vera Sans Mono" charset="0"/>
              </a:rPr>
              <a:t>dev</a:t>
            </a:r>
            <a:r>
              <a:rPr lang="en-US" sz="2000" b="1" dirty="0" smtClean="0">
                <a:latin typeface="Bitstream Vera Sans Mono" charset="0"/>
              </a:rPr>
              <a:t>/null 2&gt;&amp;1</a:t>
            </a:r>
            <a:endParaRPr lang="en-US" sz="2000" b="1" dirty="0">
              <a:latin typeface="Bitstream Vera Sans Mono" charset="0"/>
            </a:endParaRPr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457200" y="16164"/>
            <a:ext cx="82296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2"/>
                </a:solidFill>
                <a:latin typeface="Lucida Sans Unicode" pitchFamily="34" charset="0"/>
              </a:defRPr>
            </a:lvl9pPr>
            <a:extLst/>
          </a:lstStyle>
          <a:p>
            <a:r>
              <a:rPr lang="en-US" dirty="0" err="1" smtClean="0"/>
              <a:t>crontab</a:t>
            </a:r>
            <a:r>
              <a:rPr lang="en-US" dirty="0" smtClean="0"/>
              <a:t> format (man 5 </a:t>
            </a:r>
            <a:r>
              <a:rPr lang="en-US" dirty="0" err="1" smtClean="0"/>
              <a:t>crontab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104A7-A852-4036-9315-113AE8A33690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40578"/>
      </p:ext>
    </p:extLst>
  </p:cSld>
  <p:clrMapOvr>
    <a:masterClrMapping/>
  </p:clrMapOvr>
  <p:transition advTm="1024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err="1"/>
              <a:t>elinks</a:t>
            </a:r>
            <a:r>
              <a:rPr lang="en-US" sz="2000" dirty="0"/>
              <a:t>, mail</a:t>
            </a:r>
          </a:p>
          <a:p>
            <a:pPr eaLnBrk="1" hangingPunct="1"/>
            <a:r>
              <a:rPr lang="en-US" sz="2000" dirty="0" smtClean="0"/>
              <a:t>processes</a:t>
            </a:r>
          </a:p>
          <a:p>
            <a:pPr eaLnBrk="1" hangingPunct="1"/>
            <a:r>
              <a:rPr lang="en-US" sz="2000" dirty="0" smtClean="0"/>
              <a:t>nice</a:t>
            </a:r>
          </a:p>
          <a:p>
            <a:pPr eaLnBrk="1" hangingPunct="1"/>
            <a:r>
              <a:rPr lang="en-US" sz="2000" dirty="0" err="1" smtClean="0"/>
              <a:t>ps</a:t>
            </a:r>
            <a:r>
              <a:rPr lang="en-US" sz="2000" dirty="0" smtClean="0"/>
              <a:t>, </a:t>
            </a:r>
            <a:r>
              <a:rPr lang="en-US" sz="2000" dirty="0" err="1" smtClean="0"/>
              <a:t>pstree</a:t>
            </a:r>
            <a:r>
              <a:rPr lang="en-US" sz="2000" dirty="0" smtClean="0"/>
              <a:t>, top</a:t>
            </a:r>
          </a:p>
          <a:p>
            <a:pPr eaLnBrk="1" hangingPunct="1"/>
            <a:r>
              <a:rPr lang="en-US" sz="2000" dirty="0" smtClean="0"/>
              <a:t>job control, jobs, </a:t>
            </a:r>
            <a:r>
              <a:rPr lang="en-US" sz="2000" dirty="0" err="1" smtClean="0"/>
              <a:t>fg</a:t>
            </a:r>
            <a:r>
              <a:rPr lang="en-US" sz="2000" dirty="0" smtClean="0"/>
              <a:t>, </a:t>
            </a:r>
            <a:r>
              <a:rPr lang="en-US" sz="2000" dirty="0" err="1" smtClean="0"/>
              <a:t>bg</a:t>
            </a:r>
            <a:endParaRPr lang="en-US" sz="2000" dirty="0" smtClean="0"/>
          </a:p>
          <a:p>
            <a:pPr eaLnBrk="1" hangingPunct="1"/>
            <a:r>
              <a:rPr lang="en-US" sz="2000" dirty="0" smtClean="0"/>
              <a:t>signals, kill, </a:t>
            </a:r>
            <a:r>
              <a:rPr lang="en-US" sz="2000" dirty="0" err="1" smtClean="0"/>
              <a:t>killall</a:t>
            </a:r>
            <a:endParaRPr lang="en-US" sz="2000" dirty="0" smtClean="0"/>
          </a:p>
          <a:p>
            <a:pPr eaLnBrk="1" hangingPunct="1"/>
            <a:r>
              <a:rPr lang="en-US" sz="2000" dirty="0" err="1" smtClean="0"/>
              <a:t>crontab</a:t>
            </a:r>
            <a:r>
              <a:rPr lang="en-US" sz="2000" dirty="0" smtClean="0"/>
              <a:t>, </a:t>
            </a:r>
            <a:r>
              <a:rPr lang="en-US" sz="2000" dirty="0" err="1" smtClean="0"/>
              <a:t>anacron</a:t>
            </a:r>
            <a:r>
              <a:rPr lang="en-US" sz="2000" dirty="0" smtClean="0"/>
              <a:t>, at</a:t>
            </a:r>
          </a:p>
          <a:p>
            <a:pPr eaLnBrk="1" hangingPunct="1"/>
            <a:endParaRPr lang="en-US" sz="2000" dirty="0" smtClean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sz="1800" dirty="0"/>
          </a:p>
          <a:p>
            <a:pPr lvl="1" eaLnBrk="1" hangingPunct="1"/>
            <a:endParaRPr lang="en-US" dirty="0" smtClean="0"/>
          </a:p>
          <a:p>
            <a:pPr marL="109537" indent="0" eaLnBrk="1" hangingPunct="1">
              <a:buNone/>
            </a:pPr>
            <a:endParaRPr lang="en-US" dirty="0"/>
          </a:p>
          <a:p>
            <a:pPr marL="109537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F3703A-82FA-4D9C-ABF7-9691B1B13E2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Topics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ranges with dash are allowed: first-last</a:t>
            </a:r>
          </a:p>
          <a:p>
            <a:r>
              <a:rPr lang="en-US" dirty="0"/>
              <a:t>* means every value first-last</a:t>
            </a:r>
          </a:p>
          <a:p>
            <a:r>
              <a:rPr lang="en-US" dirty="0" smtClean="0"/>
              <a:t>lists are allowed: </a:t>
            </a:r>
            <a:r>
              <a:rPr lang="en-US" dirty="0" err="1" smtClean="0"/>
              <a:t>first,second,third</a:t>
            </a:r>
            <a:endParaRPr lang="en-US" dirty="0" smtClean="0"/>
          </a:p>
          <a:p>
            <a:r>
              <a:rPr lang="en-US" dirty="0" smtClean="0"/>
              <a:t>steps indicated with '/' are allowed after ranges or asterisk:</a:t>
            </a:r>
          </a:p>
          <a:p>
            <a:pPr lvl="1"/>
            <a:r>
              <a:rPr lang="en-US" dirty="0" smtClean="0"/>
              <a:t>*/2 means every second one</a:t>
            </a:r>
          </a:p>
          <a:p>
            <a:pPr lvl="1"/>
            <a:r>
              <a:rPr lang="en-US" dirty="0" smtClean="0"/>
              <a:t>1-7/2 means 1,3,5,7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crontab</a:t>
            </a:r>
            <a:r>
              <a:rPr lang="en-US" dirty="0" smtClean="0"/>
              <a:t> format (cont'd)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32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crontab</a:t>
            </a:r>
            <a:r>
              <a:rPr lang="en-US" dirty="0" smtClean="0"/>
              <a:t> –l</a:t>
            </a:r>
          </a:p>
          <a:p>
            <a:pPr lvl="1"/>
            <a:r>
              <a:rPr lang="en-US" dirty="0" smtClean="0"/>
              <a:t>list the contents of your current live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crontab</a:t>
            </a:r>
            <a:r>
              <a:rPr lang="en-US" dirty="0" smtClean="0"/>
              <a:t> –e</a:t>
            </a:r>
          </a:p>
          <a:p>
            <a:pPr lvl="1"/>
            <a:r>
              <a:rPr lang="en-US" dirty="0" smtClean="0"/>
              <a:t>edit the contents of your current live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</a:p>
          <a:p>
            <a:r>
              <a:rPr lang="en-US" dirty="0" err="1" smtClean="0"/>
              <a:t>crontab</a:t>
            </a:r>
            <a:endParaRPr lang="en-US" dirty="0" smtClean="0"/>
          </a:p>
          <a:p>
            <a:pPr lvl="1"/>
            <a:r>
              <a:rPr lang="en-US" dirty="0" smtClean="0"/>
              <a:t>read the new contents of for your </a:t>
            </a:r>
            <a:r>
              <a:rPr lang="en-US" dirty="0" err="1" smtClean="0"/>
              <a:t>crontab</a:t>
            </a:r>
            <a:r>
              <a:rPr lang="en-US" dirty="0" smtClean="0"/>
              <a:t> file from </a:t>
            </a:r>
            <a:r>
              <a:rPr lang="en-US" dirty="0" err="1" smtClean="0"/>
              <a:t>stdin</a:t>
            </a:r>
            <a:endParaRPr lang="en-US" dirty="0" smtClean="0"/>
          </a:p>
          <a:p>
            <a:r>
              <a:rPr lang="en-US" dirty="0" err="1" smtClean="0"/>
              <a:t>crontab</a:t>
            </a:r>
            <a:r>
              <a:rPr lang="en-US" dirty="0" smtClean="0"/>
              <a:t> –r</a:t>
            </a:r>
          </a:p>
          <a:p>
            <a:pPr lvl="1"/>
            <a:r>
              <a:rPr lang="en-US" dirty="0" smtClean="0"/>
              <a:t>remove your current </a:t>
            </a:r>
            <a:r>
              <a:rPr lang="en-US" dirty="0" err="1" smtClean="0"/>
              <a:t>crontab</a:t>
            </a:r>
            <a:r>
              <a:rPr lang="en-US" dirty="0" smtClean="0"/>
              <a:t> file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/>
          <a:lstStyle/>
          <a:p>
            <a:r>
              <a:rPr lang="en-US" dirty="0" smtClean="0"/>
              <a:t>common </a:t>
            </a:r>
            <a:r>
              <a:rPr lang="en-US" dirty="0" err="1" smtClean="0"/>
              <a:t>crontab</a:t>
            </a:r>
            <a:r>
              <a:rPr lang="en-US" dirty="0" smtClean="0"/>
              <a:t> options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562600"/>
          </a:xfrm>
        </p:spPr>
        <p:txBody>
          <a:bodyPr/>
          <a:lstStyle/>
          <a:p>
            <a:r>
              <a:rPr lang="en-US" sz="2400" dirty="0" smtClean="0"/>
              <a:t>see man 5 </a:t>
            </a:r>
            <a:r>
              <a:rPr lang="en-US" sz="2400" dirty="0" err="1" smtClean="0"/>
              <a:t>crontab</a:t>
            </a:r>
            <a:r>
              <a:rPr lang="en-US" sz="2400" dirty="0"/>
              <a:t> </a:t>
            </a:r>
            <a:r>
              <a:rPr lang="en-US" sz="2400" dirty="0" smtClean="0"/>
              <a:t>for example </a:t>
            </a:r>
            <a:r>
              <a:rPr lang="en-US" sz="2400" dirty="0" err="1" smtClean="0"/>
              <a:t>crontab</a:t>
            </a:r>
            <a:endParaRPr lang="en-US" sz="2400" dirty="0" smtClean="0"/>
          </a:p>
          <a:p>
            <a:r>
              <a:rPr lang="en-US" sz="2400" dirty="0" smtClean="0"/>
              <a:t>really, see the example: man 5 </a:t>
            </a:r>
            <a:r>
              <a:rPr lang="en-US" sz="2400" dirty="0" err="1" smtClean="0"/>
              <a:t>crontab</a:t>
            </a:r>
            <a:endParaRPr lang="en-US" sz="2400" dirty="0" smtClean="0"/>
          </a:p>
          <a:p>
            <a:r>
              <a:rPr lang="en-US" sz="2400" dirty="0" smtClean="0"/>
              <a:t>things to watch out for</a:t>
            </a:r>
          </a:p>
          <a:p>
            <a:pPr lvl="1"/>
            <a:r>
              <a:rPr lang="en-US" sz="2000" dirty="0" smtClean="0"/>
              <a:t>input for your commands (they run without anyone to type input)</a:t>
            </a:r>
          </a:p>
          <a:p>
            <a:pPr lvl="1"/>
            <a:r>
              <a:rPr lang="en-US" sz="2000" dirty="0" smtClean="0"/>
              <a:t>output of commands (if you don't (re)direct output, the output will be emailed – better if you handle it)</a:t>
            </a:r>
          </a:p>
          <a:p>
            <a:pPr lvl="1"/>
            <a:r>
              <a:rPr lang="en-US" sz="2000" dirty="0" smtClean="0"/>
              <a:t>error output of commands (same as for output above)</a:t>
            </a:r>
          </a:p>
          <a:p>
            <a:pPr lvl="1"/>
            <a:r>
              <a:rPr lang="en-US" sz="2000" dirty="0" smtClean="0"/>
              <a:t>summary: it's best if your commands in a </a:t>
            </a:r>
            <a:r>
              <a:rPr lang="en-US" sz="2000" dirty="0" err="1" smtClean="0"/>
              <a:t>crontab</a:t>
            </a:r>
            <a:r>
              <a:rPr lang="en-US" sz="2000" dirty="0" smtClean="0"/>
              <a:t> are arranged with input and output already handled, not relying on output to be emailed by </a:t>
            </a:r>
            <a:r>
              <a:rPr lang="en-US" sz="2000" dirty="0" err="1" smtClean="0"/>
              <a:t>cron</a:t>
            </a:r>
            <a:endParaRPr lang="en-US" sz="2000" dirty="0" smtClean="0"/>
          </a:p>
          <a:p>
            <a:pPr lvl="1"/>
            <a:r>
              <a:rPr lang="en-US" sz="2000" dirty="0" smtClean="0"/>
              <a:t>if you want to email, do it explicitly in your command somehow, and test that command before putting it into your </a:t>
            </a:r>
            <a:r>
              <a:rPr lang="en-US" sz="2000" dirty="0" err="1" smtClean="0"/>
              <a:t>crontab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crontab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60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562600"/>
          </a:xfrm>
        </p:spPr>
        <p:txBody>
          <a:bodyPr/>
          <a:lstStyle/>
          <a:p>
            <a:r>
              <a:rPr lang="en-US" sz="2400" dirty="0" smtClean="0"/>
              <a:t>at command runs a set of commands at a later time</a:t>
            </a:r>
            <a:endParaRPr lang="en-US" sz="2000" dirty="0" smtClean="0"/>
          </a:p>
          <a:p>
            <a:r>
              <a:rPr lang="en-US" sz="2000" dirty="0" smtClean="0"/>
              <a:t>at command takes a TIME parameter and reads the set of commands from standard input</a:t>
            </a:r>
          </a:p>
          <a:p>
            <a:r>
              <a:rPr lang="en-US" sz="2000" dirty="0" smtClean="0"/>
              <a:t>example (run commands at 4pm 3 days from now)</a:t>
            </a:r>
          </a:p>
          <a:p>
            <a:pPr lvl="1"/>
            <a:r>
              <a:rPr lang="en-US" sz="2000" dirty="0" smtClean="0"/>
              <a:t>at 4pm + 3 days</a:t>
            </a:r>
          </a:p>
          <a:p>
            <a:pPr marL="392113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dirty="0" err="1" smtClean="0"/>
              <a:t>rm</a:t>
            </a:r>
            <a:r>
              <a:rPr lang="en-US" sz="2000" dirty="0"/>
              <a:t> </a:t>
            </a:r>
            <a:r>
              <a:rPr lang="en-US" sz="2000" dirty="0" smtClean="0"/>
              <a:t>–f /home/</a:t>
            </a:r>
            <a:r>
              <a:rPr lang="en-US" sz="2000" dirty="0" err="1" smtClean="0"/>
              <a:t>usr</a:t>
            </a:r>
            <a:r>
              <a:rPr lang="en-US" sz="2000" dirty="0" smtClean="0"/>
              <a:t>/foo</a:t>
            </a:r>
          </a:p>
          <a:p>
            <a:pPr marL="392113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touch /home/</a:t>
            </a:r>
            <a:r>
              <a:rPr lang="en-US" sz="2000" dirty="0" err="1" smtClean="0"/>
              <a:t>usr</a:t>
            </a:r>
            <a:r>
              <a:rPr lang="en-US" sz="2000" dirty="0" smtClean="0"/>
              <a:t>/</a:t>
            </a:r>
            <a:r>
              <a:rPr lang="en-US" sz="2000" dirty="0" err="1" smtClean="0"/>
              <a:t>newfoo</a:t>
            </a:r>
            <a:endParaRPr lang="en-US" sz="2000" dirty="0" smtClean="0"/>
          </a:p>
          <a:p>
            <a:pPr marL="392113" lvl="1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^D</a:t>
            </a:r>
          </a:p>
          <a:p>
            <a:r>
              <a:rPr lang="en-US" sz="2400" dirty="0" smtClean="0"/>
              <a:t>other at-related commands: </a:t>
            </a:r>
            <a:r>
              <a:rPr lang="en-US" sz="2400" dirty="0" err="1" smtClean="0"/>
              <a:t>atrm</a:t>
            </a:r>
            <a:r>
              <a:rPr lang="en-US" sz="2400" dirty="0" smtClean="0"/>
              <a:t>, </a:t>
            </a:r>
            <a:r>
              <a:rPr lang="en-US" sz="2400" dirty="0" err="1" smtClean="0"/>
              <a:t>atq</a:t>
            </a:r>
            <a:endParaRPr lang="en-US" sz="2400" dirty="0" smtClean="0"/>
          </a:p>
          <a:p>
            <a:r>
              <a:rPr lang="en-US" sz="2400" dirty="0" smtClean="0"/>
              <a:t>for details: man at</a:t>
            </a:r>
          </a:p>
          <a:p>
            <a:r>
              <a:rPr lang="en-US" sz="2400" dirty="0" smtClean="0"/>
              <a:t>as with </a:t>
            </a:r>
            <a:r>
              <a:rPr lang="en-US" sz="2400" dirty="0" err="1" smtClean="0"/>
              <a:t>cron</a:t>
            </a:r>
            <a:r>
              <a:rPr lang="en-US" sz="2400" dirty="0" smtClean="0"/>
              <a:t>, you must be aware of how your commands will get their input (if any) and what will happen to their output </a:t>
            </a:r>
            <a:r>
              <a:rPr lang="en-US" sz="2400" smtClean="0"/>
              <a:t>(if any)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at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elinks</a:t>
            </a:r>
            <a:r>
              <a:rPr lang="en-US" dirty="0" smtClean="0"/>
              <a:t> is a text-based (character mode) web browser</a:t>
            </a:r>
          </a:p>
          <a:p>
            <a:r>
              <a:rPr lang="en-US" dirty="0" smtClean="0"/>
              <a:t>we will use it to enable our scripts to retrieve web pages</a:t>
            </a:r>
          </a:p>
          <a:p>
            <a:r>
              <a:rPr lang="en-US" dirty="0" smtClean="0"/>
              <a:t>in assignment 7, we use it to retrieve a weather webpage</a:t>
            </a:r>
          </a:p>
          <a:p>
            <a:r>
              <a:rPr lang="en-US" sz="1800" b="1" dirty="0" err="1">
                <a:latin typeface="Courier New"/>
                <a:cs typeface="Courier New"/>
              </a:rPr>
              <a:t>elinks</a:t>
            </a:r>
            <a:r>
              <a:rPr lang="en-US" sz="1800" b="1" dirty="0">
                <a:latin typeface="Courier New"/>
                <a:cs typeface="Courier New"/>
              </a:rPr>
              <a:t> -dump -no-numbering -no-</a:t>
            </a:r>
            <a:r>
              <a:rPr lang="en-US" sz="1800" b="1" dirty="0" smtClean="0">
                <a:latin typeface="Courier New"/>
                <a:cs typeface="Courier New"/>
              </a:rPr>
              <a:t>references &lt;URL&gt;</a:t>
            </a:r>
          </a:p>
          <a:p>
            <a:r>
              <a:rPr lang="en-US" sz="1800" b="1" dirty="0" smtClean="0">
                <a:cs typeface="Courier New"/>
              </a:rPr>
              <a:t>Example</a:t>
            </a:r>
          </a:p>
          <a:p>
            <a:pPr marL="109537" indent="0">
              <a:buNone/>
            </a:pPr>
            <a:r>
              <a:rPr lang="en-US" sz="1800" b="1" dirty="0" err="1">
                <a:latin typeface="Courier New"/>
                <a:cs typeface="Courier New"/>
              </a:rPr>
              <a:t>elinks</a:t>
            </a:r>
            <a:r>
              <a:rPr lang="en-US" sz="1800" b="1" dirty="0">
                <a:latin typeface="Courier New"/>
                <a:cs typeface="Courier New"/>
              </a:rPr>
              <a:t> -dump -no-numbering -no-</a:t>
            </a:r>
            <a:r>
              <a:rPr lang="en-US" sz="1800" b="1" dirty="0" smtClean="0">
                <a:latin typeface="Courier New"/>
                <a:cs typeface="Courier New"/>
              </a:rPr>
              <a:t>references \</a:t>
            </a:r>
          </a:p>
          <a:p>
            <a:pPr marL="109537" indent="0">
              <a:buNone/>
            </a:pPr>
            <a:r>
              <a:rPr lang="en-US" sz="1800" b="1" dirty="0" smtClean="0">
                <a:latin typeface="Courier New"/>
                <a:cs typeface="Courier New"/>
              </a:rPr>
              <a:t>'http</a:t>
            </a:r>
            <a:r>
              <a:rPr lang="en-US" sz="1800" b="1" dirty="0">
                <a:latin typeface="Courier New"/>
                <a:cs typeface="Courier New"/>
              </a:rPr>
              <a:t>://</a:t>
            </a:r>
            <a:r>
              <a:rPr lang="en-US" sz="1800" b="1" dirty="0" err="1">
                <a:latin typeface="Courier New"/>
                <a:cs typeface="Courier New"/>
              </a:rPr>
              <a:t>m.weather.gc.ca</a:t>
            </a:r>
            <a:r>
              <a:rPr lang="en-US" sz="1800" b="1" dirty="0">
                <a:latin typeface="Courier New"/>
                <a:cs typeface="Courier New"/>
              </a:rPr>
              <a:t>/city/pages/on-118_e.html</a:t>
            </a:r>
            <a:r>
              <a:rPr lang="en-US" sz="1800" b="1" dirty="0" smtClean="0">
                <a:latin typeface="Courier New"/>
                <a:cs typeface="Courier New"/>
              </a:rPr>
              <a:t>'</a:t>
            </a:r>
          </a:p>
          <a:p>
            <a:r>
              <a:rPr lang="en-US" sz="1800" b="1" dirty="0" smtClean="0">
                <a:cs typeface="Courier New"/>
              </a:rPr>
              <a:t>Could </a:t>
            </a:r>
            <a:r>
              <a:rPr lang="en-US" sz="1800" b="1" dirty="0" err="1" smtClean="0">
                <a:cs typeface="Courier New"/>
              </a:rPr>
              <a:t>grep</a:t>
            </a:r>
            <a:r>
              <a:rPr lang="en-US" sz="1800" b="1" dirty="0" smtClean="0">
                <a:cs typeface="Courier New"/>
              </a:rPr>
              <a:t> this to extract information (maybe with –A option)</a:t>
            </a:r>
            <a:endParaRPr lang="en-US" sz="1800" dirty="0"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elinks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43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dirty="0"/>
              <a:t>the </a:t>
            </a:r>
            <a:r>
              <a:rPr lang="en-US" dirty="0">
                <a:latin typeface="Courier New"/>
                <a:cs typeface="Courier New"/>
              </a:rPr>
              <a:t>mail</a:t>
            </a:r>
            <a:r>
              <a:rPr lang="en-US" dirty="0"/>
              <a:t> command to send outgoing and read incoming email on the CLS</a:t>
            </a:r>
          </a:p>
          <a:p>
            <a:r>
              <a:rPr lang="en-US" dirty="0"/>
              <a:t>Sending outgoing </a:t>
            </a:r>
            <a:r>
              <a:rPr lang="en-US" dirty="0" smtClean="0"/>
              <a:t>email (bold font shows what the user types)</a:t>
            </a:r>
            <a:endParaRPr lang="en-US" dirty="0"/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$ </a:t>
            </a:r>
            <a:r>
              <a:rPr lang="en-US" b="1" dirty="0">
                <a:latin typeface="Courier New"/>
                <a:cs typeface="Courier New"/>
              </a:rPr>
              <a:t>mail </a:t>
            </a:r>
            <a:r>
              <a:rPr lang="en-US" b="1" dirty="0" err="1">
                <a:latin typeface="Courier New"/>
                <a:cs typeface="Courier New"/>
              </a:rPr>
              <a:t>username@example.com</a:t>
            </a:r>
            <a:endParaRPr lang="en-US" b="1" dirty="0">
              <a:latin typeface="Courier New"/>
              <a:cs typeface="Courier New"/>
            </a:endParaRP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Cc: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Subject: </a:t>
            </a:r>
            <a:r>
              <a:rPr lang="en-US" b="1" dirty="0">
                <a:latin typeface="Courier New"/>
                <a:cs typeface="Courier New"/>
              </a:rPr>
              <a:t>First Message from CLS</a:t>
            </a:r>
          </a:p>
          <a:p>
            <a:pPr marL="109537" indent="0">
              <a:buNone/>
            </a:pPr>
            <a:r>
              <a:rPr lang="en-US" b="1" dirty="0">
                <a:latin typeface="Courier New"/>
                <a:cs typeface="Courier New"/>
              </a:rPr>
              <a:t>This is a test message.</a:t>
            </a:r>
          </a:p>
          <a:p>
            <a:pPr marL="109537" indent="0">
              <a:buNone/>
            </a:pPr>
            <a:r>
              <a:rPr lang="en-US" b="1" dirty="0">
                <a:latin typeface="Courier New"/>
                <a:cs typeface="Courier New"/>
              </a:rPr>
              <a:t>^D</a:t>
            </a:r>
          </a:p>
          <a:p>
            <a:pPr marL="109537" indent="0">
              <a:buNone/>
            </a:pPr>
            <a:r>
              <a:rPr lang="en-US" dirty="0">
                <a:latin typeface="Courier New"/>
                <a:cs typeface="Courier New"/>
              </a:rPr>
              <a:t>$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302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text mode mail reader</a:t>
            </a:r>
          </a:p>
          <a:p>
            <a:r>
              <a:rPr lang="en-US" sz="2400" dirty="0" smtClean="0"/>
              <a:t>incoming email is stored in</a:t>
            </a:r>
          </a:p>
          <a:p>
            <a:pPr marL="109537" indent="0">
              <a:buNone/>
            </a:pPr>
            <a:r>
              <a:rPr lang="en-US" sz="2400" dirty="0" smtClean="0"/>
              <a:t> </a:t>
            </a:r>
            <a:r>
              <a:rPr lang="en-US" sz="2400" dirty="0" smtClean="0">
                <a:latin typeface="Courier New"/>
                <a:cs typeface="Courier New"/>
              </a:rPr>
              <a:t>/</a:t>
            </a:r>
            <a:r>
              <a:rPr lang="en-US" sz="2400" dirty="0" err="1" smtClean="0">
                <a:latin typeface="Courier New"/>
                <a:cs typeface="Courier New"/>
              </a:rPr>
              <a:t>var</a:t>
            </a:r>
            <a:r>
              <a:rPr lang="en-US" sz="2400" dirty="0" smtClean="0">
                <a:latin typeface="Courier New"/>
                <a:cs typeface="Courier New"/>
              </a:rPr>
              <a:t>/spool/mail/&lt;username&gt;</a:t>
            </a:r>
          </a:p>
          <a:p>
            <a:r>
              <a:rPr lang="en-US" sz="2400" dirty="0" smtClean="0">
                <a:cs typeface="Courier New"/>
              </a:rPr>
              <a:t>use the </a:t>
            </a:r>
            <a:r>
              <a:rPr lang="en-US" sz="2400" dirty="0" smtClean="0">
                <a:latin typeface="Courier New"/>
                <a:cs typeface="Courier New"/>
              </a:rPr>
              <a:t>mail</a:t>
            </a:r>
            <a:r>
              <a:rPr lang="en-US" sz="2400" dirty="0" smtClean="0">
                <a:cs typeface="Courier New"/>
              </a:rPr>
              <a:t> command to read it</a:t>
            </a:r>
          </a:p>
          <a:p>
            <a:r>
              <a:rPr lang="en-US" sz="2400" dirty="0" smtClean="0">
                <a:cs typeface="Courier New"/>
              </a:rPr>
              <a:t>you'll see a list of messages, each preceded by a number (the header list)</a:t>
            </a:r>
          </a:p>
          <a:p>
            <a:r>
              <a:rPr lang="en-US" sz="2400" dirty="0" smtClean="0">
                <a:cs typeface="Courier New"/>
              </a:rPr>
              <a:t>enter a number to see that message</a:t>
            </a:r>
          </a:p>
          <a:p>
            <a:r>
              <a:rPr lang="en-US" sz="2400" dirty="0" smtClean="0">
                <a:cs typeface="Courier New"/>
              </a:rPr>
              <a:t>enter </a:t>
            </a:r>
            <a:r>
              <a:rPr lang="en-US" sz="2400" dirty="0" smtClean="0">
                <a:latin typeface="Courier New"/>
                <a:cs typeface="Courier New"/>
              </a:rPr>
              <a:t>h</a:t>
            </a:r>
            <a:r>
              <a:rPr lang="en-US" sz="2400" dirty="0" smtClean="0">
                <a:cs typeface="Courier New"/>
              </a:rPr>
              <a:t> to see the header list again</a:t>
            </a:r>
          </a:p>
          <a:p>
            <a:r>
              <a:rPr lang="en-US" sz="2400" dirty="0" smtClean="0">
                <a:cs typeface="Courier New"/>
              </a:rPr>
              <a:t>when you enter </a:t>
            </a:r>
            <a:r>
              <a:rPr lang="en-US" sz="2400" dirty="0" smtClean="0">
                <a:latin typeface="Courier New"/>
                <a:cs typeface="Courier New"/>
              </a:rPr>
              <a:t>q</a:t>
            </a:r>
            <a:r>
              <a:rPr lang="en-US" sz="2400" dirty="0" smtClean="0">
                <a:cs typeface="Courier New"/>
              </a:rPr>
              <a:t>, mail will quit and messages you read will be stored in </a:t>
            </a:r>
            <a:r>
              <a:rPr lang="en-US" sz="2400" dirty="0" smtClean="0">
                <a:latin typeface="Courier New"/>
                <a:cs typeface="Courier New"/>
              </a:rPr>
              <a:t>~/</a:t>
            </a:r>
            <a:r>
              <a:rPr lang="en-US" sz="2400" dirty="0" err="1" smtClean="0">
                <a:latin typeface="Courier New"/>
                <a:cs typeface="Courier New"/>
              </a:rPr>
              <a:t>mbox</a:t>
            </a:r>
            <a:endParaRPr lang="en-US" sz="2400" dirty="0" smtClean="0">
              <a:latin typeface="Courier New"/>
              <a:cs typeface="Courier New"/>
            </a:endParaRPr>
          </a:p>
          <a:p>
            <a:r>
              <a:rPr lang="en-US" sz="2400" dirty="0" smtClean="0">
                <a:latin typeface="Courier New"/>
                <a:cs typeface="Courier New"/>
              </a:rPr>
              <a:t>mail –f </a:t>
            </a:r>
            <a:r>
              <a:rPr lang="en-US" sz="2400" dirty="0" smtClean="0">
                <a:cs typeface="Courier New"/>
              </a:rPr>
              <a:t>to see the messages in </a:t>
            </a:r>
            <a:r>
              <a:rPr lang="en-US" sz="2400" dirty="0">
                <a:latin typeface="Courier New"/>
                <a:cs typeface="Courier New"/>
              </a:rPr>
              <a:t>~/</a:t>
            </a:r>
            <a:r>
              <a:rPr lang="en-US" sz="2400" dirty="0" err="1">
                <a:latin typeface="Courier New"/>
                <a:cs typeface="Courier New"/>
              </a:rPr>
              <a:t>mbox</a:t>
            </a:r>
            <a:endParaRPr lang="en-US" sz="2400" dirty="0" smtClean="0">
              <a:latin typeface="Courier New"/>
              <a:cs typeface="Courier New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mail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33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29200"/>
          </a:xfrm>
        </p:spPr>
        <p:txBody>
          <a:bodyPr/>
          <a:lstStyle/>
          <a:p>
            <a:r>
              <a:rPr lang="en-US" dirty="0" smtClean="0"/>
              <a:t>Any program we run executes as a process</a:t>
            </a:r>
          </a:p>
          <a:p>
            <a:r>
              <a:rPr lang="en-US" dirty="0" smtClean="0"/>
              <a:t>Processes have the following attributes</a:t>
            </a:r>
          </a:p>
          <a:p>
            <a:pPr lvl="1"/>
            <a:r>
              <a:rPr lang="en-US" dirty="0" smtClean="0"/>
              <a:t>a process id: PID</a:t>
            </a:r>
          </a:p>
          <a:p>
            <a:pPr lvl="1"/>
            <a:r>
              <a:rPr lang="en-US" dirty="0" smtClean="0"/>
              <a:t>a parent process id: PPID</a:t>
            </a:r>
          </a:p>
          <a:p>
            <a:pPr lvl="1"/>
            <a:r>
              <a:rPr lang="en-US" dirty="0" smtClean="0"/>
              <a:t>a nice number (related to priority)</a:t>
            </a:r>
          </a:p>
          <a:p>
            <a:pPr lvl="1"/>
            <a:r>
              <a:rPr lang="en-US" dirty="0" smtClean="0"/>
              <a:t>controlling terminal</a:t>
            </a:r>
          </a:p>
          <a:p>
            <a:pPr lvl="1"/>
            <a:r>
              <a:rPr lang="en-US" dirty="0" smtClean="0"/>
              <a:t>Real (RUID) and effective (EUID) user id</a:t>
            </a:r>
          </a:p>
          <a:p>
            <a:pPr lvl="1"/>
            <a:r>
              <a:rPr lang="en-US" dirty="0" smtClean="0"/>
              <a:t>Real (RGID) and effective (EGID) group id</a:t>
            </a:r>
          </a:p>
          <a:p>
            <a:r>
              <a:rPr lang="en-US" dirty="0" smtClean="0"/>
              <a:t>Also:</a:t>
            </a:r>
          </a:p>
          <a:p>
            <a:pPr lvl="1"/>
            <a:r>
              <a:rPr lang="en-US" dirty="0" smtClean="0"/>
              <a:t>a current working directory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umask</a:t>
            </a:r>
            <a:r>
              <a:rPr lang="en-US" dirty="0" smtClean="0"/>
              <a:t> value</a:t>
            </a:r>
          </a:p>
          <a:p>
            <a:pPr lvl="1"/>
            <a:r>
              <a:rPr lang="en-US" dirty="0" smtClean="0"/>
              <a:t>an environment (values of environment variables)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4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already been using the </a:t>
            </a:r>
            <a:r>
              <a:rPr lang="en-US" dirty="0" err="1" smtClean="0"/>
              <a:t>ps</a:t>
            </a:r>
            <a:r>
              <a:rPr lang="en-US" dirty="0" smtClean="0"/>
              <a:t> command to print out information about processes running on the system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ef</a:t>
            </a:r>
            <a:r>
              <a:rPr lang="en-US" dirty="0"/>
              <a:t> </a:t>
            </a:r>
            <a:r>
              <a:rPr lang="en-US" dirty="0" smtClean="0"/>
              <a:t> or </a:t>
            </a:r>
            <a:r>
              <a:rPr lang="en-US" dirty="0" err="1" smtClean="0"/>
              <a:t>ps</a:t>
            </a:r>
            <a:r>
              <a:rPr lang="en-US" dirty="0" smtClean="0"/>
              <a:t> aux  piped to </a:t>
            </a:r>
            <a:r>
              <a:rPr lang="en-US" dirty="0" err="1" smtClean="0"/>
              <a:t>grep</a:t>
            </a:r>
            <a:r>
              <a:rPr lang="en-US" dirty="0" smtClean="0"/>
              <a:t> is common</a:t>
            </a:r>
          </a:p>
          <a:p>
            <a:r>
              <a:rPr lang="en-US" dirty="0" smtClean="0"/>
              <a:t>there are many options for printing specific info in a specific way: man </a:t>
            </a:r>
            <a:r>
              <a:rPr lang="en-US" dirty="0" err="1" smtClean="0"/>
              <a:t>ps</a:t>
            </a:r>
            <a:r>
              <a:rPr lang="en-US" dirty="0" smtClean="0"/>
              <a:t> or </a:t>
            </a:r>
            <a:r>
              <a:rPr lang="en-US" dirty="0" err="1" smtClean="0"/>
              <a:t>ps</a:t>
            </a:r>
            <a:r>
              <a:rPr lang="en-US" dirty="0" smtClean="0"/>
              <a:t> -h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–l # long format</a:t>
            </a:r>
          </a:p>
          <a:p>
            <a:r>
              <a:rPr lang="en-US" dirty="0" err="1" smtClean="0"/>
              <a:t>ps</a:t>
            </a:r>
            <a:r>
              <a:rPr lang="en-US" dirty="0" smtClean="0"/>
              <a:t> –f versus </a:t>
            </a:r>
            <a:r>
              <a:rPr lang="en-US" dirty="0" err="1" smtClean="0"/>
              <a:t>ps</a:t>
            </a:r>
            <a:r>
              <a:rPr lang="en-US" dirty="0" smtClean="0"/>
              <a:t> –</a:t>
            </a:r>
            <a:r>
              <a:rPr lang="en-US" dirty="0" err="1" smtClean="0"/>
              <a:t>fw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ps</a:t>
            </a:r>
            <a:r>
              <a:rPr lang="en-US" dirty="0" smtClean="0"/>
              <a:t>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1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top displays some system information, and a list of processes, ordered on a column</a:t>
            </a:r>
          </a:p>
          <a:p>
            <a:r>
              <a:rPr lang="en-US" dirty="0" smtClean="0"/>
              <a:t>the most important keys are ?, h, and q (according to man page)</a:t>
            </a:r>
          </a:p>
          <a:p>
            <a:r>
              <a:rPr lang="en-US" dirty="0" smtClean="0"/>
              <a:t>load average: 5min, 10min, 15min</a:t>
            </a:r>
          </a:p>
          <a:p>
            <a:r>
              <a:rPr lang="en-US" dirty="0" smtClean="0"/>
              <a:t>load average is number of processes running or in uninterruptable state (disk IO, others)</a:t>
            </a:r>
          </a:p>
          <a:p>
            <a:r>
              <a:rPr lang="en-US" dirty="0" smtClean="0"/>
              <a:t>no exact rule, but if load average is more than 1-1.5 times the number of CPUs, the machine is overloaded in some way and you have a problem (your mileage may vary)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command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48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pstree</a:t>
            </a:r>
            <a:r>
              <a:rPr lang="en-US" dirty="0" smtClean="0"/>
              <a:t>: connects parents and children in a pictorial display</a:t>
            </a:r>
          </a:p>
          <a:p>
            <a:r>
              <a:rPr lang="en-US" dirty="0" smtClean="0"/>
              <a:t>free: memory usage</a:t>
            </a:r>
          </a:p>
          <a:p>
            <a:r>
              <a:rPr lang="en-US" dirty="0" err="1" smtClean="0"/>
              <a:t>vmstat</a:t>
            </a:r>
            <a:r>
              <a:rPr lang="en-US" dirty="0" smtClean="0"/>
              <a:t>: processes, memory, and more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commands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D155E-D2A1-484E-8813-A61F9D79234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30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00"/>
  <p:tag name="USESECONDARYMONITOR" val="True"/>
  <p:tag name="PARTICIPANTSINLEADERBOARD" val="5"/>
  <p:tag name="MULTIRESPDIVISOR" val="1"/>
  <p:tag name="SAVECSVWITHSESSION" val="Fals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26614</TotalTime>
  <Words>1534</Words>
  <Application>Microsoft Office PowerPoint</Application>
  <PresentationFormat>On-screen Show (4:3)</PresentationFormat>
  <Paragraphs>211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Concourse</vt:lpstr>
      <vt:lpstr>CST8177 – Linux II</vt:lpstr>
      <vt:lpstr>Topics</vt:lpstr>
      <vt:lpstr>elinks</vt:lpstr>
      <vt:lpstr>mail command</vt:lpstr>
      <vt:lpstr>reading mail</vt:lpstr>
      <vt:lpstr>Processes</vt:lpstr>
      <vt:lpstr>ps command</vt:lpstr>
      <vt:lpstr>top command</vt:lpstr>
      <vt:lpstr>Other commands</vt:lpstr>
      <vt:lpstr>Process states</vt:lpstr>
      <vt:lpstr>Nice command</vt:lpstr>
      <vt:lpstr>Job Control</vt:lpstr>
      <vt:lpstr>Sending signals: kill command</vt:lpstr>
      <vt:lpstr>Send a signal to kill a process</vt:lpstr>
      <vt:lpstr>When kill -9 PID doesn't work </vt:lpstr>
      <vt:lpstr>What are the other signals?</vt:lpstr>
      <vt:lpstr>Scheduling tasks (cron)</vt:lpstr>
      <vt:lpstr>Configuring your cron job</vt:lpstr>
      <vt:lpstr>PowerPoint Presentation</vt:lpstr>
      <vt:lpstr>crontab format (cont'd)</vt:lpstr>
      <vt:lpstr>common crontab options</vt:lpstr>
      <vt:lpstr>example crontab</vt:lpstr>
      <vt:lpstr>at command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CST8207 – Linux o/s i</dc:title>
  <dc:creator>Todd</dc:creator>
  <cp:lastModifiedBy>Wenjuan Jiang</cp:lastModifiedBy>
  <cp:revision>287</cp:revision>
  <dcterms:created xsi:type="dcterms:W3CDTF">2006-08-16T00:00:00Z</dcterms:created>
  <dcterms:modified xsi:type="dcterms:W3CDTF">2014-11-03T03:28:08Z</dcterms:modified>
</cp:coreProperties>
</file>