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294" r:id="rId4"/>
    <p:sldId id="295" r:id="rId5"/>
    <p:sldId id="296" r:id="rId6"/>
    <p:sldId id="297" r:id="rId7"/>
    <p:sldId id="303" r:id="rId8"/>
    <p:sldId id="304" r:id="rId9"/>
    <p:sldId id="305" r:id="rId10"/>
    <p:sldId id="306" r:id="rId11"/>
    <p:sldId id="307" r:id="rId12"/>
    <p:sldId id="300" r:id="rId13"/>
    <p:sldId id="301" r:id="rId14"/>
    <p:sldId id="302" r:id="rId15"/>
    <p:sldId id="298" r:id="rId16"/>
    <p:sldId id="299" r:id="rId17"/>
    <p:sldId id="310" r:id="rId18"/>
    <p:sldId id="311" r:id="rId19"/>
    <p:sldId id="312" r:id="rId20"/>
    <p:sldId id="313" r:id="rId21"/>
    <p:sldId id="320" r:id="rId22"/>
    <p:sldId id="321" r:id="rId23"/>
    <p:sldId id="314" r:id="rId24"/>
    <p:sldId id="315" r:id="rId25"/>
    <p:sldId id="316" r:id="rId26"/>
    <p:sldId id="317" r:id="rId27"/>
    <p:sldId id="322" r:id="rId28"/>
    <p:sldId id="318" r:id="rId29"/>
    <p:sldId id="308" r:id="rId30"/>
    <p:sldId id="319" r:id="rId31"/>
  </p:sldIdLst>
  <p:sldSz cx="9144000" cy="6858000" type="screen4x3"/>
  <p:notesSz cx="7315200" cy="9601200"/>
  <p:custDataLst>
    <p:tags r:id="rId3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039" autoAdjust="0"/>
  </p:normalViewPr>
  <p:slideViewPr>
    <p:cSldViewPr>
      <p:cViewPr>
        <p:scale>
          <a:sx n="70" d="100"/>
          <a:sy n="70" d="100"/>
        </p:scale>
        <p:origin x="-752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A25AB72E-AAB0-46C9-8C10-F676A3EE81C0}" type="datetimeFigureOut">
              <a:rPr lang="en-US"/>
              <a:pPr>
                <a:defRPr/>
              </a:pPr>
              <a:t>11/10/2014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8E122CAB-C6F4-4CD2-A9C6-BCBD75B32F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813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3BC1507E-54C6-44C4-A6D7-B3B8E77BD97F}" type="datetimeFigureOut">
              <a:rPr lang="en-US"/>
              <a:pPr>
                <a:defRPr/>
              </a:pPr>
              <a:t>11/10/2014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2035D5DD-142F-4F53-A0F4-A4C82482F7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646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9F8314E-FC85-40D8-917F-3808511EF016}" type="datetime1">
              <a:rPr lang="en-US" smtClean="0"/>
              <a:t>11/10/2014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9F629E2-7CCB-4049-8D37-F5260A6E64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9FEFE-6C1F-461B-9BDB-3DB5DA663633}" type="datetime1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5CC76-A992-4A43-9C35-3E556515D7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4E6D8-C53C-4311-9205-D0EE4D7ECC18}" type="datetime1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E5BEC-8E65-412D-A275-E426B270AD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C1F1E-0235-4685-9024-866D7BD1A4D2}" type="datetime1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D155E-D2A1-484E-8813-A61F9D7923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A3303ED-8C06-48F2-8AE1-9A26E7D08B13}" type="datetime1">
              <a:rPr lang="en-US" smtClean="0"/>
              <a:t>11/10/2014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4A5F08F-BB0F-4A44-A923-5A3B92D326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9AF67D9-61F8-41B0-8E8E-C055558FBB0F}" type="datetime1">
              <a:rPr lang="en-US" smtClean="0"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25DBF2-F4DB-406D-B955-2BF1D8E3F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6FBA9F6-FE85-4187-BBCD-075833DC3537}" type="datetime1">
              <a:rPr lang="en-US" smtClean="0"/>
              <a:t>11/10/2014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820C10C-9EC0-4A0E-8CD0-53442CF3AB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590DD08-670B-4385-9274-725E646D773E}" type="datetime1">
              <a:rPr lang="en-US" smtClean="0"/>
              <a:t>11/10/2014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0F0C938-DCB8-4C09-AB5F-C6F0098D2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A5FAF-A19E-41DA-8079-D1E81F932ADC}" type="datetime1">
              <a:rPr lang="en-US" smtClean="0"/>
              <a:t>11/10/2014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104A7-A852-4036-9315-113AE8A336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D1D8901-FED8-4FDA-9259-471A772EC285}" type="datetime1">
              <a:rPr lang="en-US" smtClean="0"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7AF20B4-13DC-444C-A6C6-4D48AEABDF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574D90C-EF97-47D2-ABAB-8849D65C87A9}" type="datetime1">
              <a:rPr lang="en-US" smtClean="0"/>
              <a:t>11/10/2014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BB792CA-4EF8-4095-8731-0B9B32B291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05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053E0C2-66C0-4AF1-9DFB-2B4095B8A056}" type="datetime1">
              <a:rPr lang="en-US" smtClean="0"/>
              <a:t>11/10/2014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3BD1274-B62D-469E-95D6-39289E33E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69" r:id="rId2"/>
    <p:sldLayoutId id="2147483774" r:id="rId3"/>
    <p:sldLayoutId id="2147483775" r:id="rId4"/>
    <p:sldLayoutId id="2147483776" r:id="rId5"/>
    <p:sldLayoutId id="2147483777" r:id="rId6"/>
    <p:sldLayoutId id="2147483770" r:id="rId7"/>
    <p:sldLayoutId id="2147483778" r:id="rId8"/>
    <p:sldLayoutId id="2147483779" r:id="rId9"/>
    <p:sldLayoutId id="2147483771" r:id="rId10"/>
    <p:sldLayoutId id="214748377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829761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CST8177 – Linux II</a:t>
            </a:r>
            <a:endParaRPr lang="en-US" dirty="0"/>
          </a:p>
        </p:txBody>
      </p:sp>
      <p:sp>
        <p:nvSpPr>
          <p:cNvPr id="10243" name="Subtitle 2"/>
          <p:cNvSpPr>
            <a:spLocks noGrp="1"/>
          </p:cNvSpPr>
          <p:nvPr>
            <p:ph type="subTitle" idx="1"/>
          </p:nvPr>
        </p:nvSpPr>
        <p:spPr>
          <a:xfrm>
            <a:off x="1295400" y="2895600"/>
            <a:ext cx="6934200" cy="2230438"/>
          </a:xfrm>
        </p:spPr>
        <p:txBody>
          <a:bodyPr/>
          <a:lstStyle/>
          <a:p>
            <a:pPr marR="0" eaLnBrk="1" hangingPunct="1">
              <a:lnSpc>
                <a:spcPct val="90000"/>
              </a:lnSpc>
            </a:pPr>
            <a:r>
              <a:rPr lang="en-US" dirty="0" smtClean="0"/>
              <a:t>System Administration</a:t>
            </a:r>
          </a:p>
        </p:txBody>
      </p:sp>
      <p:sp>
        <p:nvSpPr>
          <p:cNvPr id="10245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85E87B3-0DF3-44E1-8B83-31834B08A36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switch-over to a new version of a busy server system is a high-stress event that takes much preparation</a:t>
            </a:r>
          </a:p>
          <a:p>
            <a:r>
              <a:rPr lang="en-US" dirty="0" smtClean="0"/>
              <a:t>That's why the 10-year EOL cycle of RHEL is important</a:t>
            </a:r>
          </a:p>
          <a:p>
            <a:r>
              <a:rPr lang="en-US" dirty="0" smtClean="0"/>
              <a:t>You do not want to do major upgrades to a new system often</a:t>
            </a:r>
          </a:p>
          <a:p>
            <a:r>
              <a:rPr lang="en-US" dirty="0" smtClean="0"/>
              <a:t>You DO want to keep all of the individual packages in your current version up-to-date with security fixes.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Upgrades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28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953000"/>
          </a:xfrm>
        </p:spPr>
        <p:txBody>
          <a:bodyPr/>
          <a:lstStyle/>
          <a:p>
            <a:r>
              <a:rPr lang="en-US" dirty="0" smtClean="0"/>
              <a:t>minimal install</a:t>
            </a:r>
          </a:p>
          <a:p>
            <a:pPr lvl="1"/>
            <a:r>
              <a:rPr lang="en-US" dirty="0" smtClean="0"/>
              <a:t>when setting up a server, it's a "best practice" to start with the minimum and add only what you need</a:t>
            </a:r>
          </a:p>
          <a:p>
            <a:pPr lvl="1"/>
            <a:r>
              <a:rPr lang="en-US" dirty="0" smtClean="0"/>
              <a:t>in our case, we will learn how to grow a system</a:t>
            </a:r>
          </a:p>
          <a:p>
            <a:pPr lvl="2"/>
            <a:r>
              <a:rPr lang="en-US" dirty="0" smtClean="0"/>
              <a:t>add software</a:t>
            </a:r>
          </a:p>
          <a:p>
            <a:pPr lvl="2"/>
            <a:r>
              <a:rPr lang="en-US" dirty="0" smtClean="0"/>
              <a:t>add disks</a:t>
            </a:r>
          </a:p>
          <a:p>
            <a:pPr lvl="1"/>
            <a:r>
              <a:rPr lang="en-US" dirty="0" smtClean="0"/>
              <a:t>don't do any playing with or customization of or installations to your </a:t>
            </a:r>
            <a:r>
              <a:rPr lang="en-US" dirty="0" err="1" smtClean="0"/>
              <a:t>CentOS</a:t>
            </a:r>
            <a:r>
              <a:rPr lang="en-US" dirty="0" smtClean="0"/>
              <a:t> until you're told</a:t>
            </a:r>
          </a:p>
          <a:p>
            <a:r>
              <a:rPr lang="en-US" dirty="0" smtClean="0"/>
              <a:t>Feel free to play with Linux, Linux GUIs,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do it in a clone of your </a:t>
            </a:r>
            <a:r>
              <a:rPr lang="en-US" dirty="0" err="1" smtClean="0"/>
              <a:t>CentOS</a:t>
            </a:r>
            <a:r>
              <a:rPr lang="en-US" dirty="0" smtClean="0"/>
              <a:t> VM</a:t>
            </a:r>
          </a:p>
          <a:p>
            <a:pPr lvl="1"/>
            <a:r>
              <a:rPr lang="en-US" dirty="0" smtClean="0"/>
              <a:t>do it in a VM you create for playing (what, you haven't already done this?)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CentOS</a:t>
            </a:r>
            <a:r>
              <a:rPr lang="en-US" dirty="0" smtClean="0"/>
              <a:t> VMs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21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Root account</a:t>
            </a:r>
          </a:p>
          <a:p>
            <a:pPr lvl="1"/>
            <a:r>
              <a:rPr lang="en-US" dirty="0" smtClean="0"/>
              <a:t>having a root password is not necessary</a:t>
            </a:r>
          </a:p>
          <a:p>
            <a:pPr lvl="1"/>
            <a:r>
              <a:rPr lang="en-US" dirty="0" smtClean="0"/>
              <a:t>not having a root password means one less password to manage, one less vulnerability</a:t>
            </a:r>
          </a:p>
          <a:p>
            <a:pPr lvl="1"/>
            <a:r>
              <a:rPr lang="en-US" dirty="0" smtClean="0"/>
              <a:t>root access is gained by system administrators</a:t>
            </a:r>
          </a:p>
          <a:p>
            <a:r>
              <a:rPr lang="en-US" dirty="0" smtClean="0"/>
              <a:t>System Administrator</a:t>
            </a:r>
          </a:p>
          <a:p>
            <a:pPr lvl="1"/>
            <a:r>
              <a:rPr lang="en-US" dirty="0" smtClean="0"/>
              <a:t>configured in </a:t>
            </a:r>
            <a:r>
              <a:rPr lang="en-US" dirty="0" err="1" smtClean="0"/>
              <a:t>sudoers</a:t>
            </a:r>
            <a:r>
              <a:rPr lang="en-US" dirty="0" smtClean="0"/>
              <a:t> file</a:t>
            </a:r>
          </a:p>
          <a:p>
            <a:pPr lvl="1"/>
            <a:r>
              <a:rPr lang="en-US" dirty="0" smtClean="0"/>
              <a:t>gain root privileges with </a:t>
            </a:r>
            <a:r>
              <a:rPr lang="en-US" dirty="0" err="1" smtClean="0">
                <a:latin typeface="Courier New"/>
                <a:cs typeface="Courier New"/>
              </a:rPr>
              <a:t>sudo</a:t>
            </a:r>
            <a:r>
              <a:rPr lang="en-US" dirty="0" smtClean="0">
                <a:latin typeface="Courier New"/>
                <a:cs typeface="Courier New"/>
              </a:rPr>
              <a:t> –s </a:t>
            </a:r>
            <a:r>
              <a:rPr lang="en-US" dirty="0" smtClean="0">
                <a:cs typeface="Courier New"/>
              </a:rPr>
              <a:t>or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sudo</a:t>
            </a:r>
            <a:r>
              <a:rPr lang="en-US" dirty="0" smtClean="0">
                <a:latin typeface="Courier New"/>
                <a:cs typeface="Courier New"/>
              </a:rPr>
              <a:t> -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/>
              <a:t>Regular User</a:t>
            </a:r>
          </a:p>
          <a:p>
            <a:pPr lvl="1"/>
            <a:r>
              <a:rPr lang="en-US" dirty="0" smtClean="0"/>
              <a:t>often named according to a pattern</a:t>
            </a:r>
          </a:p>
          <a:p>
            <a:pPr lvl="1"/>
            <a:r>
              <a:rPr lang="en-US" dirty="0" smtClean="0"/>
              <a:t>this is the kind of account you have on the CLS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types of account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03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53000"/>
          </a:xfrm>
        </p:spPr>
        <p:txBody>
          <a:bodyPr/>
          <a:lstStyle/>
          <a:p>
            <a:r>
              <a:rPr lang="en-US" dirty="0" smtClean="0"/>
              <a:t>common model is to put </a:t>
            </a:r>
            <a:r>
              <a:rPr lang="en-US" dirty="0" err="1" smtClean="0"/>
              <a:t>sysadmins</a:t>
            </a:r>
            <a:r>
              <a:rPr lang="en-US" dirty="0" smtClean="0"/>
              <a:t> in </a:t>
            </a:r>
            <a:r>
              <a:rPr lang="en-US" dirty="0" err="1" smtClean="0"/>
              <a:t>sudoers</a:t>
            </a:r>
            <a:r>
              <a:rPr lang="en-US" dirty="0" smtClean="0"/>
              <a:t> file</a:t>
            </a:r>
          </a:p>
          <a:p>
            <a:r>
              <a:rPr lang="en-US" dirty="0" smtClean="0"/>
              <a:t>as root, do </a:t>
            </a:r>
            <a:r>
              <a:rPr lang="en-US" dirty="0" err="1" smtClean="0">
                <a:latin typeface="Courier New"/>
                <a:cs typeface="Courier New"/>
              </a:rPr>
              <a:t>visudo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>
                <a:cs typeface="Courier New"/>
              </a:rPr>
              <a:t>put the following line in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youradminname</a:t>
            </a:r>
            <a:r>
              <a:rPr lang="en-US" dirty="0" smtClean="0">
                <a:latin typeface="Courier New"/>
                <a:cs typeface="Courier New"/>
              </a:rPr>
              <a:t> ALL=(ALL) ALL</a:t>
            </a:r>
          </a:p>
          <a:p>
            <a:pPr lvl="1"/>
            <a:r>
              <a:rPr lang="en-US" dirty="0" err="1" smtClean="0">
                <a:cs typeface="Courier New"/>
              </a:rPr>
              <a:t>youradminname</a:t>
            </a:r>
            <a:r>
              <a:rPr lang="en-US" dirty="0" smtClean="0">
                <a:cs typeface="Courier New"/>
              </a:rPr>
              <a:t>: the username you use for admin</a:t>
            </a:r>
          </a:p>
          <a:p>
            <a:pPr lvl="1"/>
            <a:r>
              <a:rPr lang="en-US" dirty="0" smtClean="0">
                <a:cs typeface="Courier New"/>
              </a:rPr>
              <a:t>ALL: from any host</a:t>
            </a:r>
          </a:p>
          <a:p>
            <a:pPr lvl="1"/>
            <a:r>
              <a:rPr lang="en-US" dirty="0" smtClean="0">
                <a:cs typeface="Courier New"/>
              </a:rPr>
              <a:t>(ALL): run commands as any user</a:t>
            </a:r>
          </a:p>
          <a:p>
            <a:pPr lvl="1"/>
            <a:r>
              <a:rPr lang="en-US" dirty="0" smtClean="0">
                <a:cs typeface="Courier New"/>
              </a:rPr>
              <a:t>ALL: run any command</a:t>
            </a:r>
          </a:p>
          <a:p>
            <a:r>
              <a:rPr lang="en-US" dirty="0" smtClean="0">
                <a:cs typeface="Courier New"/>
              </a:rPr>
              <a:t>test that you can become root with </a:t>
            </a:r>
            <a:r>
              <a:rPr lang="en-US" dirty="0" err="1" smtClean="0">
                <a:latin typeface="Courier New"/>
                <a:cs typeface="Courier New"/>
              </a:rPr>
              <a:t>sudo</a:t>
            </a:r>
            <a:r>
              <a:rPr lang="en-US" dirty="0" smtClean="0">
                <a:latin typeface="Courier New"/>
                <a:cs typeface="Courier New"/>
              </a:rPr>
              <a:t> –s</a:t>
            </a:r>
          </a:p>
          <a:p>
            <a:r>
              <a:rPr lang="en-US" dirty="0" smtClean="0">
                <a:cs typeface="Courier New"/>
              </a:rPr>
              <a:t>put * in root password field in /</a:t>
            </a:r>
            <a:r>
              <a:rPr lang="en-US" dirty="0" err="1" smtClean="0">
                <a:cs typeface="Courier New"/>
              </a:rPr>
              <a:t>etc</a:t>
            </a:r>
            <a:r>
              <a:rPr lang="en-US" dirty="0" smtClean="0">
                <a:cs typeface="Courier New"/>
              </a:rPr>
              <a:t>/shadow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7709"/>
            <a:ext cx="8229600" cy="1143000"/>
          </a:xfrm>
        </p:spPr>
        <p:txBody>
          <a:bodyPr/>
          <a:lstStyle/>
          <a:p>
            <a:r>
              <a:rPr lang="en-US" dirty="0" smtClean="0"/>
              <a:t>Setting up root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41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Courier New"/>
                <a:cs typeface="Courier New"/>
              </a:rPr>
              <a:t>sudo</a:t>
            </a:r>
            <a:r>
              <a:rPr lang="en-US" dirty="0" smtClean="0">
                <a:latin typeface="Courier New"/>
                <a:cs typeface="Courier New"/>
              </a:rPr>
              <a:t> –s </a:t>
            </a:r>
            <a:r>
              <a:rPr lang="en-US" dirty="0" smtClean="0">
                <a:cs typeface="Courier New"/>
              </a:rPr>
              <a:t>gives you a shell as root</a:t>
            </a:r>
          </a:p>
          <a:p>
            <a:r>
              <a:rPr lang="en-US" dirty="0" smtClean="0">
                <a:cs typeface="Courier New"/>
              </a:rPr>
              <a:t>this is not a login shell, it retains your old environment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sudo</a:t>
            </a:r>
            <a:r>
              <a:rPr lang="en-US" dirty="0" smtClean="0">
                <a:latin typeface="Courier New"/>
                <a:cs typeface="Courier New"/>
              </a:rPr>
              <a:t> -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cs typeface="Courier New"/>
              </a:rPr>
              <a:t> gives you a root shell and simulates a full login</a:t>
            </a:r>
          </a:p>
          <a:p>
            <a:r>
              <a:rPr lang="en-US" dirty="0" smtClean="0">
                <a:cs typeface="Courier New"/>
              </a:rPr>
              <a:t>a full login will leave you with root's path</a:t>
            </a:r>
          </a:p>
          <a:p>
            <a:r>
              <a:rPr lang="en-US" dirty="0" smtClean="0">
                <a:cs typeface="Courier New"/>
              </a:rPr>
              <a:t>root's path will contain /</a:t>
            </a:r>
            <a:r>
              <a:rPr lang="en-US" dirty="0" err="1" smtClean="0">
                <a:cs typeface="Courier New"/>
              </a:rPr>
              <a:t>sbin</a:t>
            </a:r>
            <a:r>
              <a:rPr lang="en-US" dirty="0" smtClean="0">
                <a:cs typeface="Courier New"/>
              </a:rPr>
              <a:t>, /</a:t>
            </a:r>
            <a:r>
              <a:rPr lang="en-US" dirty="0" err="1" smtClean="0">
                <a:cs typeface="Courier New"/>
              </a:rPr>
              <a:t>usr</a:t>
            </a:r>
            <a:r>
              <a:rPr lang="en-US" dirty="0" smtClean="0">
                <a:cs typeface="Courier New"/>
              </a:rPr>
              <a:t>/</a:t>
            </a:r>
            <a:r>
              <a:rPr lang="en-US" dirty="0" err="1" smtClean="0">
                <a:cs typeface="Courier New"/>
              </a:rPr>
              <a:t>sbin</a:t>
            </a:r>
            <a:r>
              <a:rPr lang="en-US" dirty="0" smtClean="0">
                <a:cs typeface="Courier New"/>
              </a:rPr>
              <a:t>, </a:t>
            </a:r>
            <a:r>
              <a:rPr lang="en-US" dirty="0" err="1" smtClean="0">
                <a:cs typeface="Courier New"/>
              </a:rPr>
              <a:t>etc</a:t>
            </a:r>
            <a:r>
              <a:rPr lang="en-US" dirty="0" smtClean="0">
                <a:cs typeface="Courier New"/>
              </a:rPr>
              <a:t>,</a:t>
            </a:r>
            <a:r>
              <a:rPr lang="en-US" dirty="0">
                <a:cs typeface="Courier New"/>
              </a:rPr>
              <a:t> </a:t>
            </a:r>
            <a:r>
              <a:rPr lang="en-US" dirty="0" smtClean="0">
                <a:cs typeface="Courier New"/>
              </a:rPr>
              <a:t>which are directories not normally needed in a regular user's path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sudo</a:t>
            </a:r>
            <a:r>
              <a:rPr lang="en-US" dirty="0" smtClean="0"/>
              <a:t> refresher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25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Create, Modify, and Remove User Accounts</a:t>
            </a:r>
          </a:p>
          <a:p>
            <a:r>
              <a:rPr lang="en-US" dirty="0" smtClean="0"/>
              <a:t>Create, Populate, Modify, and Remove Groups</a:t>
            </a:r>
          </a:p>
          <a:p>
            <a:r>
              <a:rPr lang="en-US" dirty="0" smtClean="0"/>
              <a:t>Password Policy</a:t>
            </a:r>
          </a:p>
          <a:p>
            <a:pPr lvl="1"/>
            <a:r>
              <a:rPr lang="en-US" dirty="0" smtClean="0"/>
              <a:t>strength of passwords</a:t>
            </a:r>
          </a:p>
          <a:p>
            <a:pPr lvl="1"/>
            <a:r>
              <a:rPr lang="en-US" dirty="0" smtClean="0"/>
              <a:t>how often passwords must be/can be changed</a:t>
            </a:r>
          </a:p>
          <a:p>
            <a:pPr lvl="1"/>
            <a:r>
              <a:rPr lang="en-US" dirty="0" smtClean="0"/>
              <a:t>how often passwords can be reused (or based on an old password)</a:t>
            </a:r>
          </a:p>
          <a:p>
            <a:r>
              <a:rPr lang="en-US" dirty="0" smtClean="0"/>
              <a:t>Set and Administer File Permissions</a:t>
            </a:r>
          </a:p>
          <a:p>
            <a:r>
              <a:rPr lang="en-US" dirty="0"/>
              <a:t>http://</a:t>
            </a:r>
            <a:r>
              <a:rPr lang="en-US" dirty="0" err="1"/>
              <a:t>teaching.idallen.com</a:t>
            </a:r>
            <a:r>
              <a:rPr lang="en-US" dirty="0"/>
              <a:t>/cst8207/</a:t>
            </a:r>
            <a:r>
              <a:rPr lang="en-US" dirty="0" smtClean="0"/>
              <a:t>13f</a:t>
            </a:r>
            <a:r>
              <a:rPr lang="en-US" dirty="0"/>
              <a:t>/notes</a:t>
            </a:r>
            <a:r>
              <a:rPr lang="en-US" dirty="0" smtClean="0"/>
              <a:t>/</a:t>
            </a:r>
            <a:r>
              <a:rPr lang="en-US" dirty="0"/>
              <a:t>7</a:t>
            </a:r>
            <a:r>
              <a:rPr lang="en-US" dirty="0" smtClean="0"/>
              <a:t>00_users_and_groups.html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Management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9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 </a:t>
            </a:r>
            <a:r>
              <a:rPr lang="en-US" dirty="0" err="1" smtClean="0"/>
              <a:t>passwd</a:t>
            </a:r>
            <a:endParaRPr lang="en-US" dirty="0" smtClean="0"/>
          </a:p>
          <a:p>
            <a:r>
              <a:rPr lang="en-US" dirty="0" err="1" smtClean="0"/>
              <a:t>passwd</a:t>
            </a:r>
            <a:r>
              <a:rPr lang="en-US" dirty="0" smtClean="0"/>
              <a:t> –l : lock an account</a:t>
            </a:r>
          </a:p>
          <a:p>
            <a:r>
              <a:rPr lang="en-US" dirty="0" err="1" smtClean="0"/>
              <a:t>passwd</a:t>
            </a:r>
            <a:r>
              <a:rPr lang="en-US" dirty="0" smtClean="0"/>
              <a:t> –u: unlock an account</a:t>
            </a:r>
          </a:p>
          <a:p>
            <a:r>
              <a:rPr lang="en-US" dirty="0" err="1" smtClean="0"/>
              <a:t>passwd</a:t>
            </a:r>
            <a:r>
              <a:rPr lang="en-US" dirty="0" smtClean="0"/>
              <a:t> –n: min password lifetime in days</a:t>
            </a:r>
          </a:p>
          <a:p>
            <a:r>
              <a:rPr lang="en-US" dirty="0" err="1" smtClean="0"/>
              <a:t>passwd</a:t>
            </a:r>
            <a:r>
              <a:rPr lang="en-US" dirty="0" smtClean="0"/>
              <a:t> –x: max password lifetime in days</a:t>
            </a:r>
          </a:p>
          <a:p>
            <a:r>
              <a:rPr lang="en-US" dirty="0" err="1" smtClean="0"/>
              <a:t>passwd</a:t>
            </a:r>
            <a:r>
              <a:rPr lang="en-US" dirty="0" smtClean="0"/>
              <a:t> –w: number of days warning</a:t>
            </a:r>
          </a:p>
          <a:p>
            <a:r>
              <a:rPr lang="en-US" dirty="0" err="1" smtClean="0"/>
              <a:t>passwd</a:t>
            </a:r>
            <a:r>
              <a:rPr lang="en-US" dirty="0" smtClean="0"/>
              <a:t> –</a:t>
            </a:r>
            <a:r>
              <a:rPr lang="en-US" dirty="0" err="1" smtClean="0"/>
              <a:t>i</a:t>
            </a:r>
            <a:r>
              <a:rPr lang="en-US" dirty="0" smtClean="0"/>
              <a:t>: number of days after expiry to disable</a:t>
            </a:r>
          </a:p>
          <a:p>
            <a:r>
              <a:rPr lang="en-US" dirty="0" err="1" smtClean="0"/>
              <a:t>passwd</a:t>
            </a:r>
            <a:r>
              <a:rPr lang="en-US" dirty="0" smtClean="0"/>
              <a:t> –S: print a summary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passwd</a:t>
            </a:r>
            <a:r>
              <a:rPr lang="en-US" dirty="0" smtClean="0"/>
              <a:t> command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37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default, </a:t>
            </a:r>
            <a:r>
              <a:rPr lang="en-US" dirty="0" err="1" smtClean="0"/>
              <a:t>useradd</a:t>
            </a:r>
            <a:r>
              <a:rPr lang="en-US" dirty="0" smtClean="0"/>
              <a:t> creates the new user's home directory</a:t>
            </a:r>
          </a:p>
          <a:p>
            <a:r>
              <a:rPr lang="en-US" dirty="0" smtClean="0"/>
              <a:t>the new home directory is populated with the contents of 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skel</a:t>
            </a:r>
            <a:r>
              <a:rPr lang="en-US" dirty="0" smtClean="0"/>
              <a:t>/</a:t>
            </a:r>
          </a:p>
          <a:p>
            <a:r>
              <a:rPr lang="en-US" dirty="0" smtClean="0"/>
              <a:t>shadow password suite configuration in</a:t>
            </a:r>
          </a:p>
          <a:p>
            <a:pPr marL="109537" indent="0">
              <a:buNone/>
            </a:pPr>
            <a:r>
              <a:rPr lang="en-US" dirty="0" smtClean="0"/>
              <a:t> 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login.defs</a:t>
            </a:r>
            <a:endParaRPr lang="en-US" dirty="0" smtClean="0"/>
          </a:p>
          <a:p>
            <a:r>
              <a:rPr lang="en-US" dirty="0" smtClean="0"/>
              <a:t>the defaults for </a:t>
            </a:r>
            <a:r>
              <a:rPr lang="en-US" dirty="0" err="1" smtClean="0"/>
              <a:t>useradd</a:t>
            </a:r>
            <a:r>
              <a:rPr lang="en-US" dirty="0" smtClean="0"/>
              <a:t> are </a:t>
            </a:r>
          </a:p>
          <a:p>
            <a:pPr marL="109537" indent="0">
              <a:buNone/>
            </a:pPr>
            <a:r>
              <a:rPr lang="en-US" dirty="0" smtClean="0"/>
              <a:t>/</a:t>
            </a:r>
            <a:r>
              <a:rPr lang="en-US" dirty="0" err="1" smtClean="0"/>
              <a:t>etc</a:t>
            </a:r>
            <a:r>
              <a:rPr lang="en-US" dirty="0" smtClean="0"/>
              <a:t>/default/</a:t>
            </a:r>
            <a:r>
              <a:rPr lang="en-US" dirty="0" err="1" smtClean="0"/>
              <a:t>useradd</a:t>
            </a:r>
            <a:endParaRPr lang="en-US" dirty="0" smtClean="0"/>
          </a:p>
          <a:p>
            <a:pPr marL="109537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users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93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create one user:</a:t>
            </a:r>
          </a:p>
          <a:p>
            <a:pPr marL="109537" indent="0">
              <a:buNone/>
            </a:pPr>
            <a:r>
              <a:rPr lang="en-US" dirty="0" err="1" smtClean="0"/>
              <a:t>useradd</a:t>
            </a:r>
            <a:r>
              <a:rPr lang="en-US" dirty="0" smtClean="0"/>
              <a:t> –c "Full Name" user001</a:t>
            </a:r>
          </a:p>
          <a:p>
            <a:pPr marL="109537" indent="0">
              <a:buNone/>
            </a:pPr>
            <a:r>
              <a:rPr lang="en-US" dirty="0" err="1" smtClean="0"/>
              <a:t>chmod</a:t>
            </a:r>
            <a:r>
              <a:rPr lang="en-US" dirty="0" smtClean="0"/>
              <a:t> 750 /home/user001</a:t>
            </a:r>
          </a:p>
          <a:p>
            <a:pPr marL="109537" indent="0">
              <a:buNone/>
            </a:pPr>
            <a:r>
              <a:rPr lang="en-US" dirty="0" err="1" smtClean="0"/>
              <a:t>passwd</a:t>
            </a:r>
            <a:r>
              <a:rPr lang="en-US" dirty="0" smtClean="0"/>
              <a:t> user001 # and enter </a:t>
            </a:r>
            <a:r>
              <a:rPr lang="en-US" dirty="0" err="1" smtClean="0"/>
              <a:t>passwd</a:t>
            </a:r>
            <a:r>
              <a:rPr lang="en-US" dirty="0" smtClean="0"/>
              <a:t> by hand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creating many new users (cont'd)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60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various possible strategies for creating many new user accounts</a:t>
            </a:r>
          </a:p>
          <a:p>
            <a:r>
              <a:rPr lang="en-US" dirty="0" smtClean="0"/>
              <a:t>one possibility:</a:t>
            </a:r>
          </a:p>
          <a:p>
            <a:pPr lvl="1"/>
            <a:r>
              <a:rPr lang="en-US" sz="2000" dirty="0" smtClean="0"/>
              <a:t>use Linux utilities and/or your own script to create a set of commands for each new user (one-off script):</a:t>
            </a:r>
          </a:p>
          <a:p>
            <a:pPr marL="392113" lvl="1" indent="0">
              <a:buNone/>
            </a:pPr>
            <a:r>
              <a:rPr lang="en-US" dirty="0" err="1" smtClean="0"/>
              <a:t>useradd</a:t>
            </a:r>
            <a:r>
              <a:rPr lang="en-US" dirty="0" smtClean="0"/>
              <a:t> -c "User 1" user001             #create the user</a:t>
            </a:r>
          </a:p>
          <a:p>
            <a:pPr marL="392113" lvl="1" indent="0">
              <a:buNone/>
            </a:pPr>
            <a:r>
              <a:rPr lang="en-US" dirty="0" err="1" smtClean="0"/>
              <a:t>usermod</a:t>
            </a:r>
            <a:r>
              <a:rPr lang="en-US" dirty="0" smtClean="0"/>
              <a:t> –p u75jjvrue5B92 user001  #assign </a:t>
            </a:r>
            <a:r>
              <a:rPr lang="en-US" dirty="0" err="1" smtClean="0"/>
              <a:t>passwd</a:t>
            </a:r>
            <a:endParaRPr lang="en-US" dirty="0" smtClean="0"/>
          </a:p>
          <a:p>
            <a:pPr marL="392113" lvl="1" indent="0">
              <a:buNone/>
            </a:pPr>
            <a:r>
              <a:rPr lang="en-US" dirty="0" err="1" smtClean="0"/>
              <a:t>chmod</a:t>
            </a:r>
            <a:r>
              <a:rPr lang="en-US" dirty="0" smtClean="0"/>
              <a:t> 750 /home/user001 || exit 1 #</a:t>
            </a:r>
            <a:r>
              <a:rPr lang="en-US" dirty="0" err="1" smtClean="0"/>
              <a:t>homedir</a:t>
            </a:r>
            <a:r>
              <a:rPr lang="en-US" dirty="0" smtClean="0"/>
              <a:t> perms</a:t>
            </a:r>
          </a:p>
          <a:p>
            <a:pPr marL="392113" lvl="1" indent="0">
              <a:buNone/>
            </a:pPr>
            <a:endParaRPr lang="en-US" dirty="0" smtClean="0"/>
          </a:p>
          <a:p>
            <a:r>
              <a:rPr lang="en-US" dirty="0" smtClean="0"/>
              <a:t>If you were creating 100 users, you'd have 300 commands in your one-off script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creating many new users (cont'd)</a:t>
            </a: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28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000" dirty="0" smtClean="0"/>
              <a:t>system administration</a:t>
            </a:r>
          </a:p>
          <a:p>
            <a:pPr eaLnBrk="1" hangingPunct="1"/>
            <a:r>
              <a:rPr lang="en-US" sz="2000" dirty="0" smtClean="0"/>
              <a:t>user and group management</a:t>
            </a:r>
          </a:p>
          <a:p>
            <a:pPr marL="109537" indent="0" eaLnBrk="1" hangingPunct="1">
              <a:buNone/>
            </a:pPr>
            <a:endParaRPr lang="en-US" sz="2000" dirty="0" smtClean="0"/>
          </a:p>
          <a:p>
            <a:pPr eaLnBrk="1" hangingPunct="1"/>
            <a:endParaRPr lang="en-US" sz="2000" dirty="0" smtClean="0"/>
          </a:p>
          <a:p>
            <a:pPr lvl="1" eaLnBrk="1" hangingPunct="1"/>
            <a:endParaRPr lang="en-US" sz="1800" dirty="0"/>
          </a:p>
          <a:p>
            <a:pPr lvl="1" eaLnBrk="1" hangingPunct="1"/>
            <a:endParaRPr lang="en-US" sz="1800" dirty="0"/>
          </a:p>
          <a:p>
            <a:pPr lvl="1" eaLnBrk="1" hangingPunct="1"/>
            <a:endParaRPr lang="en-US" sz="1800" dirty="0"/>
          </a:p>
          <a:p>
            <a:pPr lvl="1" eaLnBrk="1" hangingPunct="1"/>
            <a:endParaRPr lang="en-US" dirty="0" smtClean="0"/>
          </a:p>
          <a:p>
            <a:pPr marL="109537" indent="0" eaLnBrk="1" hangingPunct="1">
              <a:buNone/>
            </a:pPr>
            <a:endParaRPr lang="en-US" dirty="0"/>
          </a:p>
          <a:p>
            <a:pPr marL="109537" indent="0" eaLnBrk="1" hangingPunct="1">
              <a:buNone/>
            </a:pPr>
            <a:endParaRPr lang="en-US" dirty="0" smtClean="0"/>
          </a:p>
          <a:p>
            <a:pPr eaLnBrk="1" hangingPunct="1"/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F3703A-82FA-4D9C-ABF7-9691B1B13E2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Today’s Topics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another possibility: the </a:t>
            </a:r>
            <a:r>
              <a:rPr lang="en-US" dirty="0" err="1" smtClean="0">
                <a:latin typeface="Courier New"/>
                <a:cs typeface="Courier New"/>
              </a:rPr>
              <a:t>newusers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command</a:t>
            </a:r>
          </a:p>
          <a:p>
            <a:r>
              <a:rPr lang="en-US" dirty="0" smtClean="0">
                <a:latin typeface="Courier New"/>
                <a:cs typeface="Courier New"/>
              </a:rPr>
              <a:t>man </a:t>
            </a:r>
            <a:r>
              <a:rPr lang="en-US" dirty="0" err="1" smtClean="0">
                <a:latin typeface="Courier New"/>
                <a:cs typeface="Courier New"/>
              </a:rPr>
              <a:t>newusers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err="1" smtClean="0">
                <a:latin typeface="Courier New"/>
                <a:cs typeface="Courier New"/>
              </a:rPr>
              <a:t>newusers</a:t>
            </a:r>
            <a:r>
              <a:rPr lang="en-US" dirty="0" smtClean="0"/>
              <a:t> takes a file containing info about the accounts you want to create</a:t>
            </a:r>
          </a:p>
          <a:p>
            <a:r>
              <a:rPr lang="en-US" dirty="0" smtClean="0"/>
              <a:t>the input file for creating the accounts is in the same format as the 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passwd</a:t>
            </a:r>
            <a:r>
              <a:rPr lang="en-US" dirty="0" smtClean="0"/>
              <a:t> file:</a:t>
            </a:r>
          </a:p>
          <a:p>
            <a:pPr marL="109537" indent="0">
              <a:buNone/>
            </a:pPr>
            <a:r>
              <a:rPr lang="en-US" sz="2000" dirty="0" smtClean="0"/>
              <a:t>uncle:3uncle4:</a:t>
            </a:r>
            <a:r>
              <a:rPr lang="en-US" sz="2000" dirty="0"/>
              <a:t>503:</a:t>
            </a:r>
            <a:r>
              <a:rPr lang="en-US" sz="2000" dirty="0" smtClean="0"/>
              <a:t>503:</a:t>
            </a:r>
            <a:r>
              <a:rPr lang="en-US" sz="2000" dirty="0"/>
              <a:t>Uncle Tom:/home/uncle:/bin/</a:t>
            </a:r>
            <a:r>
              <a:rPr lang="en-US" sz="2000" dirty="0" smtClean="0"/>
              <a:t>bash</a:t>
            </a:r>
          </a:p>
          <a:p>
            <a:pPr marL="109537" indent="0">
              <a:buNone/>
            </a:pPr>
            <a:r>
              <a:rPr lang="en-US" sz="2000" dirty="0" smtClean="0"/>
              <a:t>aunt:3aunt4:504:504:Aunt Betty:/home/aunt:/bin/bash</a:t>
            </a:r>
          </a:p>
          <a:p>
            <a:r>
              <a:rPr lang="en-US" sz="2400" dirty="0" smtClean="0"/>
              <a:t>Manipulating a spreadsheet-based text file into a file for the </a:t>
            </a:r>
            <a:r>
              <a:rPr lang="en-US" sz="2400" dirty="0" err="1" smtClean="0">
                <a:latin typeface="Courier New"/>
                <a:cs typeface="Courier New"/>
              </a:rPr>
              <a:t>newusers</a:t>
            </a:r>
            <a:r>
              <a:rPr lang="en-US" sz="2400" dirty="0" smtClean="0"/>
              <a:t> command is a good use of the </a:t>
            </a:r>
            <a:r>
              <a:rPr lang="en-US" sz="2400" dirty="0" err="1" smtClean="0"/>
              <a:t>sed</a:t>
            </a:r>
            <a:r>
              <a:rPr lang="en-US" sz="2400" dirty="0" smtClean="0"/>
              <a:t> editor (we'll need it for Assignment09)</a:t>
            </a:r>
          </a:p>
          <a:p>
            <a:pPr marL="109537" indent="0">
              <a:buNone/>
            </a:pPr>
            <a:endParaRPr lang="en-US" sz="2000" dirty="0"/>
          </a:p>
          <a:p>
            <a:pPr marL="109537" indent="0">
              <a:buNone/>
            </a:pPr>
            <a:endParaRPr lang="en-US" sz="2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many users (cont'd)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18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219200"/>
            <a:ext cx="8229600" cy="4843462"/>
          </a:xfrm>
        </p:spPr>
        <p:txBody>
          <a:bodyPr/>
          <a:lstStyle/>
          <a:p>
            <a:r>
              <a:rPr lang="en-US" sz="2000" dirty="0" smtClean="0"/>
              <a:t>we'll use </a:t>
            </a:r>
            <a:r>
              <a:rPr lang="en-US" sz="2000" dirty="0" err="1" smtClean="0"/>
              <a:t>sed</a:t>
            </a:r>
            <a:r>
              <a:rPr lang="en-US" sz="2000" dirty="0" smtClean="0"/>
              <a:t> to read lines from </a:t>
            </a:r>
            <a:r>
              <a:rPr lang="en-US" sz="2000" dirty="0" err="1" smtClean="0"/>
              <a:t>stdin</a:t>
            </a:r>
            <a:r>
              <a:rPr lang="en-US" sz="2000" dirty="0" smtClean="0"/>
              <a:t> or a file, and write the modified lines to </a:t>
            </a:r>
            <a:r>
              <a:rPr lang="en-US" sz="2000" dirty="0" err="1" smtClean="0"/>
              <a:t>stdout</a:t>
            </a:r>
            <a:endParaRPr lang="en-US" sz="2000" dirty="0" smtClean="0"/>
          </a:p>
          <a:p>
            <a:r>
              <a:rPr lang="en-US" sz="2000" dirty="0" smtClean="0"/>
              <a:t>we'll concentrate on the forms of the substitute (</a:t>
            </a:r>
            <a:r>
              <a:rPr lang="en-US" sz="2000" dirty="0" smtClean="0">
                <a:latin typeface="Courier New"/>
                <a:cs typeface="Courier New"/>
              </a:rPr>
              <a:t>s</a:t>
            </a:r>
            <a:r>
              <a:rPr lang="en-US" sz="2000" dirty="0" smtClean="0"/>
              <a:t>) command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sed</a:t>
            </a:r>
            <a:r>
              <a:rPr lang="en-US" dirty="0" smtClean="0">
                <a:latin typeface="Courier New"/>
                <a:cs typeface="Courier New"/>
              </a:rPr>
              <a:t> 's/this/that/'</a:t>
            </a:r>
          </a:p>
          <a:p>
            <a:pPr lvl="2"/>
            <a:r>
              <a:rPr lang="en-US" dirty="0" smtClean="0">
                <a:cs typeface="Courier New"/>
              </a:rPr>
              <a:t>replace first instance of </a:t>
            </a:r>
            <a:r>
              <a:rPr lang="en-US" dirty="0" smtClean="0">
                <a:latin typeface="Courier New"/>
                <a:cs typeface="Courier New"/>
              </a:rPr>
              <a:t>this </a:t>
            </a:r>
            <a:r>
              <a:rPr lang="en-US" dirty="0" smtClean="0">
                <a:cs typeface="Courier New"/>
              </a:rPr>
              <a:t>with </a:t>
            </a:r>
            <a:r>
              <a:rPr lang="en-US" dirty="0">
                <a:latin typeface="Courier New"/>
                <a:cs typeface="Courier New"/>
              </a:rPr>
              <a:t>that</a:t>
            </a:r>
            <a:endParaRPr lang="en-US" dirty="0" smtClean="0">
              <a:cs typeface="Courier New"/>
            </a:endParaRP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sed</a:t>
            </a:r>
            <a:r>
              <a:rPr lang="en-US" dirty="0" smtClean="0">
                <a:latin typeface="Courier New"/>
                <a:cs typeface="Courier New"/>
              </a:rPr>
              <a:t> '/^#/s/this/that/'</a:t>
            </a:r>
          </a:p>
          <a:p>
            <a:pPr lvl="2"/>
            <a:r>
              <a:rPr lang="en-US" dirty="0" smtClean="0">
                <a:cs typeface="Courier New"/>
              </a:rPr>
              <a:t>notice the regular expression in front of the s</a:t>
            </a:r>
          </a:p>
          <a:p>
            <a:pPr lvl="2"/>
            <a:r>
              <a:rPr lang="en-US" dirty="0" smtClean="0">
                <a:cs typeface="Courier New"/>
              </a:rPr>
              <a:t>on lines that begin with </a:t>
            </a:r>
            <a:r>
              <a:rPr lang="en-US" dirty="0">
                <a:latin typeface="Courier New"/>
                <a:cs typeface="Courier New"/>
              </a:rPr>
              <a:t>#</a:t>
            </a:r>
            <a:r>
              <a:rPr lang="en-US" dirty="0" smtClean="0">
                <a:cs typeface="Courier New"/>
              </a:rPr>
              <a:t> replace first instance of </a:t>
            </a:r>
            <a:r>
              <a:rPr lang="en-US" dirty="0" smtClean="0">
                <a:latin typeface="Courier New"/>
                <a:cs typeface="Courier New"/>
              </a:rPr>
              <a:t>this </a:t>
            </a:r>
            <a:r>
              <a:rPr lang="en-US" dirty="0" smtClean="0">
                <a:cs typeface="Courier New"/>
              </a:rPr>
              <a:t>with </a:t>
            </a:r>
            <a:r>
              <a:rPr lang="en-US" dirty="0" smtClean="0">
                <a:latin typeface="Courier New"/>
                <a:cs typeface="Courier New"/>
              </a:rPr>
              <a:t>that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sed</a:t>
            </a:r>
            <a:r>
              <a:rPr lang="en-US" dirty="0" smtClean="0">
                <a:latin typeface="Courier New"/>
                <a:cs typeface="Courier New"/>
              </a:rPr>
              <a:t> 's/this/that/g'</a:t>
            </a:r>
          </a:p>
          <a:p>
            <a:pPr lvl="2"/>
            <a:r>
              <a:rPr lang="en-US" dirty="0">
                <a:cs typeface="Courier New"/>
              </a:rPr>
              <a:t>replace </a:t>
            </a:r>
            <a:r>
              <a:rPr lang="en-US" dirty="0" smtClean="0">
                <a:cs typeface="Courier New"/>
              </a:rPr>
              <a:t>all instances (on each line) </a:t>
            </a:r>
            <a:r>
              <a:rPr lang="en-US" dirty="0">
                <a:cs typeface="Courier New"/>
              </a:rPr>
              <a:t>of </a:t>
            </a:r>
            <a:r>
              <a:rPr lang="en-US" dirty="0">
                <a:latin typeface="Courier New"/>
                <a:cs typeface="Courier New"/>
              </a:rPr>
              <a:t>this </a:t>
            </a:r>
            <a:r>
              <a:rPr lang="en-US" dirty="0">
                <a:cs typeface="Courier New"/>
              </a:rPr>
              <a:t>with </a:t>
            </a:r>
            <a:r>
              <a:rPr lang="en-US" dirty="0" smtClean="0">
                <a:latin typeface="Courier New"/>
                <a:cs typeface="Courier New"/>
              </a:rPr>
              <a:t>that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sed</a:t>
            </a:r>
            <a:r>
              <a:rPr lang="en-US" dirty="0" smtClean="0">
                <a:latin typeface="Courier New"/>
                <a:cs typeface="Courier New"/>
              </a:rPr>
              <a:t> –e 's/this/that/' –e 's/what/who/'</a:t>
            </a:r>
          </a:p>
          <a:p>
            <a:pPr lvl="2"/>
            <a:r>
              <a:rPr lang="en-US" dirty="0">
                <a:cs typeface="Courier New"/>
              </a:rPr>
              <a:t>replace first instance </a:t>
            </a:r>
            <a:r>
              <a:rPr lang="en-US" dirty="0" smtClean="0">
                <a:cs typeface="Courier New"/>
              </a:rPr>
              <a:t>(on each line) of </a:t>
            </a:r>
            <a:r>
              <a:rPr lang="en-US" dirty="0">
                <a:latin typeface="Courier New"/>
                <a:cs typeface="Courier New"/>
              </a:rPr>
              <a:t>this </a:t>
            </a:r>
            <a:r>
              <a:rPr lang="en-US" dirty="0">
                <a:cs typeface="Courier New"/>
              </a:rPr>
              <a:t>with </a:t>
            </a:r>
            <a:r>
              <a:rPr lang="en-US" dirty="0" smtClean="0">
                <a:latin typeface="Courier New"/>
                <a:cs typeface="Courier New"/>
              </a:rPr>
              <a:t>that </a:t>
            </a:r>
            <a:r>
              <a:rPr lang="en-US" dirty="0" smtClean="0">
                <a:cs typeface="Courier New"/>
              </a:rPr>
              <a:t>and </a:t>
            </a:r>
            <a:r>
              <a:rPr lang="en-US" dirty="0">
                <a:cs typeface="Courier New"/>
              </a:rPr>
              <a:t>first instance of </a:t>
            </a:r>
            <a:r>
              <a:rPr lang="en-US" dirty="0" smtClean="0">
                <a:latin typeface="Courier New"/>
                <a:cs typeface="Courier New"/>
              </a:rPr>
              <a:t>what </a:t>
            </a:r>
            <a:r>
              <a:rPr lang="en-US" dirty="0">
                <a:cs typeface="Courier New"/>
              </a:rPr>
              <a:t>with </a:t>
            </a:r>
            <a:r>
              <a:rPr lang="en-US" dirty="0" smtClean="0">
                <a:latin typeface="Courier New"/>
                <a:cs typeface="Courier New"/>
              </a:rPr>
              <a:t>who </a:t>
            </a:r>
            <a:endParaRPr lang="en-US" dirty="0">
              <a:cs typeface="Courier New"/>
            </a:endParaRPr>
          </a:p>
          <a:p>
            <a:pPr lvl="2"/>
            <a:endParaRPr lang="en-US" dirty="0" smtClean="0">
              <a:latin typeface="Courier New"/>
              <a:cs typeface="Courier New"/>
            </a:endParaRPr>
          </a:p>
          <a:p>
            <a:pPr marL="392113" lvl="1" indent="0"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lvl="1"/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</a:t>
            </a:r>
            <a:r>
              <a:rPr lang="en-US" dirty="0" err="1" smtClean="0"/>
              <a:t>sed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93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953000"/>
          </a:xfrm>
        </p:spPr>
        <p:txBody>
          <a:bodyPr/>
          <a:lstStyle/>
          <a:p>
            <a:r>
              <a:rPr lang="en-US" sz="1600" dirty="0">
                <a:latin typeface="Courier New"/>
                <a:cs typeface="Courier New"/>
              </a:rPr>
              <a:t>echo this | </a:t>
            </a:r>
            <a:r>
              <a:rPr lang="en-US" sz="1600" dirty="0" err="1">
                <a:latin typeface="Courier New"/>
                <a:cs typeface="Courier New"/>
              </a:rPr>
              <a:t>sed</a:t>
            </a:r>
            <a:r>
              <a:rPr lang="en-US" sz="1600" dirty="0">
                <a:latin typeface="Courier New"/>
                <a:cs typeface="Courier New"/>
              </a:rPr>
              <a:t> 's/this/that/'</a:t>
            </a:r>
          </a:p>
          <a:p>
            <a:pPr marL="109537" indent="0">
              <a:buNone/>
            </a:pPr>
            <a:r>
              <a:rPr lang="en-US" sz="1600" dirty="0" smtClean="0">
                <a:latin typeface="Courier New"/>
                <a:cs typeface="Courier New"/>
              </a:rPr>
              <a:t>that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echo this and this | </a:t>
            </a:r>
            <a:r>
              <a:rPr lang="en-US" sz="1600" dirty="0" err="1" smtClean="0">
                <a:latin typeface="Courier New"/>
                <a:cs typeface="Courier New"/>
              </a:rPr>
              <a:t>sed</a:t>
            </a:r>
            <a:r>
              <a:rPr lang="en-US" sz="1600" dirty="0" smtClean="0">
                <a:latin typeface="Courier New"/>
                <a:cs typeface="Courier New"/>
              </a:rPr>
              <a:t> 's/this/that/'</a:t>
            </a:r>
          </a:p>
          <a:p>
            <a:pPr marL="109537" indent="0">
              <a:buNone/>
            </a:pPr>
            <a:r>
              <a:rPr lang="en-US" sz="1600" dirty="0" smtClean="0">
                <a:latin typeface="Courier New"/>
                <a:cs typeface="Courier New"/>
              </a:rPr>
              <a:t>that and this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echo this and this | </a:t>
            </a:r>
            <a:r>
              <a:rPr lang="en-US" sz="1600" dirty="0" err="1" smtClean="0">
                <a:latin typeface="Courier New"/>
                <a:cs typeface="Courier New"/>
              </a:rPr>
              <a:t>sed</a:t>
            </a:r>
            <a:r>
              <a:rPr lang="en-US" sz="1600" dirty="0" smtClean="0">
                <a:latin typeface="Courier New"/>
                <a:cs typeface="Courier New"/>
              </a:rPr>
              <a:t> 's/this/that/g'</a:t>
            </a:r>
          </a:p>
          <a:p>
            <a:pPr marL="109537" indent="0">
              <a:buNone/>
            </a:pPr>
            <a:r>
              <a:rPr lang="en-US" sz="1600" dirty="0" smtClean="0">
                <a:latin typeface="Courier New"/>
                <a:cs typeface="Courier New"/>
              </a:rPr>
              <a:t>that and that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echo this and what | </a:t>
            </a:r>
            <a:r>
              <a:rPr lang="en-US" sz="1600" dirty="0" err="1" smtClean="0">
                <a:latin typeface="Courier New"/>
                <a:cs typeface="Courier New"/>
              </a:rPr>
              <a:t>sed</a:t>
            </a:r>
            <a:r>
              <a:rPr lang="en-US" sz="1600" dirty="0" smtClean="0">
                <a:latin typeface="Courier New"/>
                <a:cs typeface="Courier New"/>
              </a:rPr>
              <a:t> -e 's/this/that/' -e 's/what/why/'</a:t>
            </a:r>
          </a:p>
          <a:p>
            <a:pPr marL="109537" indent="0">
              <a:buNone/>
            </a:pPr>
            <a:r>
              <a:rPr lang="en-US" sz="1600" dirty="0" smtClean="0">
                <a:latin typeface="Courier New"/>
                <a:cs typeface="Courier New"/>
              </a:rPr>
              <a:t>that and why</a:t>
            </a:r>
          </a:p>
          <a:p>
            <a:r>
              <a:rPr lang="en-US" sz="1600" dirty="0">
                <a:latin typeface="Courier New"/>
                <a:cs typeface="Courier New"/>
              </a:rPr>
              <a:t>echo this and </a:t>
            </a:r>
            <a:r>
              <a:rPr lang="en-US" sz="1600" dirty="0" smtClean="0">
                <a:latin typeface="Courier New"/>
                <a:cs typeface="Courier New"/>
              </a:rPr>
              <a:t>that </a:t>
            </a:r>
            <a:r>
              <a:rPr lang="en-US" sz="1600" dirty="0">
                <a:latin typeface="Courier New"/>
                <a:cs typeface="Courier New"/>
              </a:rPr>
              <a:t>| </a:t>
            </a:r>
            <a:r>
              <a:rPr lang="en-US" sz="1600" dirty="0" err="1">
                <a:latin typeface="Courier New"/>
                <a:cs typeface="Courier New"/>
              </a:rPr>
              <a:t>sed</a:t>
            </a:r>
            <a:r>
              <a:rPr lang="en-US" sz="1600" dirty="0">
                <a:latin typeface="Courier New"/>
                <a:cs typeface="Courier New"/>
              </a:rPr>
              <a:t> -e 's/this/that/' -e 's</a:t>
            </a:r>
            <a:r>
              <a:rPr lang="en-US" sz="1600" dirty="0" smtClean="0">
                <a:latin typeface="Courier New"/>
                <a:cs typeface="Courier New"/>
              </a:rPr>
              <a:t>/that/</a:t>
            </a:r>
            <a:r>
              <a:rPr lang="en-US" sz="1600" dirty="0">
                <a:latin typeface="Courier New"/>
                <a:cs typeface="Courier New"/>
              </a:rPr>
              <a:t>why</a:t>
            </a:r>
            <a:r>
              <a:rPr lang="en-US" sz="1600" dirty="0" smtClean="0">
                <a:latin typeface="Courier New"/>
                <a:cs typeface="Courier New"/>
              </a:rPr>
              <a:t>/g'</a:t>
            </a:r>
            <a:endParaRPr lang="en-US" sz="1600" dirty="0">
              <a:latin typeface="Courier New"/>
              <a:cs typeface="Courier New"/>
            </a:endParaRPr>
          </a:p>
          <a:p>
            <a:pPr marL="109537" indent="0">
              <a:buNone/>
            </a:pPr>
            <a:r>
              <a:rPr lang="en-US" sz="1600" dirty="0" smtClean="0">
                <a:latin typeface="Courier New"/>
                <a:cs typeface="Courier New"/>
              </a:rPr>
              <a:t>why and why</a:t>
            </a:r>
          </a:p>
          <a:p>
            <a:r>
              <a:rPr lang="en-US" sz="1600" dirty="0" smtClean="0">
                <a:cs typeface="Courier New"/>
              </a:rPr>
              <a:t>Copy file </a:t>
            </a:r>
            <a:r>
              <a:rPr lang="en-US" sz="1600" dirty="0" err="1" smtClean="0">
                <a:latin typeface="Courier New"/>
                <a:cs typeface="Courier New"/>
              </a:rPr>
              <a:t>orig.txt</a:t>
            </a:r>
            <a:r>
              <a:rPr lang="en-US" sz="1600" dirty="0" smtClean="0">
                <a:cs typeface="Courier New"/>
              </a:rPr>
              <a:t> to </a:t>
            </a:r>
            <a:r>
              <a:rPr lang="en-US" sz="1600" dirty="0" err="1" smtClean="0">
                <a:latin typeface="Courier New"/>
                <a:cs typeface="Courier New"/>
              </a:rPr>
              <a:t>new.txt</a:t>
            </a:r>
            <a:r>
              <a:rPr lang="en-US" sz="1600" dirty="0" smtClean="0">
                <a:latin typeface="Courier New"/>
                <a:cs typeface="Courier New"/>
              </a:rPr>
              <a:t>, </a:t>
            </a:r>
            <a:r>
              <a:rPr lang="en-US" sz="1600" dirty="0" smtClean="0">
                <a:cs typeface="Courier New"/>
              </a:rPr>
              <a:t>changing all instances (on each line) of </a:t>
            </a:r>
            <a:r>
              <a:rPr lang="en-US" sz="1600" dirty="0" smtClean="0">
                <a:latin typeface="Courier New"/>
                <a:cs typeface="Courier New"/>
              </a:rPr>
              <a:t>this </a:t>
            </a:r>
            <a:r>
              <a:rPr lang="en-US" sz="1600" dirty="0" smtClean="0">
                <a:cs typeface="Courier New"/>
              </a:rPr>
              <a:t>to </a:t>
            </a:r>
            <a:r>
              <a:rPr lang="en-US" sz="1600" dirty="0" smtClean="0">
                <a:latin typeface="Courier New"/>
                <a:cs typeface="Courier New"/>
              </a:rPr>
              <a:t>that</a:t>
            </a:r>
            <a:r>
              <a:rPr lang="en-US" sz="1600" dirty="0" smtClean="0">
                <a:cs typeface="Courier New"/>
              </a:rPr>
              <a:t> </a:t>
            </a:r>
          </a:p>
          <a:p>
            <a:pPr marL="109537" indent="0">
              <a:buNone/>
            </a:pPr>
            <a:r>
              <a:rPr lang="en-US" sz="1600" dirty="0" err="1">
                <a:latin typeface="Courier New"/>
                <a:cs typeface="Courier New"/>
              </a:rPr>
              <a:t>sed</a:t>
            </a:r>
            <a:r>
              <a:rPr lang="en-US" sz="1600" dirty="0">
                <a:latin typeface="Courier New"/>
                <a:cs typeface="Courier New"/>
              </a:rPr>
              <a:t> 's/this/that</a:t>
            </a:r>
            <a:r>
              <a:rPr lang="en-US" sz="1600" dirty="0" smtClean="0">
                <a:latin typeface="Courier New"/>
                <a:cs typeface="Courier New"/>
              </a:rPr>
              <a:t>/g' </a:t>
            </a:r>
            <a:r>
              <a:rPr lang="en-US" sz="1600" dirty="0" err="1" smtClean="0">
                <a:latin typeface="Courier New"/>
                <a:cs typeface="Courier New"/>
              </a:rPr>
              <a:t>orig.txt</a:t>
            </a:r>
            <a:r>
              <a:rPr lang="en-US" sz="1600" dirty="0" smtClean="0">
                <a:latin typeface="Courier New"/>
                <a:cs typeface="Courier New"/>
              </a:rPr>
              <a:t> &gt; </a:t>
            </a:r>
            <a:r>
              <a:rPr lang="en-US" sz="1600" dirty="0" err="1" smtClean="0">
                <a:latin typeface="Courier New"/>
                <a:cs typeface="Courier New"/>
              </a:rPr>
              <a:t>new.txt</a:t>
            </a:r>
            <a:endParaRPr lang="en-US" sz="1600" dirty="0" smtClean="0">
              <a:cs typeface="Courier New"/>
            </a:endParaRPr>
          </a:p>
          <a:p>
            <a:r>
              <a:rPr lang="en-US" sz="1600" dirty="0">
                <a:solidFill>
                  <a:prstClr val="black"/>
                </a:solidFill>
                <a:cs typeface="Courier New"/>
              </a:rPr>
              <a:t>Copy file </a:t>
            </a:r>
            <a:r>
              <a:rPr lang="en-US" sz="1600" dirty="0">
                <a:solidFill>
                  <a:prstClr val="black"/>
                </a:solidFill>
                <a:latin typeface="Courier New"/>
                <a:cs typeface="Courier New"/>
              </a:rPr>
              <a:t>orig.txt</a:t>
            </a:r>
            <a:r>
              <a:rPr lang="en-US" sz="1600" dirty="0">
                <a:solidFill>
                  <a:prstClr val="black"/>
                </a:solidFill>
                <a:cs typeface="Courier New"/>
              </a:rPr>
              <a:t> to </a:t>
            </a:r>
            <a:r>
              <a:rPr lang="en-US" sz="1600" dirty="0">
                <a:solidFill>
                  <a:prstClr val="black"/>
                </a:solidFill>
                <a:latin typeface="Courier New"/>
                <a:cs typeface="Courier New"/>
              </a:rPr>
              <a:t>new.txt, </a:t>
            </a:r>
            <a:r>
              <a:rPr lang="en-US" sz="1600" dirty="0" smtClean="0">
                <a:solidFill>
                  <a:prstClr val="black"/>
                </a:solidFill>
                <a:cs typeface="Courier New"/>
              </a:rPr>
              <a:t>changing first instance (on each line) of </a:t>
            </a:r>
            <a:r>
              <a:rPr lang="en-US" sz="1600" dirty="0" smtClean="0">
                <a:solidFill>
                  <a:prstClr val="black"/>
                </a:solidFill>
                <a:latin typeface="Courier New"/>
                <a:cs typeface="Courier New"/>
              </a:rPr>
              <a:t>::</a:t>
            </a:r>
            <a:r>
              <a:rPr lang="en-US" sz="1600" dirty="0" smtClean="0">
                <a:solidFill>
                  <a:prstClr val="black"/>
                </a:solidFill>
                <a:cs typeface="Courier New"/>
              </a:rPr>
              <a:t> to </a:t>
            </a:r>
            <a:r>
              <a:rPr lang="en-US" sz="1600" dirty="0" smtClean="0">
                <a:solidFill>
                  <a:prstClr val="black"/>
                </a:solidFill>
                <a:latin typeface="Courier New"/>
                <a:cs typeface="Courier New"/>
              </a:rPr>
              <a:t>:</a:t>
            </a:r>
            <a:r>
              <a:rPr lang="en-US" sz="1600" dirty="0" err="1" smtClean="0">
                <a:solidFill>
                  <a:prstClr val="black"/>
                </a:solidFill>
                <a:latin typeface="Courier New"/>
                <a:cs typeface="Courier New"/>
              </a:rPr>
              <a:t>abc</a:t>
            </a:r>
            <a:r>
              <a:rPr lang="en-US" sz="1600" dirty="0" smtClean="0">
                <a:solidFill>
                  <a:prstClr val="black"/>
                </a:solidFill>
                <a:latin typeface="Courier New"/>
                <a:cs typeface="Courier New"/>
              </a:rPr>
              <a:t>:</a:t>
            </a:r>
          </a:p>
          <a:p>
            <a:pPr marL="109537" lvl="0" indent="0">
              <a:buClr>
                <a:srgbClr val="2DA2BF"/>
              </a:buClr>
              <a:buNone/>
            </a:pPr>
            <a:r>
              <a:rPr lang="en-US" sz="1600" dirty="0" err="1">
                <a:solidFill>
                  <a:prstClr val="black"/>
                </a:solidFill>
                <a:latin typeface="Courier New"/>
                <a:cs typeface="Courier New"/>
              </a:rPr>
              <a:t>sed</a:t>
            </a:r>
            <a:r>
              <a:rPr lang="en-US" sz="1600" dirty="0">
                <a:solidFill>
                  <a:prstClr val="black"/>
                </a:solidFill>
                <a:latin typeface="Courier New"/>
                <a:cs typeface="Courier New"/>
              </a:rPr>
              <a:t> 's</a:t>
            </a:r>
            <a:r>
              <a:rPr lang="en-US" sz="1600" dirty="0" smtClean="0">
                <a:solidFill>
                  <a:prstClr val="black"/>
                </a:solidFill>
                <a:latin typeface="Courier New"/>
                <a:cs typeface="Courier New"/>
              </a:rPr>
              <a:t>/::/:</a:t>
            </a:r>
            <a:r>
              <a:rPr lang="en-US" sz="1600" dirty="0" err="1" smtClean="0">
                <a:solidFill>
                  <a:prstClr val="black"/>
                </a:solidFill>
                <a:latin typeface="Courier New"/>
                <a:cs typeface="Courier New"/>
              </a:rPr>
              <a:t>abc</a:t>
            </a:r>
            <a:r>
              <a:rPr lang="en-US" sz="1600" dirty="0" smtClean="0">
                <a:solidFill>
                  <a:prstClr val="black"/>
                </a:solidFill>
                <a:latin typeface="Courier New"/>
                <a:cs typeface="Courier New"/>
              </a:rPr>
              <a:t>:/' </a:t>
            </a:r>
            <a:r>
              <a:rPr lang="en-US" sz="1600" dirty="0" err="1">
                <a:solidFill>
                  <a:prstClr val="black"/>
                </a:solidFill>
                <a:latin typeface="Courier New"/>
                <a:cs typeface="Courier New"/>
              </a:rPr>
              <a:t>orig.txt</a:t>
            </a:r>
            <a:r>
              <a:rPr lang="en-US" sz="1600" dirty="0">
                <a:solidFill>
                  <a:prstClr val="black"/>
                </a:solidFill>
                <a:latin typeface="Courier New"/>
                <a:cs typeface="Courier New"/>
              </a:rPr>
              <a:t> &gt; </a:t>
            </a:r>
            <a:r>
              <a:rPr lang="en-US" sz="1600" dirty="0" err="1">
                <a:solidFill>
                  <a:prstClr val="black"/>
                </a:solidFill>
                <a:latin typeface="Courier New"/>
                <a:cs typeface="Courier New"/>
              </a:rPr>
              <a:t>new.txt</a:t>
            </a:r>
            <a:endParaRPr lang="en-US" sz="1600" dirty="0">
              <a:solidFill>
                <a:prstClr val="black"/>
              </a:solidFill>
              <a:cs typeface="Courier New"/>
            </a:endParaRPr>
          </a:p>
          <a:p>
            <a:pPr marL="109537" indent="0">
              <a:buNone/>
            </a:pP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Sed</a:t>
            </a:r>
            <a:r>
              <a:rPr lang="en-US" dirty="0" smtClean="0"/>
              <a:t> examples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96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029200"/>
          </a:xfrm>
        </p:spPr>
        <p:txBody>
          <a:bodyPr/>
          <a:lstStyle/>
          <a:p>
            <a:r>
              <a:rPr lang="en-US" sz="2400" dirty="0" smtClean="0"/>
              <a:t>bad idea: set blank password for user</a:t>
            </a:r>
          </a:p>
          <a:p>
            <a:pPr lvl="1"/>
            <a:r>
              <a:rPr lang="en-US" sz="2000" dirty="0" err="1" smtClean="0"/>
              <a:t>passwd</a:t>
            </a:r>
            <a:r>
              <a:rPr lang="en-US" sz="2000" dirty="0" smtClean="0"/>
              <a:t> –d username  # shouldn't need to do this</a:t>
            </a:r>
          </a:p>
          <a:p>
            <a:pPr lvl="1"/>
            <a:r>
              <a:rPr lang="en-US" sz="2000" dirty="0" smtClean="0"/>
              <a:t>sets blank password field in /</a:t>
            </a:r>
            <a:r>
              <a:rPr lang="en-US" sz="2000" dirty="0" err="1" smtClean="0"/>
              <a:t>etc</a:t>
            </a:r>
            <a:r>
              <a:rPr lang="en-US" sz="2000" dirty="0" smtClean="0"/>
              <a:t>/shadow</a:t>
            </a:r>
          </a:p>
          <a:p>
            <a:pPr lvl="1"/>
            <a:r>
              <a:rPr lang="en-US" sz="2000" dirty="0" smtClean="0"/>
              <a:t>login still prompts for password, so you'd need to jump through hoops to allow for login with blank password</a:t>
            </a:r>
          </a:p>
          <a:p>
            <a:pPr lvl="1"/>
            <a:r>
              <a:rPr lang="en-US" sz="2000" dirty="0" err="1" smtClean="0"/>
              <a:t>su</a:t>
            </a:r>
            <a:r>
              <a:rPr lang="en-US" sz="2000" dirty="0" smtClean="0"/>
              <a:t> will not prompt for </a:t>
            </a:r>
            <a:r>
              <a:rPr lang="en-US" sz="2000" dirty="0" err="1" smtClean="0"/>
              <a:t>passwd</a:t>
            </a:r>
            <a:endParaRPr lang="en-US" sz="2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90600" y="-76200"/>
            <a:ext cx="8229600" cy="1143000"/>
          </a:xfrm>
        </p:spPr>
        <p:txBody>
          <a:bodyPr/>
          <a:lstStyle/>
          <a:p>
            <a:r>
              <a:rPr lang="en-US" dirty="0" err="1" smtClean="0"/>
              <a:t>passwd</a:t>
            </a:r>
            <a:r>
              <a:rPr lang="en-US" dirty="0" smtClean="0"/>
              <a:t> command examples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48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990600"/>
            <a:ext cx="8229600" cy="4953000"/>
          </a:xfrm>
        </p:spPr>
        <p:txBody>
          <a:bodyPr/>
          <a:lstStyle/>
          <a:p>
            <a:r>
              <a:rPr lang="en-US" dirty="0" smtClean="0"/>
              <a:t>disable </a:t>
            </a:r>
            <a:r>
              <a:rPr lang="en-US" dirty="0" err="1" smtClean="0"/>
              <a:t>passwd</a:t>
            </a:r>
            <a:r>
              <a:rPr lang="en-US" dirty="0" smtClean="0"/>
              <a:t> authentication for username</a:t>
            </a:r>
          </a:p>
          <a:p>
            <a:pPr lvl="1"/>
            <a:r>
              <a:rPr lang="en-US" dirty="0" err="1" smtClean="0"/>
              <a:t>passwd</a:t>
            </a:r>
            <a:r>
              <a:rPr lang="en-US" dirty="0" smtClean="0"/>
              <a:t> –l username   # puts ! in front of </a:t>
            </a:r>
            <a:r>
              <a:rPr lang="en-US" dirty="0" err="1" smtClean="0"/>
              <a:t>passwd</a:t>
            </a:r>
            <a:endParaRPr lang="en-US" dirty="0" smtClean="0"/>
          </a:p>
          <a:p>
            <a:pPr lvl="1"/>
            <a:r>
              <a:rPr lang="en-US" dirty="0" err="1" smtClean="0"/>
              <a:t>passwd</a:t>
            </a:r>
            <a:r>
              <a:rPr lang="en-US" dirty="0" smtClean="0"/>
              <a:t> –u username  # undoes the above</a:t>
            </a:r>
          </a:p>
          <a:p>
            <a:pPr lvl="1"/>
            <a:endParaRPr lang="en-US" dirty="0"/>
          </a:p>
          <a:p>
            <a:r>
              <a:rPr lang="en-US" dirty="0" smtClean="0"/>
              <a:t>a ! placed in front of the </a:t>
            </a:r>
            <a:r>
              <a:rPr lang="en-US" dirty="0" err="1" smtClean="0"/>
              <a:t>passwd</a:t>
            </a:r>
            <a:r>
              <a:rPr lang="en-US" dirty="0" smtClean="0"/>
              <a:t> entry of the shadow file ensures that nothing anybody can type will successfully match this </a:t>
            </a:r>
            <a:r>
              <a:rPr lang="en-US" dirty="0" err="1" smtClean="0"/>
              <a:t>passwd</a:t>
            </a:r>
            <a:r>
              <a:rPr lang="en-US" dirty="0" smtClean="0"/>
              <a:t> entry</a:t>
            </a:r>
          </a:p>
          <a:p>
            <a:r>
              <a:rPr lang="en-US" dirty="0" smtClean="0"/>
              <a:t>* in the </a:t>
            </a:r>
            <a:r>
              <a:rPr lang="en-US" dirty="0" err="1" smtClean="0"/>
              <a:t>passwd</a:t>
            </a:r>
            <a:r>
              <a:rPr lang="en-US" dirty="0" smtClean="0"/>
              <a:t> entry is similar, and used for accounts for which should never use </a:t>
            </a:r>
            <a:r>
              <a:rPr lang="en-US" dirty="0" err="1" smtClean="0"/>
              <a:t>passwd</a:t>
            </a:r>
            <a:r>
              <a:rPr lang="en-US" dirty="0" smtClean="0"/>
              <a:t> authentication</a:t>
            </a:r>
          </a:p>
          <a:p>
            <a:r>
              <a:rPr lang="en-US" dirty="0" smtClean="0"/>
              <a:t>SSH keys will still work without </a:t>
            </a:r>
            <a:r>
              <a:rPr lang="en-US" dirty="0" err="1" smtClean="0"/>
              <a:t>passwd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passwd</a:t>
            </a:r>
            <a:r>
              <a:rPr lang="en-US" dirty="0" smtClean="0"/>
              <a:t> (cont'd)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77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/>
          <a:lstStyle/>
          <a:p>
            <a:r>
              <a:rPr lang="en-US" dirty="0" err="1" smtClean="0"/>
              <a:t>passwd</a:t>
            </a:r>
            <a:r>
              <a:rPr lang="en-US" dirty="0" smtClean="0"/>
              <a:t> –n </a:t>
            </a:r>
            <a:r>
              <a:rPr lang="en-US" dirty="0" err="1" smtClean="0"/>
              <a:t>mindays</a:t>
            </a:r>
            <a:endParaRPr lang="en-US" dirty="0" smtClean="0"/>
          </a:p>
          <a:p>
            <a:r>
              <a:rPr lang="en-US" dirty="0" err="1" smtClean="0"/>
              <a:t>passwd</a:t>
            </a:r>
            <a:r>
              <a:rPr lang="en-US" dirty="0" smtClean="0"/>
              <a:t> –x </a:t>
            </a:r>
            <a:r>
              <a:rPr lang="en-US" dirty="0" err="1" smtClean="0"/>
              <a:t>maxdays</a:t>
            </a:r>
            <a:endParaRPr lang="en-US" dirty="0" smtClean="0"/>
          </a:p>
          <a:p>
            <a:r>
              <a:rPr lang="en-US" dirty="0" err="1" smtClean="0"/>
              <a:t>passwd</a:t>
            </a:r>
            <a:r>
              <a:rPr lang="en-US" dirty="0" smtClean="0"/>
              <a:t> –w </a:t>
            </a:r>
            <a:r>
              <a:rPr lang="en-US" dirty="0" err="1" smtClean="0"/>
              <a:t>warndays</a:t>
            </a:r>
            <a:endParaRPr lang="en-US" dirty="0" smtClean="0"/>
          </a:p>
          <a:p>
            <a:r>
              <a:rPr lang="en-US" dirty="0" err="1" smtClean="0"/>
              <a:t>passwd</a:t>
            </a:r>
            <a:r>
              <a:rPr lang="en-US" dirty="0" smtClean="0"/>
              <a:t> –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expireaccountdays</a:t>
            </a:r>
            <a:endParaRPr lang="en-US" dirty="0"/>
          </a:p>
          <a:p>
            <a:r>
              <a:rPr lang="en-US" dirty="0" smtClean="0"/>
              <a:t>example: allow changing password no more than once per day, force changing every 90 days, warning 10 days in advance of expiry, and if they don't change their password within 2 days after expiry, disable account (not even </a:t>
            </a:r>
            <a:r>
              <a:rPr lang="en-US" dirty="0" err="1" smtClean="0"/>
              <a:t>ssh</a:t>
            </a:r>
            <a:r>
              <a:rPr lang="en-US" dirty="0" smtClean="0"/>
              <a:t> key login will work):</a:t>
            </a:r>
          </a:p>
          <a:p>
            <a:r>
              <a:rPr lang="en-US" dirty="0" err="1" smtClean="0"/>
              <a:t>passwd</a:t>
            </a:r>
            <a:r>
              <a:rPr lang="en-US" dirty="0" smtClean="0"/>
              <a:t> –n 1 –x 90 –w 10 –</a:t>
            </a:r>
            <a:r>
              <a:rPr lang="en-US" dirty="0" err="1" smtClean="0"/>
              <a:t>i</a:t>
            </a:r>
            <a:r>
              <a:rPr lang="en-US" dirty="0" smtClean="0"/>
              <a:t> 2 username</a:t>
            </a:r>
          </a:p>
          <a:p>
            <a:pPr marL="109537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passwd</a:t>
            </a:r>
            <a:r>
              <a:rPr lang="en-US" dirty="0" smtClean="0"/>
              <a:t> example (cont'd)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54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chage</a:t>
            </a:r>
            <a:r>
              <a:rPr lang="en-US" dirty="0" smtClean="0"/>
              <a:t> –d 0 username</a:t>
            </a:r>
          </a:p>
          <a:p>
            <a:r>
              <a:rPr lang="en-US" dirty="0" smtClean="0"/>
              <a:t>thereafter, the first time the user logs in, they will be forced to enter their password</a:t>
            </a:r>
          </a:p>
          <a:p>
            <a:r>
              <a:rPr lang="en-US" dirty="0" smtClean="0"/>
              <a:t>all the other aging parameters are unchanged (</a:t>
            </a:r>
            <a:r>
              <a:rPr lang="en-US" dirty="0" err="1" smtClean="0"/>
              <a:t>maxdays</a:t>
            </a:r>
            <a:r>
              <a:rPr lang="en-US" dirty="0" smtClean="0"/>
              <a:t>, </a:t>
            </a:r>
            <a:r>
              <a:rPr lang="en-US" dirty="0" err="1" smtClean="0"/>
              <a:t>lastday</a:t>
            </a:r>
            <a:r>
              <a:rPr lang="en-US" dirty="0" smtClean="0"/>
              <a:t>, </a:t>
            </a:r>
            <a:r>
              <a:rPr lang="en-US" dirty="0" err="1" smtClean="0"/>
              <a:t>mindays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force </a:t>
            </a:r>
            <a:r>
              <a:rPr lang="en-US" dirty="0" err="1" smtClean="0"/>
              <a:t>passwd</a:t>
            </a:r>
            <a:r>
              <a:rPr lang="en-US" dirty="0" smtClean="0"/>
              <a:t> change on login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83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err="1">
                <a:latin typeface="Courier New"/>
                <a:cs typeface="Courier New"/>
              </a:rPr>
              <a:t>usermod</a:t>
            </a:r>
            <a:r>
              <a:rPr lang="en-US" sz="2000" dirty="0">
                <a:latin typeface="Courier New"/>
                <a:cs typeface="Courier New"/>
              </a:rPr>
              <a:t> --lock --</a:t>
            </a:r>
            <a:r>
              <a:rPr lang="en-US" sz="2000" dirty="0" err="1">
                <a:latin typeface="Courier New"/>
                <a:cs typeface="Courier New"/>
              </a:rPr>
              <a:t>expiredate</a:t>
            </a:r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 smtClean="0">
                <a:latin typeface="Courier New"/>
                <a:cs typeface="Courier New"/>
              </a:rPr>
              <a:t>1970-01-01 &lt;</a:t>
            </a:r>
            <a:r>
              <a:rPr lang="en-US" sz="2000" dirty="0">
                <a:latin typeface="Courier New"/>
                <a:cs typeface="Courier New"/>
              </a:rPr>
              <a:t>username&gt;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Disable an account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23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57800"/>
          </a:xfrm>
        </p:spPr>
        <p:txBody>
          <a:bodyPr/>
          <a:lstStyle/>
          <a:p>
            <a:r>
              <a:rPr lang="en-US" sz="2000" dirty="0" smtClean="0"/>
              <a:t>Don’t edit files when there’s a command that updates the file</a:t>
            </a:r>
          </a:p>
          <a:p>
            <a:pPr lvl="1"/>
            <a:r>
              <a:rPr lang="en-US" sz="1200" dirty="0" smtClean="0"/>
              <a:t>e.g. “</a:t>
            </a:r>
            <a:r>
              <a:rPr lang="en-US" sz="1200" dirty="0" err="1" smtClean="0"/>
              <a:t>usermod</a:t>
            </a:r>
            <a:r>
              <a:rPr lang="en-US" sz="1200" dirty="0" smtClean="0"/>
              <a:t> –c ‘New User’ </a:t>
            </a:r>
            <a:r>
              <a:rPr lang="en-US" sz="1200" dirty="0" err="1" smtClean="0"/>
              <a:t>newuser</a:t>
            </a:r>
            <a:r>
              <a:rPr lang="en-US" sz="1200" dirty="0" smtClean="0"/>
              <a:t>”  instead of changing </a:t>
            </a:r>
            <a:r>
              <a:rPr lang="en-US" sz="1200" dirty="0" err="1" smtClean="0"/>
              <a:t>gecos</a:t>
            </a:r>
            <a:r>
              <a:rPr lang="en-US" sz="1200" dirty="0" smtClean="0"/>
              <a:t> field in /</a:t>
            </a:r>
            <a:r>
              <a:rPr lang="en-US" sz="1200" dirty="0" err="1" smtClean="0"/>
              <a:t>etc</a:t>
            </a:r>
            <a:r>
              <a:rPr lang="en-US" sz="1200" dirty="0" smtClean="0"/>
              <a:t>/</a:t>
            </a:r>
            <a:r>
              <a:rPr lang="en-US" sz="1200" dirty="0" err="1" smtClean="0"/>
              <a:t>passwd</a:t>
            </a:r>
            <a:r>
              <a:rPr lang="en-US" sz="1200" dirty="0" smtClean="0"/>
              <a:t> by hand</a:t>
            </a:r>
          </a:p>
          <a:p>
            <a:r>
              <a:rPr lang="en-US" sz="2000" dirty="0" smtClean="0"/>
              <a:t>If you must edit the file, don't edit it directly when there's a command for that purpose (vi will be the default editor):</a:t>
            </a:r>
          </a:p>
          <a:p>
            <a:pPr lvl="1"/>
            <a:r>
              <a:rPr lang="en-US" sz="1800" dirty="0" err="1" smtClean="0"/>
              <a:t>visudo</a:t>
            </a:r>
            <a:r>
              <a:rPr lang="en-US" sz="1800" dirty="0" smtClean="0"/>
              <a:t> # edit the /</a:t>
            </a:r>
            <a:r>
              <a:rPr lang="en-US" sz="1800" dirty="0" err="1" smtClean="0"/>
              <a:t>etc</a:t>
            </a:r>
            <a:r>
              <a:rPr lang="en-US" sz="1800" dirty="0" smtClean="0"/>
              <a:t>/</a:t>
            </a:r>
            <a:r>
              <a:rPr lang="en-US" sz="1800" dirty="0" err="1" smtClean="0"/>
              <a:t>sudoers</a:t>
            </a:r>
            <a:r>
              <a:rPr lang="en-US" sz="1800" dirty="0" smtClean="0"/>
              <a:t> file</a:t>
            </a:r>
          </a:p>
          <a:p>
            <a:pPr lvl="1"/>
            <a:r>
              <a:rPr lang="en-US" sz="1800" dirty="0" err="1" smtClean="0"/>
              <a:t>vipw</a:t>
            </a:r>
            <a:r>
              <a:rPr lang="en-US" sz="1800" dirty="0" smtClean="0"/>
              <a:t>    # edit the /</a:t>
            </a:r>
            <a:r>
              <a:rPr lang="en-US" sz="1800" dirty="0" err="1" smtClean="0"/>
              <a:t>etc</a:t>
            </a:r>
            <a:r>
              <a:rPr lang="en-US" sz="1800" dirty="0" smtClean="0"/>
              <a:t>/</a:t>
            </a:r>
            <a:r>
              <a:rPr lang="en-US" sz="1800" dirty="0" err="1" smtClean="0"/>
              <a:t>passwd</a:t>
            </a:r>
            <a:r>
              <a:rPr lang="en-US" sz="1800" dirty="0" smtClean="0"/>
              <a:t> file</a:t>
            </a:r>
          </a:p>
          <a:p>
            <a:pPr lvl="1"/>
            <a:r>
              <a:rPr lang="en-US" sz="1800" dirty="0" err="1" smtClean="0"/>
              <a:t>vigr</a:t>
            </a:r>
            <a:r>
              <a:rPr lang="en-US" sz="1800" dirty="0"/>
              <a:t> </a:t>
            </a:r>
            <a:r>
              <a:rPr lang="en-US" sz="1800" dirty="0" smtClean="0"/>
              <a:t>    # edit the /</a:t>
            </a:r>
            <a:r>
              <a:rPr lang="en-US" sz="1800" dirty="0" err="1" smtClean="0"/>
              <a:t>etc</a:t>
            </a:r>
            <a:r>
              <a:rPr lang="en-US" sz="1800" dirty="0" smtClean="0"/>
              <a:t>/group file</a:t>
            </a:r>
            <a:endParaRPr lang="en-US" sz="1800" dirty="0"/>
          </a:p>
          <a:p>
            <a:r>
              <a:rPr lang="en-US" sz="2000" dirty="0" smtClean="0"/>
              <a:t>normally can specify a different editor in EDITOR or VISUAL environment variables (see man)</a:t>
            </a:r>
          </a:p>
          <a:p>
            <a:r>
              <a:rPr lang="en-US" sz="2000" dirty="0" smtClean="0"/>
              <a:t>can set EDITOR or VISUAL in .</a:t>
            </a:r>
            <a:r>
              <a:rPr lang="en-US" sz="2000" dirty="0" err="1" smtClean="0"/>
              <a:t>bashrc</a:t>
            </a:r>
            <a:r>
              <a:rPr lang="en-US" sz="2000" dirty="0" smtClean="0"/>
              <a:t>, export them!</a:t>
            </a:r>
          </a:p>
          <a:p>
            <a:r>
              <a:rPr lang="en-US" sz="2000" dirty="0" smtClean="0"/>
              <a:t>Command line examples (either of these will work):</a:t>
            </a:r>
          </a:p>
          <a:p>
            <a:pPr marL="109537" indent="0">
              <a:buNone/>
            </a:pPr>
            <a:r>
              <a:rPr lang="en-US" sz="2000" dirty="0" smtClean="0"/>
              <a:t>bash$ EDITOR=</a:t>
            </a:r>
            <a:r>
              <a:rPr lang="en-US" sz="2000" dirty="0" err="1" smtClean="0"/>
              <a:t>nano</a:t>
            </a:r>
            <a:r>
              <a:rPr lang="en-US" sz="2000" dirty="0" smtClean="0"/>
              <a:t> </a:t>
            </a:r>
            <a:r>
              <a:rPr lang="en-US" sz="2000" dirty="0" err="1" smtClean="0"/>
              <a:t>visudo</a:t>
            </a:r>
            <a:r>
              <a:rPr lang="en-US" sz="2000" dirty="0" smtClean="0"/>
              <a:t>   </a:t>
            </a:r>
            <a:r>
              <a:rPr lang="en-US" sz="1400" dirty="0" smtClean="0"/>
              <a:t># call </a:t>
            </a:r>
            <a:r>
              <a:rPr lang="en-US" sz="1400" dirty="0" err="1" smtClean="0"/>
              <a:t>visudo</a:t>
            </a:r>
            <a:r>
              <a:rPr lang="en-US" sz="1400" dirty="0" smtClean="0"/>
              <a:t> with EDITOR=</a:t>
            </a:r>
            <a:r>
              <a:rPr lang="en-US" sz="1400" dirty="0" err="1" smtClean="0"/>
              <a:t>nano</a:t>
            </a:r>
            <a:endParaRPr lang="en-US" sz="1400" dirty="0" smtClean="0"/>
          </a:p>
          <a:p>
            <a:pPr marL="109537" indent="0">
              <a:buNone/>
            </a:pPr>
            <a:r>
              <a:rPr lang="en-US" sz="1400" dirty="0" smtClean="0"/>
              <a:t>or</a:t>
            </a:r>
          </a:p>
          <a:p>
            <a:pPr marL="109537" indent="0">
              <a:buNone/>
            </a:pPr>
            <a:r>
              <a:rPr lang="en-US" sz="2000" dirty="0" smtClean="0"/>
              <a:t>bash$ export EDITOR=</a:t>
            </a:r>
            <a:r>
              <a:rPr lang="en-US" sz="2000" dirty="0" err="1" smtClean="0"/>
              <a:t>nano</a:t>
            </a:r>
            <a:endParaRPr lang="en-US" sz="2000" dirty="0"/>
          </a:p>
          <a:p>
            <a:pPr marL="109537" indent="0">
              <a:buNone/>
            </a:pPr>
            <a:r>
              <a:rPr lang="en-US" sz="2000" dirty="0" smtClean="0"/>
              <a:t>bash$ </a:t>
            </a:r>
            <a:r>
              <a:rPr lang="en-US" sz="2000" dirty="0" err="1" smtClean="0"/>
              <a:t>visudo</a:t>
            </a:r>
            <a:r>
              <a:rPr lang="en-US" sz="2000" dirty="0" smtClean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236"/>
            <a:ext cx="8229600" cy="1143000"/>
          </a:xfrm>
        </p:spPr>
        <p:txBody>
          <a:bodyPr/>
          <a:lstStyle/>
          <a:p>
            <a:r>
              <a:rPr lang="en-US" dirty="0" smtClean="0"/>
              <a:t>Editing critical files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87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http://teaching.idallen.com/cst8207/</a:t>
            </a:r>
            <a:r>
              <a:rPr lang="en-US" dirty="0" smtClean="0"/>
              <a:t>13f/</a:t>
            </a:r>
            <a:r>
              <a:rPr lang="en-US" dirty="0"/>
              <a:t>notes/700_users_and_groups.html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management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87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876800"/>
          </a:xfrm>
        </p:spPr>
        <p:txBody>
          <a:bodyPr/>
          <a:lstStyle/>
          <a:p>
            <a:r>
              <a:rPr lang="en-US" sz="2000" dirty="0"/>
              <a:t>http://</a:t>
            </a:r>
            <a:r>
              <a:rPr lang="en-US" sz="2000" dirty="0" err="1"/>
              <a:t>www.gnu.org</a:t>
            </a:r>
            <a:r>
              <a:rPr lang="en-US" sz="2000" dirty="0"/>
              <a:t>/fun/jokes/</a:t>
            </a:r>
            <a:r>
              <a:rPr lang="en-US" sz="2000" dirty="0" err="1"/>
              <a:t>know.your.sysadmin.html</a:t>
            </a:r>
            <a:endParaRPr lang="en-US" sz="2000" dirty="0"/>
          </a:p>
          <a:p>
            <a:r>
              <a:rPr lang="en-US" dirty="0" smtClean="0"/>
              <a:t>The system administrator role in a nutshell is to keep the system healthy and the users as productive as possible</a:t>
            </a:r>
          </a:p>
          <a:p>
            <a:r>
              <a:rPr lang="en-US" dirty="0" smtClean="0"/>
              <a:t>OK, what's a system?  Examples:</a:t>
            </a:r>
          </a:p>
          <a:p>
            <a:pPr lvl="1"/>
            <a:r>
              <a:rPr lang="en-US" dirty="0" smtClean="0"/>
              <a:t>multi-user Linux machine</a:t>
            </a:r>
            <a:r>
              <a:rPr lang="en-US" dirty="0"/>
              <a:t> </a:t>
            </a:r>
            <a:r>
              <a:rPr lang="en-US" dirty="0" smtClean="0"/>
              <a:t>like our CLS,  245 users</a:t>
            </a:r>
          </a:p>
          <a:p>
            <a:pPr lvl="1"/>
            <a:r>
              <a:rPr lang="en-US" dirty="0" smtClean="0"/>
              <a:t>multiple Linux workstations (lab in T127)</a:t>
            </a:r>
          </a:p>
          <a:p>
            <a:pPr lvl="1"/>
            <a:r>
              <a:rPr lang="en-US" dirty="0" smtClean="0"/>
              <a:t>individual Linux workstations (primary user is a </a:t>
            </a:r>
            <a:r>
              <a:rPr lang="en-US" dirty="0" err="1" smtClean="0"/>
              <a:t>sysadmin</a:t>
            </a:r>
            <a:r>
              <a:rPr lang="en-US" dirty="0" smtClean="0"/>
              <a:t> too, they come to you for help)</a:t>
            </a:r>
          </a:p>
          <a:p>
            <a:pPr lvl="1"/>
            <a:r>
              <a:rPr lang="en-US" dirty="0" smtClean="0"/>
              <a:t>Web Servers, Mail Servers, Document Servers...</a:t>
            </a:r>
          </a:p>
          <a:p>
            <a:r>
              <a:rPr lang="en-US" dirty="0" smtClean="0"/>
              <a:t>OK, what does it mean for a system to be healthy?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709"/>
            <a:ext cx="8229600" cy="1143000"/>
          </a:xfrm>
        </p:spPr>
        <p:txBody>
          <a:bodyPr/>
          <a:lstStyle/>
          <a:p>
            <a:r>
              <a:rPr lang="en-US" dirty="0" smtClean="0"/>
              <a:t>System Administration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19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a group</a:t>
            </a:r>
          </a:p>
          <a:p>
            <a:pPr marL="109537" indent="0">
              <a:buNone/>
            </a:pPr>
            <a:r>
              <a:rPr lang="en-US" dirty="0" err="1" smtClean="0">
                <a:latin typeface="Courier New"/>
                <a:cs typeface="Courier New"/>
              </a:rPr>
              <a:t>groupadd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mygroup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sz="2400" dirty="0" smtClean="0">
                <a:cs typeface="Courier New"/>
              </a:rPr>
              <a:t>make </a:t>
            </a:r>
            <a:r>
              <a:rPr lang="en-US" sz="2400" dirty="0" smtClean="0">
                <a:latin typeface="Courier New"/>
                <a:cs typeface="Courier New"/>
              </a:rPr>
              <a:t>wen99999</a:t>
            </a:r>
            <a:r>
              <a:rPr lang="en-US" sz="2400" dirty="0" smtClean="0">
                <a:cs typeface="Courier New"/>
              </a:rPr>
              <a:t> and </a:t>
            </a:r>
            <a:r>
              <a:rPr lang="en-US" sz="2400" dirty="0" err="1" smtClean="0">
                <a:latin typeface="Courier New"/>
                <a:cs typeface="Courier New"/>
              </a:rPr>
              <a:t>idallen</a:t>
            </a:r>
            <a:r>
              <a:rPr lang="en-US" sz="2400" dirty="0" smtClean="0">
                <a:cs typeface="Courier New"/>
              </a:rPr>
              <a:t> the members of </a:t>
            </a:r>
            <a:r>
              <a:rPr lang="en-US" sz="2400" dirty="0" err="1" smtClean="0">
                <a:latin typeface="Courier New"/>
                <a:cs typeface="Courier New"/>
              </a:rPr>
              <a:t>mygroup</a:t>
            </a:r>
            <a:endParaRPr lang="en-US" sz="2400" dirty="0" smtClean="0">
              <a:latin typeface="Courier New"/>
              <a:cs typeface="Courier New"/>
            </a:endParaRPr>
          </a:p>
          <a:p>
            <a:pPr marL="109537" indent="0">
              <a:buNone/>
            </a:pPr>
            <a:r>
              <a:rPr lang="en-US" dirty="0" err="1" smtClean="0">
                <a:latin typeface="Courier New"/>
                <a:cs typeface="Courier New"/>
              </a:rPr>
              <a:t>gpasswd</a:t>
            </a:r>
            <a:r>
              <a:rPr lang="en-US" dirty="0" smtClean="0">
                <a:latin typeface="Courier New"/>
                <a:cs typeface="Courier New"/>
              </a:rPr>
              <a:t> –M </a:t>
            </a:r>
            <a:r>
              <a:rPr lang="en-US" dirty="0" smtClean="0">
                <a:latin typeface="Courier New"/>
                <a:cs typeface="Courier New"/>
              </a:rPr>
              <a:t>wen99999,idallen </a:t>
            </a:r>
            <a:r>
              <a:rPr lang="en-US" dirty="0" err="1" smtClean="0">
                <a:latin typeface="Courier New"/>
                <a:cs typeface="Courier New"/>
              </a:rPr>
              <a:t>mygroup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>
                <a:cs typeface="Courier New"/>
              </a:rPr>
              <a:t>add </a:t>
            </a:r>
            <a:r>
              <a:rPr lang="en-US" dirty="0" err="1" smtClean="0">
                <a:latin typeface="Courier New"/>
                <a:cs typeface="Courier New"/>
              </a:rPr>
              <a:t>ian</a:t>
            </a:r>
            <a:r>
              <a:rPr lang="en-US" dirty="0" smtClean="0">
                <a:cs typeface="Courier New"/>
              </a:rPr>
              <a:t> </a:t>
            </a:r>
            <a:r>
              <a:rPr lang="en-US" dirty="0">
                <a:cs typeface="Courier New"/>
              </a:rPr>
              <a:t>to </a:t>
            </a:r>
            <a:r>
              <a:rPr lang="en-US" dirty="0" err="1">
                <a:latin typeface="Courier New"/>
                <a:cs typeface="Courier New"/>
              </a:rPr>
              <a:t>mygroup</a:t>
            </a:r>
            <a:endParaRPr lang="en-US" dirty="0">
              <a:latin typeface="Courier New"/>
              <a:cs typeface="Courier New"/>
            </a:endParaRPr>
          </a:p>
          <a:p>
            <a:pPr marL="109537" indent="0">
              <a:buNone/>
            </a:pPr>
            <a:r>
              <a:rPr lang="en-US" dirty="0" err="1">
                <a:latin typeface="Courier New"/>
                <a:cs typeface="Courier New"/>
              </a:rPr>
              <a:t>gpasswd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–a </a:t>
            </a:r>
            <a:r>
              <a:rPr lang="en-US" dirty="0" err="1" smtClean="0">
                <a:latin typeface="Courier New"/>
                <a:cs typeface="Courier New"/>
              </a:rPr>
              <a:t>ian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mygroup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>
                <a:cs typeface="Courier New"/>
              </a:rPr>
              <a:t>make </a:t>
            </a:r>
            <a:r>
              <a:rPr lang="en-US" dirty="0" smtClean="0">
                <a:latin typeface="Courier New"/>
                <a:cs typeface="Courier New"/>
              </a:rPr>
              <a:t>wen99999</a:t>
            </a:r>
            <a:r>
              <a:rPr lang="en-US" dirty="0" smtClean="0">
                <a:cs typeface="Courier New"/>
              </a:rPr>
              <a:t> </a:t>
            </a:r>
            <a:r>
              <a:rPr lang="en-US" dirty="0" smtClean="0">
                <a:cs typeface="Courier New"/>
              </a:rPr>
              <a:t>the admin of </a:t>
            </a:r>
            <a:r>
              <a:rPr lang="en-US" dirty="0" err="1" smtClean="0">
                <a:latin typeface="Courier New"/>
                <a:cs typeface="Courier New"/>
              </a:rPr>
              <a:t>mygroup</a:t>
            </a:r>
            <a:endParaRPr lang="en-US" dirty="0" smtClean="0">
              <a:latin typeface="Courier New"/>
              <a:cs typeface="Courier New"/>
            </a:endParaRPr>
          </a:p>
          <a:p>
            <a:pPr marL="109537" indent="0">
              <a:buNone/>
            </a:pPr>
            <a:r>
              <a:rPr lang="en-US" dirty="0" err="1" smtClean="0">
                <a:latin typeface="Courier New"/>
                <a:cs typeface="Courier New"/>
              </a:rPr>
              <a:t>gpasswd</a:t>
            </a:r>
            <a:r>
              <a:rPr lang="en-US" dirty="0" smtClean="0">
                <a:latin typeface="Courier New"/>
                <a:cs typeface="Courier New"/>
              </a:rPr>
              <a:t> –A wen99999 </a:t>
            </a:r>
            <a:r>
              <a:rPr lang="en-US" dirty="0" err="1" smtClean="0">
                <a:latin typeface="Courier New"/>
                <a:cs typeface="Courier New"/>
              </a:rPr>
              <a:t>mygroup</a:t>
            </a:r>
            <a:r>
              <a:rPr lang="en-US" dirty="0" smtClean="0">
                <a:cs typeface="Courier New"/>
              </a:rPr>
              <a:t> </a:t>
            </a:r>
          </a:p>
          <a:p>
            <a:r>
              <a:rPr lang="en-US" dirty="0" smtClean="0">
                <a:cs typeface="Courier New"/>
              </a:rPr>
              <a:t>set a password on </a:t>
            </a:r>
            <a:r>
              <a:rPr lang="en-US" dirty="0" err="1" smtClean="0">
                <a:cs typeface="Courier New"/>
              </a:rPr>
              <a:t>mygroup</a:t>
            </a:r>
            <a:endParaRPr lang="en-US" dirty="0" smtClean="0">
              <a:cs typeface="Courier New"/>
            </a:endParaRPr>
          </a:p>
          <a:p>
            <a:pPr marL="109537" indent="0">
              <a:buNone/>
            </a:pPr>
            <a:r>
              <a:rPr lang="en-US" dirty="0" err="1" smtClean="0">
                <a:latin typeface="Courier New"/>
                <a:cs typeface="Courier New"/>
              </a:rPr>
              <a:t>gpasswd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mygroup</a:t>
            </a:r>
            <a:endParaRPr lang="en-US" dirty="0" smtClean="0">
              <a:latin typeface="Courier New"/>
              <a:cs typeface="Courier New"/>
            </a:endParaRPr>
          </a:p>
          <a:p>
            <a:pPr marL="109537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examples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95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account has been created for everyone who should have one (the users)</a:t>
            </a:r>
          </a:p>
          <a:p>
            <a:r>
              <a:rPr lang="en-US" dirty="0" smtClean="0"/>
              <a:t>every user is authorized to read, write, and execute exactly what they should be able to</a:t>
            </a:r>
          </a:p>
          <a:p>
            <a:pPr lvl="1"/>
            <a:r>
              <a:rPr lang="en-US" dirty="0" smtClean="0"/>
              <a:t>not more</a:t>
            </a:r>
          </a:p>
          <a:p>
            <a:pPr lvl="1"/>
            <a:r>
              <a:rPr lang="en-US" dirty="0" smtClean="0"/>
              <a:t>not less</a:t>
            </a:r>
          </a:p>
          <a:p>
            <a:r>
              <a:rPr lang="en-US" dirty="0" smtClean="0"/>
              <a:t>every user can access the resources they need</a:t>
            </a:r>
          </a:p>
          <a:p>
            <a:pPr lvl="1"/>
            <a:r>
              <a:rPr lang="en-US" dirty="0" smtClean="0"/>
              <a:t>disk space</a:t>
            </a:r>
          </a:p>
          <a:p>
            <a:pPr lvl="1"/>
            <a:r>
              <a:rPr lang="en-US" dirty="0" smtClean="0"/>
              <a:t>software applications/libraries</a:t>
            </a:r>
          </a:p>
          <a:p>
            <a:pPr lvl="1"/>
            <a:r>
              <a:rPr lang="en-US" dirty="0" smtClean="0"/>
              <a:t>processes, memory, CPU time</a:t>
            </a:r>
          </a:p>
          <a:p>
            <a:pPr lvl="1"/>
            <a:r>
              <a:rPr lang="en-US" dirty="0" smtClean="0"/>
              <a:t>resource hogs don't affect the work of other users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Healthy Multi-User System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08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685800"/>
            <a:ext cx="8763000" cy="5638800"/>
          </a:xfrm>
        </p:spPr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ccessible to its users</a:t>
            </a:r>
          </a:p>
          <a:p>
            <a:pPr lvl="1"/>
            <a:r>
              <a:rPr lang="en-US" dirty="0" smtClean="0"/>
              <a:t>accessible remotely if applicable (</a:t>
            </a:r>
            <a:r>
              <a:rPr lang="en-US" dirty="0" err="1" smtClean="0"/>
              <a:t>ssh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good uptime with reasonable maintenance windows</a:t>
            </a:r>
          </a:p>
          <a:p>
            <a:r>
              <a:rPr lang="en-US" dirty="0" smtClean="0"/>
              <a:t>Secure from attack</a:t>
            </a:r>
          </a:p>
          <a:p>
            <a:pPr lvl="1"/>
            <a:r>
              <a:rPr lang="en-US" dirty="0" smtClean="0"/>
              <a:t>inaccessible to unauthorized users (external attack)</a:t>
            </a:r>
          </a:p>
          <a:p>
            <a:pPr lvl="1"/>
            <a:r>
              <a:rPr lang="en-US" dirty="0" smtClean="0"/>
              <a:t>no unauthorized or stolen access to user accounts</a:t>
            </a:r>
          </a:p>
          <a:p>
            <a:pPr lvl="1"/>
            <a:r>
              <a:rPr lang="en-US" dirty="0" smtClean="0"/>
              <a:t>resistant to internal attacks</a:t>
            </a:r>
          </a:p>
          <a:p>
            <a:pPr lvl="2"/>
            <a:r>
              <a:rPr lang="en-US" dirty="0" smtClean="0"/>
              <a:t>users cannot elevate their privileges</a:t>
            </a:r>
          </a:p>
          <a:p>
            <a:pPr lvl="2"/>
            <a:r>
              <a:rPr lang="en-US" dirty="0" smtClean="0"/>
              <a:t>users don't bring system down without trying</a:t>
            </a:r>
          </a:p>
          <a:p>
            <a:pPr lvl="1"/>
            <a:r>
              <a:rPr lang="en-US" dirty="0" smtClean="0"/>
              <a:t>prevent cross-user attacks</a:t>
            </a:r>
          </a:p>
          <a:p>
            <a:pPr lvl="2"/>
            <a:r>
              <a:rPr lang="en-US" dirty="0" smtClean="0"/>
              <a:t>ensure users cannot interfere with each other's</a:t>
            </a:r>
          </a:p>
          <a:p>
            <a:pPr lvl="3"/>
            <a:r>
              <a:rPr lang="en-US" dirty="0" smtClean="0"/>
              <a:t>confidentiality of files</a:t>
            </a:r>
          </a:p>
          <a:p>
            <a:pPr lvl="3"/>
            <a:r>
              <a:rPr lang="en-US" dirty="0" smtClean="0"/>
              <a:t>integrity of files</a:t>
            </a:r>
          </a:p>
          <a:p>
            <a:pPr lvl="3"/>
            <a:r>
              <a:rPr lang="en-US" dirty="0" smtClean="0"/>
              <a:t>availability of files</a:t>
            </a:r>
          </a:p>
          <a:p>
            <a:pPr lvl="3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914400"/>
          </a:xfrm>
        </p:spPr>
        <p:txBody>
          <a:bodyPr/>
          <a:lstStyle/>
          <a:p>
            <a:r>
              <a:rPr lang="en-US" dirty="0" smtClean="0"/>
              <a:t>Healthy Multi-User System </a:t>
            </a:r>
            <a:r>
              <a:rPr lang="en-US" sz="2400" dirty="0" smtClean="0"/>
              <a:t>(cont'd)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92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2"/>
          </a:xfrm>
        </p:spPr>
        <p:txBody>
          <a:bodyPr/>
          <a:lstStyle/>
          <a:p>
            <a:r>
              <a:rPr lang="en-US" dirty="0" smtClean="0"/>
              <a:t>backups</a:t>
            </a:r>
          </a:p>
          <a:p>
            <a:r>
              <a:rPr lang="en-US" dirty="0" smtClean="0"/>
              <a:t>security patches (software updates, below)</a:t>
            </a:r>
          </a:p>
          <a:p>
            <a:r>
              <a:rPr lang="en-US" dirty="0" smtClean="0"/>
              <a:t>monitor and manage disk space</a:t>
            </a:r>
          </a:p>
          <a:p>
            <a:pPr lvl="1"/>
            <a:r>
              <a:rPr lang="en-US" dirty="0" smtClean="0"/>
              <a:t>find and educate and control "space hogs"</a:t>
            </a:r>
          </a:p>
          <a:p>
            <a:pPr lvl="1"/>
            <a:r>
              <a:rPr lang="en-US" dirty="0" smtClean="0"/>
              <a:t>add new disk space</a:t>
            </a:r>
          </a:p>
          <a:p>
            <a:pPr lvl="1"/>
            <a:r>
              <a:rPr lang="en-US" dirty="0" smtClean="0"/>
              <a:t>replace failed disk space</a:t>
            </a:r>
          </a:p>
          <a:p>
            <a:r>
              <a:rPr lang="en-US" dirty="0" smtClean="0"/>
              <a:t>software installation</a:t>
            </a:r>
          </a:p>
          <a:p>
            <a:r>
              <a:rPr lang="en-US" dirty="0" smtClean="0"/>
              <a:t>software updates</a:t>
            </a:r>
          </a:p>
          <a:p>
            <a:r>
              <a:rPr lang="en-US" dirty="0" smtClean="0"/>
              <a:t>system upgrades (preferably not often)</a:t>
            </a:r>
          </a:p>
          <a:p>
            <a:r>
              <a:rPr lang="en-US" dirty="0" smtClean="0"/>
              <a:t>monitor the system logs for issues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Maintenance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33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57800"/>
          </a:xfrm>
        </p:spPr>
        <p:txBody>
          <a:bodyPr/>
          <a:lstStyle/>
          <a:p>
            <a:r>
              <a:rPr lang="en-US" dirty="0" smtClean="0"/>
              <a:t>Red Hat Enterprise Linux is the industry standard for production Linux servers</a:t>
            </a:r>
          </a:p>
          <a:p>
            <a:r>
              <a:rPr lang="en-US" dirty="0" smtClean="0"/>
              <a:t>Red Hat and Oracle are the two big companies offering Linux IT services</a:t>
            </a:r>
          </a:p>
          <a:p>
            <a:pPr lvl="1"/>
            <a:r>
              <a:rPr lang="en-US" dirty="0" smtClean="0"/>
              <a:t>Red Hat uses RHEL (Red Hat Enterprise Linux)</a:t>
            </a:r>
          </a:p>
          <a:p>
            <a:pPr lvl="1"/>
            <a:r>
              <a:rPr lang="en-US" dirty="0" smtClean="0"/>
              <a:t>Oracle uses RHEL (with Red Hat Trademarks removed)</a:t>
            </a:r>
          </a:p>
          <a:p>
            <a:pPr lvl="1"/>
            <a:r>
              <a:rPr lang="en-US" dirty="0" err="1" smtClean="0"/>
              <a:t>CentOS</a:t>
            </a:r>
            <a:r>
              <a:rPr lang="en-US" dirty="0" smtClean="0"/>
              <a:t> is RHEL (with Red Hat trademarks removed)</a:t>
            </a:r>
          </a:p>
          <a:p>
            <a:r>
              <a:rPr lang="en-US" dirty="0" smtClean="0"/>
              <a:t>RHEL Versions have a lifespan on the order of 10 years</a:t>
            </a:r>
          </a:p>
          <a:p>
            <a:pPr lvl="1"/>
            <a:r>
              <a:rPr lang="en-US" dirty="0" smtClean="0"/>
              <a:t>4.x, 5.x, 6.x, 7.x </a:t>
            </a:r>
          </a:p>
          <a:p>
            <a:pPr lvl="1"/>
            <a:r>
              <a:rPr lang="en-US" dirty="0" smtClean="0"/>
              <a:t>Each version of RHEL contains a set of packages, each of a particular version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Red Hat Enterprise Linux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21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r>
              <a:rPr lang="en-US" dirty="0" smtClean="0"/>
              <a:t>After a server is installed with a RHEL version, configured, tested, and put into production, you want to keep the individual packages up to date</a:t>
            </a:r>
          </a:p>
          <a:p>
            <a:r>
              <a:rPr lang="en-US" dirty="0" smtClean="0"/>
              <a:t>For </a:t>
            </a:r>
            <a:r>
              <a:rPr lang="en-US" dirty="0"/>
              <a:t>our purposes, a Software Update is a new version of an individual package</a:t>
            </a:r>
          </a:p>
          <a:p>
            <a:pPr lvl="1"/>
            <a:r>
              <a:rPr lang="en-US" dirty="0"/>
              <a:t>new version of </a:t>
            </a:r>
            <a:r>
              <a:rPr lang="en-US" dirty="0" err="1"/>
              <a:t>openssh</a:t>
            </a:r>
            <a:r>
              <a:rPr lang="en-US" dirty="0"/>
              <a:t>, </a:t>
            </a:r>
            <a:r>
              <a:rPr lang="en-US" dirty="0" err="1"/>
              <a:t>httpd</a:t>
            </a:r>
            <a:r>
              <a:rPr lang="en-US" dirty="0"/>
              <a:t>, </a:t>
            </a:r>
            <a:r>
              <a:rPr lang="en-US" dirty="0" err="1"/>
              <a:t>etc</a:t>
            </a:r>
            <a:endParaRPr lang="en-US" dirty="0"/>
          </a:p>
          <a:p>
            <a:pPr lvl="1"/>
            <a:r>
              <a:rPr lang="en-US" dirty="0"/>
              <a:t>it is important to install </a:t>
            </a:r>
            <a:r>
              <a:rPr lang="en-US" dirty="0" smtClean="0"/>
              <a:t>these</a:t>
            </a:r>
          </a:p>
          <a:p>
            <a:r>
              <a:rPr lang="en-US" dirty="0" smtClean="0"/>
              <a:t>Red Hat </a:t>
            </a:r>
            <a:r>
              <a:rPr lang="en-US" dirty="0" err="1" smtClean="0"/>
              <a:t>backports</a:t>
            </a:r>
            <a:r>
              <a:rPr lang="en-US" dirty="0" smtClean="0"/>
              <a:t> security fixes to packages</a:t>
            </a:r>
          </a:p>
          <a:p>
            <a:pPr lvl="1"/>
            <a:r>
              <a:rPr lang="en-US" dirty="0" smtClean="0"/>
              <a:t>This means Red Hat provides software updates to put new security fixes in the old versions of packages in the old versions of RHEL 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Update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34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762000"/>
            <a:ext cx="8229600" cy="4495800"/>
          </a:xfrm>
        </p:spPr>
        <p:txBody>
          <a:bodyPr/>
          <a:lstStyle/>
          <a:p>
            <a:r>
              <a:rPr lang="en-US" dirty="0" smtClean="0"/>
              <a:t>For our purposes, a System Upgrade is a move from a major RHEL version to a later one</a:t>
            </a:r>
          </a:p>
          <a:p>
            <a:r>
              <a:rPr lang="en-US" dirty="0" smtClean="0"/>
              <a:t>Later RHEL versions can be quite different from each other</a:t>
            </a:r>
          </a:p>
          <a:p>
            <a:pPr lvl="1"/>
            <a:r>
              <a:rPr lang="en-US" dirty="0" smtClean="0"/>
              <a:t>different packages (</a:t>
            </a:r>
            <a:r>
              <a:rPr lang="en-US" dirty="0" err="1" smtClean="0"/>
              <a:t>sysVinit</a:t>
            </a:r>
            <a:r>
              <a:rPr lang="en-US" dirty="0" smtClean="0"/>
              <a:t> versus </a:t>
            </a:r>
            <a:r>
              <a:rPr lang="en-US" dirty="0" err="1" smtClean="0"/>
              <a:t>upstartd</a:t>
            </a:r>
            <a:r>
              <a:rPr lang="en-US" dirty="0" smtClean="0"/>
              <a:t> versus </a:t>
            </a:r>
            <a:r>
              <a:rPr lang="en-US" dirty="0" err="1" smtClean="0"/>
              <a:t>systemd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different major revisions of packages (apache 1.x versus apache 2.x;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r>
              <a:rPr lang="en-US" dirty="0" smtClean="0"/>
              <a:t>A System Upgrade typically involves a new installation, configuration, testing, deployment, switch over from old system to new system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System Upgrade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97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1"/>
  <p:tag name="PARTLISTDEFAULT" val="1"/>
  <p:tag name="INCORRECTPOINTVALUE" val="0"/>
  <p:tag name="AUTOADJUSTPARTRANGE" val="True"/>
  <p:tag name="FIBNUMRESULTS" val="5"/>
  <p:tag name="PRRESPONSE2" val="9"/>
  <p:tag name="PRRESPONSE6" val="5"/>
  <p:tag name="PRRESPONSE10" val="1"/>
  <p:tag name="POWERPOINTVERSION" val="12.0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2830136"/>
  <p:tag name="USESCHEMECOLORS" val="True"/>
  <p:tag name="GRIDROTATIONINTERVAL" val="2"/>
  <p:tag name="CHARTCOLORS" val="0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INCLUDENONRESPONDERS" val="Fals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RESETCHARTS" val="True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00"/>
  <p:tag name="USESECONDARYMONITOR" val="True"/>
  <p:tag name="PARTICIPANTSINLEADERBOARD" val="5"/>
  <p:tag name="MULTIRESPDIVISOR" val="1"/>
  <p:tag name="SAVECSVWITHSESSION" val="False"/>
  <p:tag name="DISPLAYNAME" val="True"/>
  <p:tag name="PRRESPONSE7" val="4"/>
  <p:tag name="POLLINGCYCLE" val="2"/>
  <p:tag name="STDCHART" val="1"/>
  <p:tag name="RESPTABLESTYLE" val="-1"/>
  <p:tag name="CUSTOMCELLBACKCOLOR1" val="-657956"/>
  <p:tag name="PRRESPONSE4" val="7"/>
  <p:tag name="ADVANCEDSETTINGSVIEW" val="False"/>
  <p:tag name="DELIMITERS" val="3.1"/>
  <p:tag name="TPFULLVERSION" val="4.2.3.23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24994</TotalTime>
  <Words>2011</Words>
  <Application>Microsoft Office PowerPoint</Application>
  <PresentationFormat>On-screen Show (4:3)</PresentationFormat>
  <Paragraphs>284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Concourse</vt:lpstr>
      <vt:lpstr>CST8177 – Linux II</vt:lpstr>
      <vt:lpstr>Today’s Topics</vt:lpstr>
      <vt:lpstr>System Administration</vt:lpstr>
      <vt:lpstr>Healthy Multi-User System</vt:lpstr>
      <vt:lpstr>Healthy Multi-User System (cont'd)</vt:lpstr>
      <vt:lpstr>Regular Maintenance</vt:lpstr>
      <vt:lpstr>Red Hat Enterprise Linux</vt:lpstr>
      <vt:lpstr>Software Update</vt:lpstr>
      <vt:lpstr>System Upgrade</vt:lpstr>
      <vt:lpstr>System Upgrades</vt:lpstr>
      <vt:lpstr>CentOS VMs</vt:lpstr>
      <vt:lpstr>Three types of account</vt:lpstr>
      <vt:lpstr>Setting up root</vt:lpstr>
      <vt:lpstr>sudo refresher</vt:lpstr>
      <vt:lpstr>User Management</vt:lpstr>
      <vt:lpstr>passwd command</vt:lpstr>
      <vt:lpstr>creating users</vt:lpstr>
      <vt:lpstr>creating many new users (cont'd)</vt:lpstr>
      <vt:lpstr>creating many new users (cont'd)</vt:lpstr>
      <vt:lpstr>creating many users (cont'd)</vt:lpstr>
      <vt:lpstr>Basic sed</vt:lpstr>
      <vt:lpstr>Sed examples</vt:lpstr>
      <vt:lpstr>passwd command examples</vt:lpstr>
      <vt:lpstr>passwd (cont'd)</vt:lpstr>
      <vt:lpstr>passwd example (cont'd)</vt:lpstr>
      <vt:lpstr>force passwd change on login</vt:lpstr>
      <vt:lpstr>Disable an account</vt:lpstr>
      <vt:lpstr>Editing critical files</vt:lpstr>
      <vt:lpstr>Group management</vt:lpstr>
      <vt:lpstr>group examples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CST8207 – Linux o/s i</dc:title>
  <dc:creator>Todd</dc:creator>
  <cp:lastModifiedBy>Wenjuan Jiang</cp:lastModifiedBy>
  <cp:revision>326</cp:revision>
  <dcterms:created xsi:type="dcterms:W3CDTF">2006-08-16T00:00:00Z</dcterms:created>
  <dcterms:modified xsi:type="dcterms:W3CDTF">2014-11-10T20:07:55Z</dcterms:modified>
</cp:coreProperties>
</file>