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349" r:id="rId4"/>
    <p:sldId id="350" r:id="rId5"/>
    <p:sldId id="351" r:id="rId6"/>
    <p:sldId id="352" r:id="rId7"/>
    <p:sldId id="375" r:id="rId8"/>
    <p:sldId id="374" r:id="rId9"/>
    <p:sldId id="376" r:id="rId10"/>
    <p:sldId id="361" r:id="rId11"/>
    <p:sldId id="338" r:id="rId12"/>
    <p:sldId id="348" r:id="rId13"/>
    <p:sldId id="362" r:id="rId14"/>
    <p:sldId id="366" r:id="rId15"/>
    <p:sldId id="367" r:id="rId16"/>
    <p:sldId id="368" r:id="rId17"/>
    <p:sldId id="369" r:id="rId18"/>
    <p:sldId id="372" r:id="rId19"/>
    <p:sldId id="373" r:id="rId20"/>
    <p:sldId id="370" r:id="rId21"/>
    <p:sldId id="371" r:id="rId22"/>
    <p:sldId id="355" r:id="rId23"/>
    <p:sldId id="377" r:id="rId24"/>
    <p:sldId id="356" r:id="rId25"/>
    <p:sldId id="357" r:id="rId26"/>
    <p:sldId id="358" r:id="rId27"/>
    <p:sldId id="359" r:id="rId28"/>
    <p:sldId id="360" r:id="rId29"/>
    <p:sldId id="378" r:id="rId30"/>
    <p:sldId id="379" r:id="rId31"/>
    <p:sldId id="380" r:id="rId32"/>
    <p:sldId id="381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80" d="100"/>
          <a:sy n="80" d="100"/>
        </p:scale>
        <p:origin x="-876" y="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.redhat.com/knowledge/docs/en-US/Red_Hat_Enterprise_Linux/6/html/Storage_Administration_Guide/ch-disk-quota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More on file systems, </a:t>
            </a:r>
            <a:r>
              <a:rPr lang="en-US" dirty="0" smtClean="0"/>
              <a:t>Booting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/>
          <a:lstStyle/>
          <a:p>
            <a:r>
              <a:rPr lang="en-US" dirty="0" smtClean="0"/>
              <a:t>individual users can check their individual quota status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</a:t>
            </a:r>
            <a:r>
              <a:rPr lang="en-US" dirty="0" smtClean="0"/>
              <a:t> command:</a:t>
            </a:r>
          </a:p>
          <a:p>
            <a:pPr lvl="1"/>
            <a:r>
              <a:rPr lang="en-US" dirty="0" smtClean="0"/>
              <a:t>shows</a:t>
            </a:r>
          </a:p>
          <a:p>
            <a:pPr lvl="2"/>
            <a:r>
              <a:rPr lang="en-US" dirty="0" smtClean="0"/>
              <a:t>block usage and limits</a:t>
            </a:r>
          </a:p>
          <a:p>
            <a:pPr lvl="2"/>
            <a:r>
              <a:rPr lang="en-US" dirty="0" err="1" smtClean="0"/>
              <a:t>inode</a:t>
            </a:r>
            <a:r>
              <a:rPr lang="en-US" dirty="0" smtClean="0"/>
              <a:t> usage and limits</a:t>
            </a:r>
          </a:p>
          <a:p>
            <a:pPr lvl="2"/>
            <a:r>
              <a:rPr lang="en-US" dirty="0" smtClean="0"/>
              <a:t>remainder on grace period if over soft limit</a:t>
            </a:r>
          </a:p>
          <a:p>
            <a:r>
              <a:rPr lang="en-US" dirty="0" smtClean="0"/>
              <a:t>System administrator can print report of all users quota status (see also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warnquota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shows for each user what they've used, </a:t>
            </a:r>
            <a:r>
              <a:rPr lang="en-US" smtClean="0">
                <a:cs typeface="Courier New" panose="02070309020205020404" pitchFamily="49" charset="0"/>
              </a:rPr>
              <a:t>soft limits, hard limits, </a:t>
            </a:r>
            <a:r>
              <a:rPr lang="en-US" dirty="0" smtClean="0">
                <a:cs typeface="Courier New" panose="02070309020205020404" pitchFamily="49" charset="0"/>
              </a:rPr>
              <a:t>and remainder of grace periods if that user has entered one of their grace periods</a:t>
            </a:r>
          </a:p>
          <a:p>
            <a:endParaRPr lang="en-US" dirty="0" smtClean="0"/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uota and </a:t>
            </a:r>
            <a:r>
              <a:rPr lang="en-US" dirty="0" err="1" smtClean="0"/>
              <a:t>repquota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http://teaching.idallen.com/cst8207/</a:t>
            </a:r>
            <a:r>
              <a:rPr lang="en-US" dirty="0" smtClean="0"/>
              <a:t>14w</a:t>
            </a:r>
            <a:r>
              <a:rPr lang="en-US" dirty="0"/>
              <a:t>/notes/750_booting_and_grub.html</a:t>
            </a:r>
          </a:p>
          <a:p>
            <a:r>
              <a:rPr lang="en-US" dirty="0" smtClean="0"/>
              <a:t>page numbers for Fifth Edition </a:t>
            </a:r>
            <a:r>
              <a:rPr lang="en-US" dirty="0" err="1" smtClean="0"/>
              <a:t>Sobell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Chapter 11: 424-431</a:t>
            </a:r>
          </a:p>
          <a:p>
            <a:pPr lvl="1"/>
            <a:r>
              <a:rPr lang="en-US" dirty="0" smtClean="0"/>
              <a:t>Chapter 15: 551-552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dirty="0" smtClean="0"/>
              <a:t>Power button pressed</a:t>
            </a:r>
          </a:p>
          <a:p>
            <a:r>
              <a:rPr lang="en-US" dirty="0" smtClean="0"/>
              <a:t>BIOS</a:t>
            </a:r>
          </a:p>
          <a:p>
            <a:r>
              <a:rPr lang="en-US" dirty="0" smtClean="0"/>
              <a:t>POST</a:t>
            </a:r>
          </a:p>
          <a:p>
            <a:r>
              <a:rPr lang="en-US" dirty="0" smtClean="0"/>
              <a:t>MBR  : contains grub stage 1</a:t>
            </a:r>
          </a:p>
          <a:p>
            <a:r>
              <a:rPr lang="en-US" dirty="0" smtClean="0"/>
              <a:t>grub stage 1 : to find grub stage 2</a:t>
            </a:r>
          </a:p>
          <a:p>
            <a:r>
              <a:rPr lang="en-US" dirty="0" smtClean="0"/>
              <a:t>grub stage 2</a:t>
            </a:r>
            <a:r>
              <a:rPr lang="en-US" dirty="0"/>
              <a:t> </a:t>
            </a:r>
            <a:r>
              <a:rPr lang="en-US" dirty="0" smtClean="0"/>
              <a:t>: to launch kernel</a:t>
            </a:r>
          </a:p>
          <a:p>
            <a:r>
              <a:rPr lang="en-US" dirty="0" smtClean="0"/>
              <a:t>kernel running</a:t>
            </a:r>
          </a:p>
          <a:p>
            <a:r>
              <a:rPr lang="en-US" dirty="0" err="1" smtClean="0"/>
              <a:t>init</a:t>
            </a:r>
            <a:r>
              <a:rPr lang="en-US" dirty="0" smtClean="0"/>
              <a:t> process (PID 1) : consults 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rc.sysinit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</a:t>
            </a:r>
            <a:r>
              <a:rPr lang="en-US" dirty="0" smtClean="0"/>
              <a:t> 3   :  assuming default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Booting Sequence (</a:t>
            </a:r>
            <a:r>
              <a:rPr lang="en-US" dirty="0" err="1" smtClean="0"/>
              <a:t>CentOS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r>
              <a:rPr lang="en-US" dirty="0" smtClean="0"/>
              <a:t> contains records of the form</a:t>
            </a:r>
          </a:p>
          <a:p>
            <a:pPr lvl="1"/>
            <a:r>
              <a:rPr lang="en-US" dirty="0" err="1" smtClean="0"/>
              <a:t>id:runlevels:action:process</a:t>
            </a:r>
            <a:endParaRPr lang="en-US" dirty="0" smtClean="0"/>
          </a:p>
          <a:p>
            <a:pPr lvl="1"/>
            <a:r>
              <a:rPr lang="en-US" dirty="0" smtClean="0"/>
              <a:t>id: identifies an entry</a:t>
            </a:r>
          </a:p>
          <a:p>
            <a:pPr lvl="1"/>
            <a:r>
              <a:rPr lang="en-US" dirty="0" err="1" smtClean="0"/>
              <a:t>runlevels</a:t>
            </a:r>
            <a:r>
              <a:rPr lang="en-US" dirty="0" smtClean="0"/>
              <a:t>: the </a:t>
            </a:r>
            <a:r>
              <a:rPr lang="en-US" dirty="0" err="1" smtClean="0"/>
              <a:t>runlevels</a:t>
            </a:r>
            <a:r>
              <a:rPr lang="en-US" dirty="0" smtClean="0"/>
              <a:t> in which the action should be taken</a:t>
            </a:r>
          </a:p>
          <a:p>
            <a:pPr lvl="1"/>
            <a:r>
              <a:rPr lang="en-US" dirty="0" smtClean="0"/>
              <a:t>action: the action that should be taken</a:t>
            </a:r>
          </a:p>
          <a:p>
            <a:pPr lvl="1"/>
            <a:r>
              <a:rPr lang="en-US" dirty="0" smtClean="0"/>
              <a:t>process: the process to be executed</a:t>
            </a:r>
          </a:p>
          <a:p>
            <a:r>
              <a:rPr lang="en-US" sz="2400" dirty="0" smtClean="0"/>
              <a:t>Because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6.5  is migrating to a successor of </a:t>
            </a:r>
            <a:r>
              <a:rPr lang="en-US" sz="2400" dirty="0" err="1" smtClean="0"/>
              <a:t>sysVinit</a:t>
            </a:r>
            <a:r>
              <a:rPr lang="en-US" sz="2400" dirty="0" smtClean="0"/>
              <a:t> (</a:t>
            </a:r>
            <a:r>
              <a:rPr lang="en-US" sz="2400" dirty="0" err="1" smtClean="0"/>
              <a:t>upstartd</a:t>
            </a:r>
            <a:r>
              <a:rPr lang="en-US" sz="2400" dirty="0" smtClean="0"/>
              <a:t>, which will be replaced with </a:t>
            </a:r>
            <a:r>
              <a:rPr lang="en-US" sz="2400" dirty="0" err="1" smtClean="0"/>
              <a:t>systemd</a:t>
            </a:r>
            <a:r>
              <a:rPr lang="en-US" sz="2400" dirty="0" smtClean="0"/>
              <a:t>), only the </a:t>
            </a:r>
            <a:r>
              <a:rPr lang="en-US" sz="2400" dirty="0" err="1" smtClean="0">
                <a:latin typeface="Courier New"/>
                <a:cs typeface="Courier New"/>
              </a:rPr>
              <a:t>initdefault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action is present in our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inittab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876800"/>
          </a:xfrm>
        </p:spPr>
        <p:txBody>
          <a:bodyPr/>
          <a:lstStyle/>
          <a:p>
            <a:r>
              <a:rPr lang="en-US" sz="2400" dirty="0" smtClean="0"/>
              <a:t>Even in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6.5, with </a:t>
            </a:r>
            <a:r>
              <a:rPr lang="en-US" sz="2400" dirty="0" err="1" smtClean="0"/>
              <a:t>upstartd</a:t>
            </a:r>
            <a:r>
              <a:rPr lang="en-US" sz="2400" dirty="0" smtClean="0"/>
              <a:t>, when the system boots to </a:t>
            </a:r>
            <a:r>
              <a:rPr lang="en-US" sz="2400" dirty="0" err="1" smtClean="0"/>
              <a:t>runlevel</a:t>
            </a:r>
            <a:r>
              <a:rPr lang="en-US" sz="2400" dirty="0" smtClean="0"/>
              <a:t> 3, the following happens as it did with </a:t>
            </a:r>
            <a:r>
              <a:rPr lang="en-US" sz="2400" dirty="0" err="1" smtClean="0"/>
              <a:t>sysVinit</a:t>
            </a:r>
            <a:endParaRPr lang="en-US" sz="2400" dirty="0" smtClean="0"/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rc.sysinit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</a:t>
            </a:r>
            <a:r>
              <a:rPr lang="en-US" sz="2400" dirty="0" smtClean="0">
                <a:latin typeface="Courier New"/>
                <a:cs typeface="Courier New"/>
              </a:rPr>
              <a:t> 3   #default </a:t>
            </a:r>
            <a:r>
              <a:rPr lang="en-US" sz="2400" dirty="0" err="1">
                <a:latin typeface="Courier New"/>
                <a:cs typeface="Courier New"/>
              </a:rPr>
              <a:t>runlevel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3</a:t>
            </a:r>
          </a:p>
          <a:p>
            <a:r>
              <a:rPr lang="en-US" sz="2400" dirty="0" smtClean="0">
                <a:cs typeface="Courier New"/>
              </a:rPr>
              <a:t>The </a:t>
            </a:r>
            <a:r>
              <a:rPr lang="en-US" sz="2400" dirty="0" err="1" smtClean="0">
                <a:latin typeface="Courier New"/>
                <a:cs typeface="Courier New"/>
              </a:rPr>
              <a:t>sysinit</a:t>
            </a:r>
            <a:r>
              <a:rPr lang="en-US" sz="2400" dirty="0" smtClean="0">
                <a:cs typeface="Courier New"/>
              </a:rPr>
              <a:t> action now is invoked due to the </a:t>
            </a:r>
            <a:r>
              <a:rPr lang="en-US" sz="2400" dirty="0" err="1" smtClean="0">
                <a:cs typeface="Courier New"/>
              </a:rPr>
              <a:t>upstartd</a:t>
            </a:r>
            <a:r>
              <a:rPr lang="en-US" sz="2400" dirty="0" smtClean="0"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rcS.conf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file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The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script being called with argument </a:t>
            </a:r>
            <a:r>
              <a:rPr lang="en-US" sz="2400" dirty="0" smtClean="0">
                <a:latin typeface="Courier New"/>
                <a:cs typeface="Courier New"/>
              </a:rPr>
              <a:t>3</a:t>
            </a:r>
            <a:r>
              <a:rPr lang="en-US" sz="2400" dirty="0" smtClean="0">
                <a:cs typeface="Courier New"/>
              </a:rPr>
              <a:t> is due to the </a:t>
            </a:r>
            <a:r>
              <a:rPr lang="en-US" sz="2400" dirty="0" err="1" smtClean="0">
                <a:cs typeface="Courier New"/>
              </a:rPr>
              <a:t>upstartd</a:t>
            </a: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      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rc.conf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file</a:t>
            </a:r>
          </a:p>
          <a:p>
            <a:r>
              <a:rPr lang="en-US" sz="2400" dirty="0" smtClean="0">
                <a:cs typeface="Courier New"/>
              </a:rPr>
              <a:t>Under </a:t>
            </a:r>
            <a:r>
              <a:rPr lang="en-US" sz="2400" dirty="0" err="1" smtClean="0">
                <a:cs typeface="Courier New"/>
              </a:rPr>
              <a:t>sysVinit</a:t>
            </a:r>
            <a:r>
              <a:rPr lang="en-US" sz="2400" dirty="0" smtClean="0">
                <a:cs typeface="Courier New"/>
              </a:rPr>
              <a:t>, this was controlled by</a:t>
            </a:r>
          </a:p>
          <a:p>
            <a:pPr marL="109537" indent="0">
              <a:buNone/>
            </a:pP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      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inittab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When 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</a:t>
            </a:r>
            <a:r>
              <a:rPr lang="en-US" dirty="0" err="1" smtClean="0"/>
              <a:t>upstartd</a:t>
            </a:r>
            <a:r>
              <a:rPr lang="en-US" dirty="0" smtClean="0"/>
              <a:t>, </a:t>
            </a:r>
            <a:r>
              <a:rPr lang="en-US" dirty="0" err="1" smtClean="0"/>
              <a:t>sysVinit</a:t>
            </a:r>
            <a:r>
              <a:rPr lang="en-US" dirty="0" smtClean="0"/>
              <a:t> is supported</a:t>
            </a: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/*</a:t>
            </a:r>
          </a:p>
          <a:p>
            <a:pPr lvl="1"/>
            <a:r>
              <a:rPr lang="en-US" dirty="0" smtClean="0"/>
              <a:t>these are scripts for starting, stopping, restarting services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rc.d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rc.N.d</a:t>
            </a:r>
            <a:r>
              <a:rPr lang="en-US" sz="2400" dirty="0" smtClean="0">
                <a:latin typeface="Courier New"/>
                <a:cs typeface="Courier New"/>
              </a:rPr>
              <a:t>/*  #where N is a </a:t>
            </a:r>
            <a:r>
              <a:rPr lang="en-US" sz="2400" dirty="0" err="1" smtClean="0">
                <a:latin typeface="Courier New"/>
                <a:cs typeface="Courier New"/>
              </a:rPr>
              <a:t>runlevel</a:t>
            </a:r>
            <a:endParaRPr lang="en-US" sz="2400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these are symbolic links to service's script</a:t>
            </a:r>
          </a:p>
          <a:p>
            <a:pPr lvl="1"/>
            <a:r>
              <a:rPr lang="en-US" dirty="0" smtClean="0"/>
              <a:t>begins with K means service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"stop" argument</a:t>
            </a:r>
          </a:p>
          <a:p>
            <a:pPr lvl="1"/>
            <a:r>
              <a:rPr lang="en-US" dirty="0" smtClean="0"/>
              <a:t>begins with S means service should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"start" argument</a:t>
            </a:r>
          </a:p>
          <a:p>
            <a:r>
              <a:rPr lang="en-US" dirty="0" err="1" smtClean="0"/>
              <a:t>chkconfig</a:t>
            </a:r>
            <a:r>
              <a:rPr lang="en-US" dirty="0" smtClean="0"/>
              <a:t> maintains these scripts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SysVinit</a:t>
            </a:r>
            <a:r>
              <a:rPr lang="en-US" dirty="0" smtClean="0"/>
              <a:t> scripts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/* </a:t>
            </a:r>
            <a:r>
              <a:rPr lang="en-US" dirty="0" smtClean="0"/>
              <a:t>scripts manageable by </a:t>
            </a:r>
            <a:r>
              <a:rPr lang="en-US" dirty="0" err="1" smtClean="0"/>
              <a:t>chkconfig</a:t>
            </a:r>
            <a:r>
              <a:rPr lang="en-US" dirty="0" smtClean="0"/>
              <a:t> have two or more commented lines</a:t>
            </a:r>
          </a:p>
          <a:p>
            <a:r>
              <a:rPr lang="en-US" dirty="0" smtClean="0"/>
              <a:t>first tells </a:t>
            </a:r>
            <a:r>
              <a:rPr lang="en-US" dirty="0" err="1" smtClean="0"/>
              <a:t>chkconfig</a:t>
            </a:r>
            <a:r>
              <a:rPr lang="en-US" dirty="0" smtClean="0"/>
              <a:t> what </a:t>
            </a:r>
            <a:r>
              <a:rPr lang="en-US" dirty="0" err="1" smtClean="0"/>
              <a:t>runlevels</a:t>
            </a:r>
            <a:r>
              <a:rPr lang="en-US" dirty="0" smtClean="0"/>
              <a:t>, and start and stop priority</a:t>
            </a:r>
          </a:p>
          <a:p>
            <a:r>
              <a:rPr lang="en-US" dirty="0" err="1" smtClean="0"/>
              <a:t>runlevels</a:t>
            </a:r>
            <a:r>
              <a:rPr lang="en-US" dirty="0" smtClean="0"/>
              <a:t> is "-" if by default should not be started in any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second is a description</a:t>
            </a:r>
            <a:endParaRPr lang="en-US" dirty="0"/>
          </a:p>
          <a:p>
            <a:r>
              <a:rPr lang="en-US" dirty="0" smtClean="0"/>
              <a:t>For example: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</a:t>
            </a:r>
            <a:r>
              <a:rPr lang="en-US" sz="2400" dirty="0" err="1" smtClean="0">
                <a:latin typeface="Courier New"/>
                <a:cs typeface="Courier New"/>
              </a:rPr>
              <a:t>chkconfig</a:t>
            </a:r>
            <a:r>
              <a:rPr lang="en-US" sz="2400" dirty="0" smtClean="0">
                <a:latin typeface="Courier New"/>
                <a:cs typeface="Courier New"/>
              </a:rPr>
              <a:t>: - 58 74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description: </a:t>
            </a:r>
            <a:r>
              <a:rPr lang="en-US" sz="2400" dirty="0" err="1" smtClean="0">
                <a:latin typeface="Courier New"/>
                <a:cs typeface="Courier New"/>
              </a:rPr>
              <a:t>ntpd</a:t>
            </a:r>
            <a:r>
              <a:rPr lang="en-US" sz="2400" dirty="0" smtClean="0">
                <a:latin typeface="Courier New"/>
                <a:cs typeface="Courier New"/>
              </a:rPr>
              <a:t> is the NTPv4 daemon. \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The Network ....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chkconfig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953000"/>
          </a:xfrm>
        </p:spPr>
        <p:txBody>
          <a:bodyPr/>
          <a:lstStyle/>
          <a:p>
            <a:r>
              <a:rPr lang="en-US" dirty="0" smtClean="0"/>
              <a:t>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 (N=0,1,2,3,4,5,6) directories contain symbolic links to scripts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These links are maintained by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/>
              <a:t> (links created or removed by commands like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latin typeface="Courier New"/>
                <a:cs typeface="Courier New"/>
              </a:rPr>
              <a:t> &lt;service&gt; 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during boot</a:t>
            </a:r>
            <a:r>
              <a:rPr lang="en-US" dirty="0"/>
              <a:t> </a:t>
            </a:r>
            <a:r>
              <a:rPr lang="en-US" dirty="0" smtClean="0"/>
              <a:t>as controlled by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inittab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or by root running a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&lt;</a:t>
            </a:r>
            <a:r>
              <a:rPr lang="en-US" dirty="0" err="1" smtClean="0">
                <a:latin typeface="Courier New"/>
                <a:cs typeface="Courier New"/>
              </a:rPr>
              <a:t>newlevel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>
                <a:cs typeface="Courier New"/>
              </a:rPr>
              <a:t>command (example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2</a:t>
            </a:r>
            <a:r>
              <a:rPr lang="en-US" dirty="0" smtClean="0">
                <a:cs typeface="Courier New"/>
              </a:rPr>
              <a:t> to enter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 2)</a:t>
            </a:r>
          </a:p>
          <a:p>
            <a:pPr marL="392113" lvl="1" indent="0">
              <a:buNone/>
            </a:pPr>
            <a:r>
              <a:rPr lang="en-US" dirty="0" smtClean="0">
                <a:cs typeface="Courier New"/>
              </a:rPr>
              <a:t>The system will call scripts to stop services that should not run in that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, and start services that should run in that </a:t>
            </a:r>
            <a:r>
              <a:rPr lang="en-US" dirty="0" err="1" smtClean="0">
                <a:cs typeface="Courier New"/>
              </a:rPr>
              <a:t>runlevel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/*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r>
              <a:rPr lang="en-US" dirty="0" smtClean="0"/>
              <a:t>, the system needs to stop the services that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, and start the services that should be running in that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To do this, the system calls the scripts in that </a:t>
            </a:r>
            <a:r>
              <a:rPr lang="en-US" dirty="0" err="1" smtClean="0"/>
              <a:t>runlevel's</a:t>
            </a:r>
            <a:r>
              <a:rPr lang="en-US" dirty="0" smtClean="0"/>
              <a:t> directory,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&gt;.d/</a:t>
            </a:r>
            <a:r>
              <a:rPr lang="en-US" dirty="0" smtClean="0"/>
              <a:t>, where 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/>
              <a:t>is a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Scripts whose names begin with K are called with a stop argument (if that service is running)</a:t>
            </a:r>
          </a:p>
          <a:p>
            <a:pPr lvl="1"/>
            <a:r>
              <a:rPr lang="en-US" dirty="0" smtClean="0"/>
              <a:t>Scripts whose names begin with S are called with a start argument (if that service is not running)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5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876800"/>
          </a:xfrm>
        </p:spPr>
        <p:txBody>
          <a:bodyPr/>
          <a:lstStyle/>
          <a:p>
            <a:r>
              <a:rPr lang="en-US" dirty="0"/>
              <a:t>Upon entering </a:t>
            </a:r>
            <a:r>
              <a:rPr lang="en-US" dirty="0" err="1"/>
              <a:t>runlevel</a:t>
            </a:r>
            <a:r>
              <a:rPr lang="en-US" dirty="0"/>
              <a:t> 3 (for example):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/rc3.d/K* </a:t>
            </a:r>
            <a:r>
              <a:rPr lang="en-US" dirty="0"/>
              <a:t>script is called with "stop" (if that service is running)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/rc3.d/S* </a:t>
            </a:r>
            <a:r>
              <a:rPr lang="en-US" dirty="0"/>
              <a:t>script is called with "start" (if that service is not running)</a:t>
            </a:r>
          </a:p>
          <a:p>
            <a:pPr lvl="1"/>
            <a:r>
              <a:rPr lang="en-US" dirty="0"/>
              <a:t>The ordering of the scripts </a:t>
            </a:r>
            <a:r>
              <a:rPr lang="en-US" dirty="0" smtClean="0"/>
              <a:t>being called is </a:t>
            </a:r>
            <a:r>
              <a:rPr lang="en-US" dirty="0"/>
              <a:t>given by the </a:t>
            </a:r>
            <a:r>
              <a:rPr lang="en-US" dirty="0" err="1"/>
              <a:t>chkconfig</a:t>
            </a:r>
            <a:r>
              <a:rPr lang="en-US" dirty="0"/>
              <a:t> priority, which is a number in the </a:t>
            </a:r>
            <a:r>
              <a:rPr lang="en-US" dirty="0" err="1" smtClean="0"/>
              <a:t>symlink-ed</a:t>
            </a:r>
            <a:r>
              <a:rPr lang="en-US" dirty="0" smtClean="0"/>
              <a:t> name of each script</a:t>
            </a:r>
          </a:p>
          <a:p>
            <a:pPr lvl="1"/>
            <a:r>
              <a:rPr lang="en-US" dirty="0" smtClean="0"/>
              <a:t>These numbers in the link names put the scripts in a certain order</a:t>
            </a:r>
          </a:p>
          <a:p>
            <a:pPr lvl="2"/>
            <a:r>
              <a:rPr lang="en-US" dirty="0" err="1" smtClean="0"/>
              <a:t>chkconfig</a:t>
            </a:r>
            <a:r>
              <a:rPr lang="en-US" dirty="0" smtClean="0"/>
              <a:t> created the link with this number in the link name because of those commented lines in the script itself (we talked about those a few slides ago)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Example of 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bind mounts</a:t>
            </a:r>
          </a:p>
          <a:p>
            <a:pPr eaLnBrk="1" hangingPunct="1"/>
            <a:r>
              <a:rPr lang="en-US" sz="2000" dirty="0" smtClean="0"/>
              <a:t>quotas</a:t>
            </a:r>
          </a:p>
          <a:p>
            <a:pPr eaLnBrk="1" hangingPunct="1"/>
            <a:r>
              <a:rPr lang="en-US" sz="2000" dirty="0" smtClean="0"/>
              <a:t>Booting process and </a:t>
            </a:r>
            <a:r>
              <a:rPr lang="en-US" sz="2000" dirty="0" err="1" smtClean="0"/>
              <a:t>SysVinit</a:t>
            </a:r>
            <a:endParaRPr lang="en-US" sz="2000" dirty="0"/>
          </a:p>
          <a:p>
            <a:pPr eaLnBrk="1" hangingPunct="1"/>
            <a:r>
              <a:rPr lang="en-US" sz="2000" dirty="0" smtClean="0"/>
              <a:t>Installation Disk rescue mode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2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/rc3.d/S55sshd</a:t>
            </a:r>
          </a:p>
          <a:p>
            <a:pPr lvl="1"/>
            <a:r>
              <a:rPr lang="en-US" dirty="0" err="1" smtClean="0"/>
              <a:t>sshd</a:t>
            </a:r>
            <a:r>
              <a:rPr lang="en-US" dirty="0" smtClean="0"/>
              <a:t> is configured to run in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pPr lvl="2"/>
            <a:r>
              <a:rPr lang="en-US" dirty="0" smtClean="0"/>
              <a:t>otherwise, there would be a </a:t>
            </a:r>
            <a:r>
              <a:rPr lang="en-US" dirty="0" smtClean="0">
                <a:latin typeface="Courier New"/>
                <a:cs typeface="Courier New"/>
              </a:rPr>
              <a:t>K25sshd</a:t>
            </a:r>
            <a:r>
              <a:rPr lang="en-US" dirty="0" smtClean="0"/>
              <a:t> script there instead (why 25?)</a:t>
            </a:r>
            <a:endParaRPr lang="en-US" dirty="0"/>
          </a:p>
          <a:p>
            <a:pPr lvl="1"/>
            <a:r>
              <a:rPr lang="en-US" dirty="0" smtClean="0"/>
              <a:t>55 </a:t>
            </a:r>
            <a:r>
              <a:rPr lang="en-US" dirty="0"/>
              <a:t>is the priority of starting </a:t>
            </a:r>
            <a:r>
              <a:rPr lang="en-US" dirty="0" smtClean="0"/>
              <a:t>the </a:t>
            </a:r>
            <a:r>
              <a:rPr lang="en-US" dirty="0" err="1" smtClean="0"/>
              <a:t>sshd</a:t>
            </a:r>
            <a:r>
              <a:rPr lang="en-US" dirty="0" smtClean="0"/>
              <a:t> service when entering that run level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latin typeface="Courier New"/>
                <a:cs typeface="Courier New"/>
              </a:rPr>
              <a:t>S55sshd</a:t>
            </a:r>
            <a:r>
              <a:rPr lang="en-US" dirty="0" smtClean="0"/>
              <a:t> script is a </a:t>
            </a:r>
            <a:r>
              <a:rPr lang="en-US" dirty="0" err="1" smtClean="0"/>
              <a:t>symlink</a:t>
            </a:r>
            <a:r>
              <a:rPr lang="en-US" dirty="0" smtClean="0"/>
              <a:t> 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sshd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Again, the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cs typeface="Courier New"/>
              </a:rPr>
              <a:t> command creates and removes these links when we use it to enable or disable a service for a </a:t>
            </a:r>
            <a:r>
              <a:rPr lang="en-US" dirty="0" err="1" smtClean="0">
                <a:cs typeface="Courier New"/>
              </a:rPr>
              <a:t>runlevel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Example service: </a:t>
            </a:r>
            <a:r>
              <a:rPr lang="en-US" dirty="0" err="1" smtClean="0"/>
              <a:t>sshd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service SCRIPT COMMAND [OPTIONS]</a:t>
            </a:r>
          </a:p>
          <a:p>
            <a:r>
              <a:rPr lang="en-US" dirty="0" smtClean="0">
                <a:latin typeface="Courier New"/>
                <a:cs typeface="Courier New"/>
              </a:rPr>
              <a:t>SCRIPT</a:t>
            </a:r>
            <a:r>
              <a:rPr lang="en-US" dirty="0" smtClean="0"/>
              <a:t> is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/SCRIPT</a:t>
            </a:r>
          </a:p>
          <a:p>
            <a:r>
              <a:rPr lang="en-US" dirty="0" smtClean="0">
                <a:latin typeface="Courier New"/>
                <a:cs typeface="Courier New"/>
              </a:rPr>
              <a:t>COMMAND</a:t>
            </a:r>
            <a:r>
              <a:rPr lang="en-US" dirty="0" smtClean="0"/>
              <a:t> is an argument to the script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start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stop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restart</a:t>
            </a:r>
          </a:p>
          <a:p>
            <a:pPr lvl="1"/>
            <a:r>
              <a:rPr lang="en-US" i="1" dirty="0" err="1" smtClean="0"/>
              <a:t>etc</a:t>
            </a:r>
            <a:endParaRPr lang="en-US" i="1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start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stop</a:t>
            </a:r>
            <a:r>
              <a:rPr lang="en-US" dirty="0" smtClean="0"/>
              <a:t> must be recognized by </a:t>
            </a:r>
            <a:r>
              <a:rPr lang="en-US" dirty="0" smtClean="0">
                <a:latin typeface="Courier New"/>
                <a:cs typeface="Courier New"/>
              </a:rPr>
              <a:t>SCRIPT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service 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start</a:t>
            </a:r>
          </a:p>
          <a:p>
            <a:pPr lvl="1"/>
            <a:r>
              <a:rPr lang="en-US" dirty="0" smtClean="0"/>
              <a:t>same effect as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start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service 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stop</a:t>
            </a:r>
          </a:p>
          <a:p>
            <a:pPr lvl="1"/>
            <a:r>
              <a:rPr lang="en-US" dirty="0" smtClean="0"/>
              <a:t>same effect as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r>
              <a:rPr lang="en-US" dirty="0" smtClean="0">
                <a:latin typeface="Courier New"/>
                <a:cs typeface="Courier New"/>
              </a:rPr>
              <a:t> stop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service – run a System V </a:t>
            </a:r>
            <a:r>
              <a:rPr lang="en-US" sz="3600" dirty="0" err="1" smtClean="0"/>
              <a:t>init</a:t>
            </a:r>
            <a:r>
              <a:rPr lang="en-US" sz="3600" dirty="0" smtClean="0"/>
              <a:t> script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/>
              <a:t>There are dangers associated with doing file system operations on "system directories" that might be used in system operation.</a:t>
            </a:r>
          </a:p>
          <a:p>
            <a:r>
              <a:rPr lang="en-US" dirty="0" smtClean="0"/>
              <a:t>For example, many programs will use the shared libraries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</a:t>
            </a:r>
            <a:r>
              <a:rPr lang="en-US" dirty="0" smtClean="0">
                <a:latin typeface="Courier New"/>
                <a:cs typeface="Courier New"/>
              </a:rPr>
              <a:t>/lib</a:t>
            </a:r>
            <a:r>
              <a:rPr lang="en-US" dirty="0" smtClean="0"/>
              <a:t>, which disappear if we move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usr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as we did earlier when we had to run </a:t>
            </a:r>
            <a:r>
              <a:rPr lang="en-US" dirty="0" smtClean="0">
                <a:latin typeface="Courier New"/>
                <a:cs typeface="Courier New"/>
              </a:rPr>
              <a:t>/usr1/bin/</a:t>
            </a:r>
            <a:r>
              <a:rPr lang="en-US" dirty="0" err="1" smtClean="0">
                <a:latin typeface="Courier New"/>
                <a:cs typeface="Courier New"/>
              </a:rPr>
              <a:t>rsync</a:t>
            </a:r>
            <a:endParaRPr lang="en-US" dirty="0"/>
          </a:p>
          <a:p>
            <a:r>
              <a:rPr lang="en-US" dirty="0" smtClean="0"/>
              <a:t>Also, there may come a time when the system won't boot properly: MBR corrupted, bad entry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fstab</a:t>
            </a:r>
            <a:r>
              <a:rPr lang="en-US" dirty="0" smtClean="0"/>
              <a:t>, inconsistent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file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Installation DVD for 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 smtClean="0"/>
              <a:t>When you boot with a CD/DVD into rescue mode, you are running a different </a:t>
            </a:r>
            <a:r>
              <a:rPr lang="en-US" dirty="0"/>
              <a:t>L</a:t>
            </a:r>
            <a:r>
              <a:rPr lang="en-US" dirty="0" smtClean="0"/>
              <a:t>inux system installation (from the CD)</a:t>
            </a:r>
          </a:p>
          <a:p>
            <a:r>
              <a:rPr lang="en-US" dirty="0" smtClean="0"/>
              <a:t>However, because the rescue Linux system is running on your hardware, it can access the hard disks you have attached (where your "real" Linux system installation resides)</a:t>
            </a:r>
          </a:p>
          <a:p>
            <a:r>
              <a:rPr lang="en-US" dirty="0" smtClean="0"/>
              <a:t>Your "real" Linux installation is not running in rescue mode – it might even be broken</a:t>
            </a:r>
          </a:p>
          <a:p>
            <a:r>
              <a:rPr lang="en-US" dirty="0" smtClean="0"/>
              <a:t>The rescue system can let you make changes/repairs to that "real" Linux system which isn't even running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Rescue Mode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To boot into rescue mode</a:t>
            </a:r>
          </a:p>
          <a:p>
            <a:pPr lvl="1"/>
            <a:r>
              <a:rPr lang="en-US" dirty="0" smtClean="0"/>
              <a:t>ensure BIOS boot order is set for booting from CD/DVD before Hard Drive (even in VMware – F2 to enter setup)</a:t>
            </a:r>
          </a:p>
          <a:p>
            <a:pPr lvl="1"/>
            <a:r>
              <a:rPr lang="en-US" dirty="0" smtClean="0"/>
              <a:t>insert the installation DVD into drive (or the </a:t>
            </a:r>
            <a:r>
              <a:rPr lang="en-US" dirty="0" err="1" smtClean="0"/>
              <a:t>iso</a:t>
            </a:r>
            <a:r>
              <a:rPr lang="en-US" dirty="0" smtClean="0"/>
              <a:t> image into the virtual DVD drive)</a:t>
            </a:r>
          </a:p>
          <a:p>
            <a:pPr lvl="1"/>
            <a:r>
              <a:rPr lang="en-US" dirty="0" smtClean="0"/>
              <a:t>boot the system</a:t>
            </a:r>
          </a:p>
          <a:p>
            <a:pPr lvl="1"/>
            <a:r>
              <a:rPr lang="en-US" dirty="0" smtClean="0"/>
              <a:t>type "</a:t>
            </a:r>
            <a:r>
              <a:rPr lang="en-US" dirty="0" err="1" smtClean="0"/>
              <a:t>linux</a:t>
            </a:r>
            <a:r>
              <a:rPr lang="en-US" dirty="0" smtClean="0"/>
              <a:t> rescue" at the prompt, or select the "Rescue" menu item</a:t>
            </a:r>
          </a:p>
          <a:p>
            <a:pPr lvl="1"/>
            <a:r>
              <a:rPr lang="en-US" dirty="0" smtClean="0"/>
              <a:t>Linux will run "from" the DVD (Live CD), not from your file systems (your system is not running)</a:t>
            </a:r>
          </a:p>
          <a:p>
            <a:pPr lvl="1"/>
            <a:r>
              <a:rPr lang="en-US" dirty="0" smtClean="0"/>
              <a:t>It will offer to search for and mount your Linux file systems on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Live CD Linux system can see your hard drives, and this is how you can repair or alter what is on those hard drives</a:t>
            </a:r>
          </a:p>
          <a:p>
            <a:endParaRPr lang="en-US" dirty="0" smtClean="0"/>
          </a:p>
          <a:p>
            <a:r>
              <a:rPr lang="en-US" dirty="0" smtClean="0"/>
              <a:t>You need to remember that a Live CD Linux system is running from its own root </a:t>
            </a:r>
            <a:r>
              <a:rPr lang="en-US" dirty="0" err="1" smtClean="0"/>
              <a:t>filesystem</a:t>
            </a:r>
            <a:r>
              <a:rPr lang="en-US" dirty="0" smtClean="0"/>
              <a:t> (like dual boot?), so this means</a:t>
            </a:r>
          </a:p>
          <a:p>
            <a:pPr lvl="1"/>
            <a:r>
              <a:rPr lang="en-US" dirty="0" smtClean="0"/>
              <a:t>the users are different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/shadow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(or should we say all of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/>
              <a:t>) are different</a:t>
            </a:r>
          </a:p>
          <a:p>
            <a:pPr lvl="1"/>
            <a:r>
              <a:rPr lang="en-US" dirty="0" smtClean="0"/>
              <a:t>the services running, firewalling, and so on, are different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0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867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bin/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</a:t>
            </a:r>
            <a:r>
              <a:rPr lang="en-US" dirty="0" err="1" smtClean="0"/>
              <a:t>ls</a:t>
            </a:r>
            <a:r>
              <a:rPr lang="en-US" dirty="0" smtClean="0"/>
              <a:t>                           </a:t>
            </a:r>
            <a:r>
              <a:rPr lang="en-US" dirty="0" err="1" smtClean="0"/>
              <a:t>sda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shadow                    bash                      sda1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sda2                                      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ramdisk</a:t>
            </a:r>
            <a:r>
              <a:rPr lang="en-US" dirty="0" smtClean="0"/>
              <a:t> (the root file system of the rescue system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4572000"/>
            <a:ext cx="662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home/ 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fstab</a:t>
            </a:r>
            <a:r>
              <a:rPr lang="en-US" dirty="0" smtClean="0"/>
              <a:t>    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 </a:t>
            </a:r>
            <a:r>
              <a:rPr lang="en-US" dirty="0" err="1" smtClean="0"/>
              <a:t>donnelr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4114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/sda1 (your "real" root file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1"/>
            <a:r>
              <a:rPr lang="en-US" dirty="0" smtClean="0"/>
              <a:t>mount /</a:t>
            </a:r>
            <a:r>
              <a:rPr lang="en-US" dirty="0" err="1" smtClean="0"/>
              <a:t>dev</a:t>
            </a:r>
            <a:r>
              <a:rPr lang="en-US" dirty="0" smtClean="0"/>
              <a:t>/sda1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 (if it isn't already mounted – the rescue boot process probably offered to mount this for you)</a:t>
            </a:r>
          </a:p>
          <a:p>
            <a:pPr lvl="1"/>
            <a:r>
              <a:rPr lang="en-US" dirty="0" smtClean="0"/>
              <a:t>vi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2"/>
            <a:r>
              <a:rPr lang="en-US" dirty="0" smtClean="0"/>
              <a:t>fix the problem</a:t>
            </a:r>
          </a:p>
          <a:p>
            <a:pPr lvl="2"/>
            <a:r>
              <a:rPr lang="en-US" dirty="0" smtClean="0"/>
              <a:t>save and quit</a:t>
            </a:r>
          </a:p>
          <a:p>
            <a:pPr lvl="1"/>
            <a:r>
              <a:rPr lang="en-US" dirty="0" smtClean="0"/>
              <a:t>exit (to reboot)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8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MBR</a:t>
            </a:r>
          </a:p>
          <a:p>
            <a:pPr lvl="1"/>
            <a:r>
              <a:rPr lang="en-US" dirty="0" smtClean="0"/>
              <a:t># </a:t>
            </a:r>
            <a:r>
              <a:rPr lang="en-US" sz="2000" dirty="0" smtClean="0"/>
              <a:t>our root file system is mounted on /</a:t>
            </a:r>
            <a:r>
              <a:rPr lang="en-US" sz="2000" dirty="0" err="1" smtClean="0"/>
              <a:t>mnt</a:t>
            </a:r>
            <a:r>
              <a:rPr lang="en-US" sz="2000" dirty="0" smtClean="0"/>
              <a:t>/</a:t>
            </a:r>
            <a:r>
              <a:rPr lang="en-US" sz="2000" dirty="0" err="1" smtClean="0"/>
              <a:t>sysimage</a:t>
            </a:r>
            <a:endParaRPr lang="en-US" sz="2000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 smtClean="0"/>
          </a:p>
          <a:p>
            <a:pPr lvl="1"/>
            <a:r>
              <a:rPr lang="en-US" dirty="0" smtClean="0"/>
              <a:t># now / is our root file system!</a:t>
            </a:r>
          </a:p>
          <a:p>
            <a:pPr lvl="1"/>
            <a:r>
              <a:rPr lang="en-US" dirty="0" smtClean="0"/>
              <a:t># our boot </a:t>
            </a:r>
            <a:r>
              <a:rPr lang="en-US" dirty="0" err="1" smtClean="0"/>
              <a:t>filesystem</a:t>
            </a:r>
            <a:r>
              <a:rPr lang="en-US" dirty="0" smtClean="0"/>
              <a:t> is mounted on /boot</a:t>
            </a:r>
          </a:p>
          <a:p>
            <a:pPr lvl="1"/>
            <a:r>
              <a:rPr lang="en-US" dirty="0" smtClean="0"/>
              <a:t>grub-install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sda</a:t>
            </a:r>
            <a:endParaRPr lang="en-US" dirty="0"/>
          </a:p>
          <a:p>
            <a:r>
              <a:rPr lang="en-US" dirty="0" smtClean="0"/>
              <a:t>Whoa!  That </a:t>
            </a:r>
            <a:r>
              <a:rPr lang="en-US" dirty="0" err="1" smtClean="0"/>
              <a:t>chroot</a:t>
            </a:r>
            <a:r>
              <a:rPr lang="en-US" dirty="0" smtClean="0"/>
              <a:t> thing was neat</a:t>
            </a:r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runs a program or interactive shell using the named directory as the root directory</a:t>
            </a:r>
          </a:p>
          <a:p>
            <a:pPr lvl="1"/>
            <a:r>
              <a:rPr lang="en-US" dirty="0" smtClean="0"/>
              <a:t>Default program is ${SHELL} –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This simulates running off our system's root file system without going through its boot process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105400"/>
          </a:xfrm>
        </p:spPr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command did something very special, so let's be sure we understand what it did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/some/</a:t>
            </a:r>
            <a:r>
              <a:rPr lang="en-US" dirty="0" err="1" smtClean="0">
                <a:latin typeface="Courier New"/>
                <a:cs typeface="Courier New"/>
              </a:rPr>
              <a:t>dir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gives us a shell process where the </a:t>
            </a:r>
            <a:r>
              <a:rPr lang="en-US" dirty="0" smtClean="0">
                <a:latin typeface="Courier New"/>
                <a:cs typeface="Courier New"/>
              </a:rPr>
              <a:t>/some/</a:t>
            </a:r>
            <a:r>
              <a:rPr lang="en-US" dirty="0" err="1" smtClean="0">
                <a:latin typeface="Courier New"/>
                <a:cs typeface="Courier New"/>
              </a:rPr>
              <a:t>dir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/ </a:t>
            </a:r>
            <a:r>
              <a:rPr lang="en-US" dirty="0" smtClean="0">
                <a:cs typeface="Courier New"/>
              </a:rPr>
              <a:t>for that shell process</a:t>
            </a:r>
          </a:p>
          <a:p>
            <a:r>
              <a:rPr lang="en-US" dirty="0" smtClean="0">
                <a:cs typeface="Courier New"/>
              </a:rPr>
              <a:t>In that shell process, any commands you run from its prompt and those resulting processes will work with that changed "root"</a:t>
            </a:r>
          </a:p>
          <a:p>
            <a:r>
              <a:rPr lang="en-US" dirty="0" smtClean="0">
                <a:cs typeface="Courier New"/>
              </a:rPr>
              <a:t>They will use the </a:t>
            </a:r>
            <a:r>
              <a:rPr lang="en-US" dirty="0" smtClean="0">
                <a:latin typeface="Courier New"/>
                <a:cs typeface="Courier New"/>
              </a:rPr>
              <a:t>/bin, /lib/, /etc...</a:t>
            </a:r>
            <a:r>
              <a:rPr lang="en-US" dirty="0" smtClean="0">
                <a:cs typeface="Courier New"/>
              </a:rPr>
              <a:t> in the changed root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hroot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r>
              <a:rPr lang="en-US" sz="2400" dirty="0" smtClean="0"/>
              <a:t>A bind mount is used to mount a directory onto a mount point: man mount</a:t>
            </a:r>
          </a:p>
          <a:p>
            <a:r>
              <a:rPr lang="en-US" sz="2400" dirty="0" smtClean="0"/>
              <a:t>use the “bind” option for the mount command</a:t>
            </a:r>
          </a:p>
          <a:p>
            <a:pPr marL="109537" indent="0">
              <a:buNone/>
            </a:pPr>
            <a:r>
              <a:rPr lang="en-US" sz="2400" dirty="0" smtClean="0"/>
              <a:t># mount –o bind /some/</a:t>
            </a:r>
            <a:r>
              <a:rPr lang="en-US" sz="2400" dirty="0" err="1" smtClean="0"/>
              <a:t>dir</a:t>
            </a:r>
            <a:r>
              <a:rPr lang="en-US" sz="2400" dirty="0" smtClean="0"/>
              <a:t>   /</a:t>
            </a:r>
            <a:r>
              <a:rPr lang="en-US" sz="2400" dirty="0" err="1" smtClean="0"/>
              <a:t>anotherdir</a:t>
            </a:r>
            <a:endParaRPr lang="en-US" sz="2400" dirty="0" smtClean="0"/>
          </a:p>
          <a:p>
            <a:pPr lvl="1"/>
            <a:r>
              <a:rPr lang="en-US" sz="2000" dirty="0" smtClean="0"/>
              <a:t>now /some/</a:t>
            </a:r>
            <a:r>
              <a:rPr lang="en-US" sz="2000" dirty="0" err="1" smtClean="0"/>
              <a:t>dir</a:t>
            </a:r>
            <a:r>
              <a:rPr lang="en-US" sz="2000" dirty="0" smtClean="0"/>
              <a:t> and /</a:t>
            </a:r>
            <a:r>
              <a:rPr lang="en-US" sz="2000" dirty="0" err="1" smtClean="0"/>
              <a:t>anotherdir</a:t>
            </a:r>
            <a:r>
              <a:rPr lang="en-US" sz="2000" dirty="0" smtClean="0"/>
              <a:t>  are the same directory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400" dirty="0" smtClean="0"/>
              <a:t>Be careful with bind mounts, because they make it possible to form cycles in the file system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smtClean="0"/>
              <a:t>dangerous: "</a:t>
            </a:r>
            <a:r>
              <a:rPr lang="en-US" sz="2000" dirty="0"/>
              <a:t>mount –o bind /home /home/user/</a:t>
            </a:r>
            <a:r>
              <a:rPr lang="en-US" sz="2000" dirty="0" err="1"/>
              <a:t>dir</a:t>
            </a:r>
            <a:r>
              <a:rPr lang="en-US" sz="2000" dirty="0" smtClean="0"/>
              <a:t>"</a:t>
            </a:r>
            <a:endParaRPr lang="en-US" sz="2400" dirty="0" smtClean="0"/>
          </a:p>
          <a:p>
            <a:pPr lvl="1"/>
            <a:r>
              <a:rPr lang="en-US" sz="2000" dirty="0" smtClean="0"/>
              <a:t>serious repercussions for</a:t>
            </a:r>
          </a:p>
          <a:p>
            <a:pPr lvl="2"/>
            <a:r>
              <a:rPr lang="en-US" sz="2000" dirty="0" err="1" smtClean="0"/>
              <a:t>rm</a:t>
            </a:r>
            <a:r>
              <a:rPr lang="en-US" sz="2000" dirty="0" smtClean="0"/>
              <a:t> –</a:t>
            </a:r>
            <a:r>
              <a:rPr lang="en-US" sz="2000" dirty="0" err="1" smtClean="0"/>
              <a:t>rf</a:t>
            </a:r>
            <a:r>
              <a:rPr lang="en-US" sz="2000" dirty="0" smtClean="0"/>
              <a:t>  /home/user   # will remove all of /home</a:t>
            </a:r>
          </a:p>
          <a:p>
            <a:pPr lvl="2"/>
            <a:r>
              <a:rPr lang="en-US" sz="2000" dirty="0" smtClean="0"/>
              <a:t>find /home/user       # will never stop</a:t>
            </a:r>
          </a:p>
          <a:p>
            <a:pPr lvl="2"/>
            <a:r>
              <a:rPr lang="en-US" sz="2000" dirty="0" smtClean="0"/>
              <a:t>any program that recursively descends directories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Bind mounts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r>
              <a:rPr lang="en-US" dirty="0" smtClean="0"/>
              <a:t>When we are running in rescue mode, and our "real" root file system is mounted on</a:t>
            </a:r>
          </a:p>
          <a:p>
            <a:pPr marL="109537" indent="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then the shell prompt we get from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will "use" (because that's what it sees) our "real" </a:t>
            </a:r>
            <a:r>
              <a:rPr lang="en-US" dirty="0" smtClean="0">
                <a:latin typeface="Courier New"/>
                <a:cs typeface="Courier New"/>
              </a:rPr>
              <a:t>/bin, /lib/, /etc</a:t>
            </a:r>
            <a:r>
              <a:rPr lang="en-US" dirty="0" smtClean="0">
                <a:cs typeface="Courier New"/>
              </a:rPr>
              <a:t>... (our "real" root file system that resides on our disk)</a:t>
            </a:r>
          </a:p>
          <a:p>
            <a:r>
              <a:rPr lang="en-US" dirty="0" smtClean="0">
                <a:cs typeface="Courier New"/>
              </a:rPr>
              <a:t>We can even start services from that </a:t>
            </a:r>
            <a:r>
              <a:rPr lang="en-US" dirty="0" err="1" smtClean="0">
                <a:cs typeface="Courier New"/>
              </a:rPr>
              <a:t>chroot-ed</a:t>
            </a:r>
            <a:r>
              <a:rPr lang="en-US" dirty="0" smtClean="0">
                <a:cs typeface="Courier New"/>
              </a:rPr>
              <a:t> prompt – they will run with our "real" root file system binaries(</a:t>
            </a:r>
            <a:r>
              <a:rPr lang="en-US" dirty="0" smtClean="0">
                <a:latin typeface="Courier New"/>
                <a:cs typeface="Courier New"/>
              </a:rPr>
              <a:t>/bin</a:t>
            </a:r>
            <a:r>
              <a:rPr lang="en-US" dirty="0" smtClean="0">
                <a:cs typeface="Courier New"/>
              </a:rPr>
              <a:t>) libraries (</a:t>
            </a:r>
            <a:r>
              <a:rPr lang="en-US" dirty="0" smtClean="0">
                <a:latin typeface="Courier New"/>
                <a:cs typeface="Courier New"/>
              </a:rPr>
              <a:t>/lib</a:t>
            </a:r>
            <a:r>
              <a:rPr lang="en-US" dirty="0" smtClean="0">
                <a:cs typeface="Courier New"/>
              </a:rPr>
              <a:t>) and configuration (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), but on the rescue kernel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rescue </a:t>
            </a: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3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directory on modern Linux systems contains the device nodes, and these are managed by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at boot time</a:t>
            </a:r>
          </a:p>
          <a:p>
            <a:r>
              <a:rPr lang="en-US" dirty="0" smtClean="0">
                <a:cs typeface="Courier New"/>
              </a:rPr>
              <a:t>When booting in rescue mode,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puts device nodes for </a:t>
            </a:r>
            <a:r>
              <a:rPr lang="en-US" i="1" dirty="0" smtClean="0">
                <a:cs typeface="Courier New"/>
              </a:rPr>
              <a:t>your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hardware (disks, partitions, 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) into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+mj-lt"/>
              <a:cs typeface="Courier New"/>
            </a:endParaRPr>
          </a:p>
          <a:p>
            <a:r>
              <a:rPr lang="en-US" dirty="0" smtClean="0">
                <a:latin typeface="+mj-lt"/>
                <a:cs typeface="Courier New"/>
              </a:rPr>
              <a:t>Your "real" (non-rescue) root file system contains an empty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directory (it looks full to you because </a:t>
            </a:r>
            <a:r>
              <a:rPr lang="en-US" dirty="0" err="1" smtClean="0">
                <a:latin typeface="Courier New"/>
                <a:cs typeface="Courier New"/>
              </a:rPr>
              <a:t>udev</a:t>
            </a:r>
            <a:r>
              <a:rPr lang="en-US" dirty="0" smtClean="0">
                <a:latin typeface="+mj-lt"/>
                <a:cs typeface="Courier New"/>
              </a:rPr>
              <a:t> populates it when you boot your real system!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0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rescue system mounts your "real" root file system on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r>
              <a:rPr lang="en-US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cs typeface="Courier New"/>
              </a:rPr>
              <a:t> it first creates a bind mount from</a:t>
            </a: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so that when you do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chroot</a:t>
            </a:r>
            <a:r>
              <a:rPr lang="en-US" dirty="0" smtClean="0">
                <a:latin typeface="Courier New"/>
                <a:cs typeface="Courier New"/>
              </a:rPr>
              <a:t> /</a:t>
            </a:r>
            <a:r>
              <a:rPr lang="en-US" dirty="0" err="1" smtClean="0">
                <a:latin typeface="Courier New"/>
                <a:cs typeface="Courier New"/>
              </a:rPr>
              <a:t>mnt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sysimage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cs typeface="Courier New"/>
              </a:rPr>
              <a:t>the shell you get will see a populated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instead of the </a:t>
            </a:r>
            <a:r>
              <a:rPr lang="en-US" smtClean="0">
                <a:cs typeface="Courier New"/>
              </a:rPr>
              <a:t>empty directory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This is a good reason to know about bind mounts!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 and /</a:t>
            </a:r>
            <a:r>
              <a:rPr lang="en-US" dirty="0" err="1" smtClean="0"/>
              <a:t>dev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/>
          <a:lstStyle/>
          <a:p>
            <a:r>
              <a:rPr lang="en-US" dirty="0" smtClean="0"/>
              <a:t>make an inaccessible directory accessible:</a:t>
            </a:r>
          </a:p>
          <a:p>
            <a:pPr lvl="1"/>
            <a:r>
              <a:rPr lang="en-US" dirty="0" smtClean="0"/>
              <a:t>mount –o bind /home/user/private/public  /public</a:t>
            </a:r>
            <a:endParaRPr lang="en-US" dirty="0"/>
          </a:p>
          <a:p>
            <a:r>
              <a:rPr lang="en-US" dirty="0" smtClean="0"/>
              <a:t>make disk space in one file system available in another file system</a:t>
            </a:r>
          </a:p>
          <a:p>
            <a:pPr lvl="1"/>
            <a:r>
              <a:rPr lang="en-US" dirty="0" smtClean="0"/>
              <a:t>suppose you have a large separate file system with lots of free space on /</a:t>
            </a:r>
            <a:r>
              <a:rPr lang="en-US" dirty="0" err="1" smtClean="0"/>
              <a:t>var</a:t>
            </a:r>
            <a:r>
              <a:rPr lang="en-US" dirty="0" smtClean="0"/>
              <a:t>, and root file system with /home is nearly full:</a:t>
            </a:r>
          </a:p>
          <a:p>
            <a:pPr lvl="2"/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/local/home/{user1,user2}</a:t>
            </a:r>
          </a:p>
          <a:p>
            <a:pPr lvl="2"/>
            <a:r>
              <a:rPr lang="en-US" dirty="0" smtClean="0"/>
              <a:t>move contents of /home/{user1,user2,...} to /</a:t>
            </a:r>
            <a:r>
              <a:rPr lang="en-US" dirty="0" err="1" smtClean="0"/>
              <a:t>var</a:t>
            </a:r>
            <a:r>
              <a:rPr lang="en-US" dirty="0" smtClean="0"/>
              <a:t>/local/home</a:t>
            </a:r>
          </a:p>
          <a:p>
            <a:pPr lvl="2"/>
            <a:r>
              <a:rPr lang="en-US" dirty="0" smtClean="0"/>
              <a:t>mount –o bind /</a:t>
            </a:r>
            <a:r>
              <a:rPr lang="en-US" dirty="0" err="1" smtClean="0"/>
              <a:t>var</a:t>
            </a:r>
            <a:r>
              <a:rPr lang="en-US" dirty="0" smtClean="0"/>
              <a:t>/local/home  /home</a:t>
            </a:r>
          </a:p>
          <a:p>
            <a:pPr lvl="2"/>
            <a:r>
              <a:rPr lang="en-US" dirty="0" smtClean="0"/>
              <a:t>beware: new /home has same mount options as /</a:t>
            </a:r>
            <a:r>
              <a:rPr lang="en-US" dirty="0" err="1" smtClean="0"/>
              <a:t>var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directories across </a:t>
            </a:r>
            <a:r>
              <a:rPr lang="en-US" dirty="0" err="1" smtClean="0"/>
              <a:t>chroot</a:t>
            </a:r>
            <a:r>
              <a:rPr lang="en-US" dirty="0" smtClean="0"/>
              <a:t> environments</a:t>
            </a:r>
          </a:p>
          <a:p>
            <a:pPr lvl="1"/>
            <a:r>
              <a:rPr lang="en-US" dirty="0" smtClean="0"/>
              <a:t>mount –o bind /</a:t>
            </a:r>
            <a:r>
              <a:rPr lang="en-US" dirty="0" err="1" smtClean="0"/>
              <a:t>dev</a:t>
            </a:r>
            <a:r>
              <a:rPr lang="en-US" dirty="0" smtClean="0"/>
              <a:t>  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chroot-ed</a:t>
            </a:r>
            <a:r>
              <a:rPr lang="en-US" dirty="0" smtClean="0"/>
              <a:t> environment, /</a:t>
            </a:r>
            <a:r>
              <a:rPr lang="en-US" dirty="0" err="1" smtClean="0"/>
              <a:t>dev</a:t>
            </a:r>
            <a:r>
              <a:rPr lang="en-US" dirty="0" smtClean="0"/>
              <a:t> will be the same as the un-</a:t>
            </a:r>
            <a:r>
              <a:rPr lang="en-US" dirty="0" err="1" smtClean="0"/>
              <a:t>chroot</a:t>
            </a:r>
            <a:r>
              <a:rPr lang="en-US" dirty="0" smtClean="0"/>
              <a:t>-</a:t>
            </a:r>
            <a:r>
              <a:rPr lang="en-US" dirty="0" err="1" smtClean="0"/>
              <a:t>ed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25962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access.redhat.com/knowledge/docs/en-US/Red_Hat_Enterprise_Linux/6/html/Storage_Administration_Guide/ch-disk-quotas.html</a:t>
            </a:r>
            <a:endParaRPr lang="en-US" sz="1800" dirty="0" smtClean="0"/>
          </a:p>
          <a:p>
            <a:r>
              <a:rPr lang="en-US" sz="1800" dirty="0" smtClean="0"/>
              <a:t>Quotas give us the ability to keep track of users' disk usage: both blocks (disk space)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 (number of files)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uota</a:t>
            </a:r>
            <a:r>
              <a:rPr lang="en-US" sz="1800" dirty="0" smtClean="0"/>
              <a:t> rpm must be installed</a:t>
            </a:r>
          </a:p>
          <a:p>
            <a:r>
              <a:rPr lang="en-US" sz="1800" dirty="0" smtClean="0"/>
              <a:t>For both blocks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, quotas allow hard limits and soft limits:</a:t>
            </a:r>
          </a:p>
          <a:p>
            <a:pPr lvl="1"/>
            <a:r>
              <a:rPr lang="en-US" sz="1400" dirty="0" smtClean="0"/>
              <a:t>Soft limit: user is allowed to exceed a soft limit, but they will be warned, and after a grace period, they cannot increase usage</a:t>
            </a:r>
          </a:p>
          <a:p>
            <a:pPr lvl="1"/>
            <a:r>
              <a:rPr lang="en-US" sz="1400" dirty="0" smtClean="0"/>
              <a:t>Hard limit: user is never allowed to exceed the hard limit</a:t>
            </a:r>
          </a:p>
          <a:p>
            <a:r>
              <a:rPr lang="en-US" sz="1800" dirty="0" smtClean="0"/>
              <a:t>We enable quotas for a file system</a:t>
            </a:r>
          </a:p>
          <a:p>
            <a:r>
              <a:rPr lang="en-US" sz="1800" dirty="0" smtClean="0"/>
              <a:t>Quotas can be applied to users and/or groups</a:t>
            </a:r>
          </a:p>
          <a:p>
            <a:r>
              <a:rPr lang="en-US" sz="1800" dirty="0" smtClean="0"/>
              <a:t>System administrator can report on all users' disk usage status</a:t>
            </a:r>
          </a:p>
          <a:p>
            <a:r>
              <a:rPr lang="en-US" sz="1800" dirty="0" smtClean="0"/>
              <a:t>Each user can see their own disk usage status (quota information)</a:t>
            </a:r>
            <a:endParaRPr lang="en-US" sz="1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Example: enabling quotas on /</a:t>
            </a:r>
            <a:r>
              <a:rPr lang="en-US" sz="1800" dirty="0" smtClean="0"/>
              <a:t>home (separate /home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In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r>
              <a:rPr lang="en-US" sz="1400" dirty="0" smtClean="0"/>
              <a:t>, add the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usrquota,grpquota</a:t>
            </a:r>
            <a:r>
              <a:rPr lang="en-US" sz="1400" dirty="0" smtClean="0"/>
              <a:t> </a:t>
            </a:r>
            <a:r>
              <a:rPr lang="en-US" sz="1400" dirty="0"/>
              <a:t>mount options for </a:t>
            </a:r>
            <a:r>
              <a:rPr lang="en-US" sz="1400" dirty="0" smtClean="0"/>
              <a:t>the file </a:t>
            </a:r>
            <a:r>
              <a:rPr lang="en-US" sz="1400" dirty="0"/>
              <a:t>system </a:t>
            </a:r>
            <a:r>
              <a:rPr lang="en-US" sz="1400" dirty="0" smtClean="0"/>
              <a:t>mounted on the </a:t>
            </a:r>
            <a:r>
              <a:rPr lang="en-US" sz="1400" dirty="0"/>
              <a:t>/</a:t>
            </a:r>
            <a:r>
              <a:rPr lang="en-US" sz="1400" dirty="0" smtClean="0"/>
              <a:t>home mount point</a:t>
            </a:r>
            <a:endParaRPr lang="en-US" sz="1400" dirty="0"/>
          </a:p>
          <a:p>
            <a:pPr lvl="1"/>
            <a:r>
              <a:rPr lang="en-US" sz="1400" dirty="0" smtClean="0"/>
              <a:t>Initialize the quota database files for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  <a:r>
              <a:rPr lang="en-US" sz="1400" dirty="0" smtClean="0"/>
              <a:t> with the command </a:t>
            </a:r>
          </a:p>
          <a:p>
            <a:pPr marL="392113" lvl="1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quotacheck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/home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200" dirty="0"/>
              <a:t>: don't read quota files, create new quota </a:t>
            </a:r>
            <a:r>
              <a:rPr lang="en-US" sz="1200" dirty="0" smtClean="0"/>
              <a:t>database files</a:t>
            </a:r>
            <a:endParaRPr lang="en-US" sz="1200" dirty="0"/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200" dirty="0"/>
              <a:t>: do user quotas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200" dirty="0"/>
              <a:t>: do group </a:t>
            </a:r>
            <a:r>
              <a:rPr lang="en-US" sz="1200" dirty="0" smtClean="0"/>
              <a:t>quotas</a:t>
            </a:r>
          </a:p>
          <a:p>
            <a:pPr lvl="1"/>
            <a:r>
              <a:rPr lang="en-US" sz="1400" dirty="0" smtClean="0"/>
              <a:t>Turn quotas on</a:t>
            </a:r>
            <a:endParaRPr lang="en-US" sz="1400" dirty="0"/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/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turn quotas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smtClean="0"/>
              <a:t>: display a message for each </a:t>
            </a:r>
            <a:r>
              <a:rPr lang="en-US" sz="1200" dirty="0" err="1" smtClean="0"/>
              <a:t>filesystem</a:t>
            </a:r>
            <a:r>
              <a:rPr lang="en-US" sz="1200" dirty="0" smtClean="0"/>
              <a:t> affected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200" dirty="0" smtClean="0"/>
              <a:t>: turn quotas on for all automatically mounted file systems according to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u: </a:t>
            </a:r>
            <a:r>
              <a:rPr lang="en-US" sz="1200" dirty="0" smtClean="0">
                <a:cs typeface="Courier New" panose="02070309020205020404" pitchFamily="49" charset="0"/>
              </a:rPr>
              <a:t>user quotas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g: </a:t>
            </a:r>
            <a:r>
              <a:rPr lang="en-US" sz="1200" dirty="0" smtClean="0">
                <a:cs typeface="Courier New" panose="02070309020205020404" pitchFamily="49" charset="0"/>
              </a:rPr>
              <a:t>group quotas</a:t>
            </a:r>
            <a:endParaRPr lang="en-US" sz="12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  <a:r>
              <a:rPr lang="en-US" sz="1400" dirty="0"/>
              <a:t>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report 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quotas</a:t>
            </a:r>
          </a:p>
          <a:p>
            <a:pPr lvl="1"/>
            <a:r>
              <a:rPr lang="en-US" sz="1400" dirty="0" smtClean="0">
                <a:cs typeface="Courier New" panose="02070309020205020404" pitchFamily="49" charset="0"/>
              </a:rPr>
              <a:t>Turn quotas off</a:t>
            </a:r>
            <a:endParaRPr lang="en-US" sz="14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quotaoff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turn quotas off</a:t>
            </a:r>
          </a:p>
          <a:p>
            <a:pPr lvl="1"/>
            <a:r>
              <a:rPr lang="en-US" sz="1400" dirty="0" err="1" smtClean="0"/>
              <a:t>quotaoff</a:t>
            </a:r>
            <a:r>
              <a:rPr lang="en-US" sz="1400" dirty="0" smtClean="0"/>
              <a:t> -</a:t>
            </a:r>
            <a:r>
              <a:rPr lang="en-US" sz="1400" dirty="0" err="1" smtClean="0"/>
              <a:t>vaug</a:t>
            </a:r>
            <a:r>
              <a:rPr lang="en-US" sz="1400" dirty="0" smtClean="0"/>
              <a:t>; </a:t>
            </a:r>
            <a:r>
              <a:rPr lang="en-US" sz="1400" dirty="0" err="1"/>
              <a:t>quotacheck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; </a:t>
            </a:r>
            <a:r>
              <a:rPr lang="en-US" sz="1400" dirty="0" err="1"/>
              <a:t>quotaon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  #single user mode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quotas on (and off)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 panose="02070309020205020404" pitchFamily="49" charset="0"/>
              </a:rPr>
              <a:t>To set a quota for a user, as root</a:t>
            </a:r>
          </a:p>
          <a:p>
            <a:pPr marL="109537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username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you'll see (example) DO NOT edit blocks or </a:t>
            </a:r>
            <a:r>
              <a:rPr lang="en-US" sz="1400" dirty="0" err="1" smtClean="0">
                <a:cs typeface="Courier New" panose="02070309020205020404" pitchFamily="49" charset="0"/>
              </a:rPr>
              <a:t>inodes</a:t>
            </a:r>
            <a:r>
              <a:rPr lang="en-US" sz="1400" dirty="0" smtClean="0">
                <a:cs typeface="Courier New" panose="02070309020205020404" pitchFamily="49" charset="0"/>
              </a:rPr>
              <a:t>, just soft and hard limits!</a:t>
            </a:r>
            <a:endParaRPr lang="en-US" sz="1400" dirty="0">
              <a:cs typeface="Courier New" panose="02070309020205020404" pitchFamily="49" charset="0"/>
            </a:endParaRPr>
          </a:p>
          <a:p>
            <a:pPr marL="630238" lvl="2" indent="0">
              <a:buNone/>
            </a:pPr>
            <a:r>
              <a:rPr lang="en-US" sz="1100" dirty="0" smtClean="0"/>
              <a:t>Disk </a:t>
            </a:r>
            <a:r>
              <a:rPr lang="en-US" sz="1100" dirty="0"/>
              <a:t>quotas for user </a:t>
            </a:r>
            <a:r>
              <a:rPr lang="en-US" sz="1100" dirty="0" err="1" smtClean="0"/>
              <a:t>tgk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uid</a:t>
            </a:r>
            <a:r>
              <a:rPr lang="en-US" sz="1100" dirty="0"/>
              <a:t> </a:t>
            </a:r>
            <a:r>
              <a:rPr lang="en-US" sz="1100" dirty="0" smtClean="0"/>
              <a:t>107):</a:t>
            </a:r>
          </a:p>
          <a:p>
            <a:pPr marL="630238" lvl="2" indent="0">
              <a:buNone/>
            </a:pPr>
            <a:r>
              <a:rPr lang="en-US" sz="1100" dirty="0" err="1" smtClean="0"/>
              <a:t>Filesystem</a:t>
            </a:r>
            <a:r>
              <a:rPr lang="en-US" sz="1100" dirty="0" smtClean="0"/>
              <a:t>         </a:t>
            </a:r>
            <a:r>
              <a:rPr lang="en-US" sz="1100" dirty="0"/>
              <a:t>blocks       soft       hard     </a:t>
            </a:r>
            <a:r>
              <a:rPr lang="en-US" sz="1100" dirty="0" err="1"/>
              <a:t>inodes</a:t>
            </a:r>
            <a:r>
              <a:rPr lang="en-US" sz="1100" dirty="0"/>
              <a:t>     soft     </a:t>
            </a:r>
            <a:r>
              <a:rPr lang="en-US" sz="1100" dirty="0" smtClean="0"/>
              <a:t>hard</a:t>
            </a:r>
          </a:p>
          <a:p>
            <a:pPr marL="630238" lvl="2" indent="0">
              <a:buNone/>
            </a:pPr>
            <a:r>
              <a:rPr lang="en-US" sz="1100" dirty="0" smtClean="0"/>
              <a:t>/</a:t>
            </a:r>
            <a:r>
              <a:rPr lang="en-US" sz="1100" dirty="0" err="1"/>
              <a:t>dev</a:t>
            </a:r>
            <a:r>
              <a:rPr lang="en-US" sz="1100" dirty="0"/>
              <a:t>/sda8            108       1000       2000          1        0        0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109537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or this command can be used in scripts</a:t>
            </a:r>
          </a:p>
          <a:p>
            <a:pPr marL="109537" indent="0">
              <a:buNone/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setquota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-u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soft hard isoft ihard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username is the name of the user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soft is the block soft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hard is the block hard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isoft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soft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ihard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hard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fs is the file system mount point (e.g. /home)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urier New" panose="02070309020205020404" pitchFamily="49" charset="0"/>
              </a:rPr>
              <a:t>To set the grace period for all users</a:t>
            </a:r>
          </a:p>
          <a:p>
            <a:pPr marL="109537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–t    # edit grace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lvl="1"/>
            <a:r>
              <a:rPr lang="en-US" sz="2400" dirty="0" smtClean="0">
                <a:cs typeface="Courier New" panose="02070309020205020404" pitchFamily="49" charset="0"/>
              </a:rPr>
              <a:t>where you'll see something like this (note units)</a:t>
            </a:r>
          </a:p>
          <a:p>
            <a:pPr marL="392113" lvl="1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Grace period before enforcing soft limits for users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units may be: days, hours, minutes, or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392113" lvl="1" indent="0">
              <a:buNone/>
            </a:pP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Block grace period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grace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/mapper/VolGroup00-LogVol00                  8days            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8days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set the grace period for an individual user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7" lvl="1" indent="-342900">
              <a:spcBef>
                <a:spcPts val="400"/>
              </a:spcBef>
              <a:buSzPct val="68000"/>
            </a:pPr>
            <a:r>
              <a:rPr lang="en-US" sz="2400" dirty="0">
                <a:cs typeface="Courier New" panose="02070309020205020404" pitchFamily="49" charset="0"/>
              </a:rPr>
              <a:t>where you'll see something like this (note units</a:t>
            </a:r>
            <a:r>
              <a:rPr lang="en-US" sz="2400" dirty="0" smtClean="0">
                <a:cs typeface="Courier New" panose="02070309020205020404" pitchFamily="49" charset="0"/>
              </a:rPr>
              <a:t>)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/>
              <a:t>Times to enforce </a:t>
            </a:r>
            <a:r>
              <a:rPr lang="en-US" sz="1200" dirty="0" err="1"/>
              <a:t>softlimit</a:t>
            </a:r>
            <a:r>
              <a:rPr lang="en-US" sz="1200" dirty="0"/>
              <a:t> for user </a:t>
            </a:r>
            <a:r>
              <a:rPr lang="en-US" sz="1200" dirty="0" err="1"/>
              <a:t>tgk</a:t>
            </a:r>
            <a:r>
              <a:rPr lang="en-US" sz="1200" dirty="0"/>
              <a:t> (</a:t>
            </a:r>
            <a:r>
              <a:rPr lang="en-US" sz="1200" dirty="0" err="1"/>
              <a:t>uid</a:t>
            </a:r>
            <a:r>
              <a:rPr lang="en-US" sz="1200" dirty="0"/>
              <a:t> 498</a:t>
            </a:r>
            <a:r>
              <a:rPr lang="en-US" sz="1200" dirty="0" smtClean="0"/>
              <a:t>):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Time </a:t>
            </a:r>
            <a:r>
              <a:rPr lang="en-US" sz="1200" dirty="0"/>
              <a:t>units may be: days, hours, minutes, or seconds  </a:t>
            </a:r>
            <a:endParaRPr lang="en-US" sz="1200" dirty="0" smtClean="0"/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err="1" smtClean="0"/>
              <a:t>Filesystem</a:t>
            </a:r>
            <a:r>
              <a:rPr lang="en-US" sz="1200" dirty="0" smtClean="0"/>
              <a:t>                                                    </a:t>
            </a:r>
            <a:r>
              <a:rPr lang="en-US" sz="1200" dirty="0"/>
              <a:t>block grace               </a:t>
            </a:r>
            <a:r>
              <a:rPr lang="en-US" sz="1200" dirty="0" err="1"/>
              <a:t>inode</a:t>
            </a:r>
            <a:r>
              <a:rPr lang="en-US" sz="1200" dirty="0"/>
              <a:t> </a:t>
            </a:r>
            <a:r>
              <a:rPr lang="en-US" sz="1200" dirty="0" smtClean="0"/>
              <a:t>grace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/</a:t>
            </a:r>
            <a:r>
              <a:rPr lang="en-US" sz="1200" dirty="0" err="1"/>
              <a:t>dev</a:t>
            </a:r>
            <a:r>
              <a:rPr lang="en-US" sz="1200" dirty="0"/>
              <a:t>/mapper/VolGroup00-LogVol00                  unset                  </a:t>
            </a:r>
            <a:r>
              <a:rPr lang="en-US" sz="1200" dirty="0" err="1"/>
              <a:t>unset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537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 Grace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3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33707</TotalTime>
  <Words>2742</Words>
  <Application>Microsoft Office PowerPoint</Application>
  <PresentationFormat>On-screen Show (4:3)</PresentationFormat>
  <Paragraphs>341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CST8177 – Linux II</vt:lpstr>
      <vt:lpstr> Topics</vt:lpstr>
      <vt:lpstr>Bind mounts</vt:lpstr>
      <vt:lpstr>Bind mount examples</vt:lpstr>
      <vt:lpstr>Bind mount examples (cont'd)</vt:lpstr>
      <vt:lpstr>Quotas</vt:lpstr>
      <vt:lpstr>Turning quotas on (and off)</vt:lpstr>
      <vt:lpstr>Setting Quotas</vt:lpstr>
      <vt:lpstr>Quota Grace Period</vt:lpstr>
      <vt:lpstr>quota and repquota commands</vt:lpstr>
      <vt:lpstr>Booting</vt:lpstr>
      <vt:lpstr>Booting Sequence (CentOS)</vt:lpstr>
      <vt:lpstr>/etc/inittab</vt:lpstr>
      <vt:lpstr>When booting</vt:lpstr>
      <vt:lpstr>SysVinit scripts</vt:lpstr>
      <vt:lpstr>chkconfig</vt:lpstr>
      <vt:lpstr>/etc/rc.d/rcN.d/*</vt:lpstr>
      <vt:lpstr>Entering a runlevel</vt:lpstr>
      <vt:lpstr>Example of entering a runlevel</vt:lpstr>
      <vt:lpstr>Example service: sshd</vt:lpstr>
      <vt:lpstr>service – run a System V init script</vt:lpstr>
      <vt:lpstr>Installation DVD for rescue mode / Live CD</vt:lpstr>
      <vt:lpstr>Rescue Mode</vt:lpstr>
      <vt:lpstr>linux rescue</vt:lpstr>
      <vt:lpstr>linux rescue (cont'd)</vt:lpstr>
      <vt:lpstr>Rescue mode / Live CD</vt:lpstr>
      <vt:lpstr>linux rescue example 1</vt:lpstr>
      <vt:lpstr>linux rescue example 2</vt:lpstr>
      <vt:lpstr>chroot</vt:lpstr>
      <vt:lpstr>rescue chroot /mnt/sysimage</vt:lpstr>
      <vt:lpstr>rescue /dev</vt:lpstr>
      <vt:lpstr>/mnt/sysimage and /dev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460</cp:revision>
  <cp:lastPrinted>2013-03-25T11:41:30Z</cp:lastPrinted>
  <dcterms:created xsi:type="dcterms:W3CDTF">2006-08-16T00:00:00Z</dcterms:created>
  <dcterms:modified xsi:type="dcterms:W3CDTF">2014-11-23T19:43:04Z</dcterms:modified>
</cp:coreProperties>
</file>