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14" r:id="rId4"/>
    <p:sldId id="315" r:id="rId5"/>
    <p:sldId id="317" r:id="rId6"/>
    <p:sldId id="318" r:id="rId7"/>
    <p:sldId id="316" r:id="rId8"/>
    <p:sldId id="310" r:id="rId9"/>
    <p:sldId id="258" r:id="rId10"/>
    <p:sldId id="311" r:id="rId11"/>
    <p:sldId id="312" r:id="rId12"/>
    <p:sldId id="313" r:id="rId13"/>
    <p:sldId id="272" r:id="rId14"/>
  </p:sldIdLst>
  <p:sldSz cx="9144000" cy="6858000" type="screen4x3"/>
  <p:notesSz cx="7315200" cy="96012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aching.idallen.ca/cst8207/12f/notes/400_search_path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4008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Review of Fundamentals (cont’d)</a:t>
            </a:r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CST8207 </a:t>
            </a:r>
            <a:r>
              <a:rPr lang="en-US" dirty="0" smtClean="0"/>
              <a:t>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Permissions (cont’d)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10724"/>
              </p:ext>
            </p:extLst>
          </p:nvPr>
        </p:nvGraphicFramePr>
        <p:xfrm>
          <a:off x="304800" y="1143000"/>
          <a:ext cx="4495800" cy="518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05000"/>
              </a:tblGrid>
              <a:tr h="1755842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399303</a:t>
                      </a:r>
                    </a:p>
                    <a:p>
                      <a:r>
                        <a:rPr lang="en-US" dirty="0" err="1" smtClean="0"/>
                        <a:t>drwxr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xr</a:t>
                      </a:r>
                      <a:r>
                        <a:rPr lang="en-US" dirty="0" smtClean="0"/>
                        <a:t>-x</a:t>
                      </a:r>
                    </a:p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time</a:t>
                      </a:r>
                    </a:p>
                    <a:p>
                      <a:r>
                        <a:rPr lang="en-US" baseline="0" dirty="0" smtClean="0"/>
                        <a:t>modification time</a:t>
                      </a:r>
                    </a:p>
                    <a:p>
                      <a:r>
                        <a:rPr lang="en-US" baseline="0" dirty="0" smtClean="0"/>
                        <a:t>change time</a:t>
                      </a:r>
                    </a:p>
                    <a:p>
                      <a:r>
                        <a:rPr lang="en-US" baseline="0" dirty="0" smtClean="0"/>
                        <a:t>…etc…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baseline="0" dirty="0" smtClean="0"/>
                        <a:t> 399303</a:t>
                      </a:r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131074</a:t>
                      </a:r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examples.desktop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399306</a:t>
                      </a:r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501292</a:t>
                      </a:r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smtClean="0"/>
                        <a:t>…etc…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…etc…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86400" y="1600200"/>
            <a:ext cx="2595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read (r) on directory to read this column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124200"/>
            <a:ext cx="2595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search (x) on directory to access this column</a:t>
            </a:r>
            <a:endParaRPr lang="en-US" dirty="0"/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H="1" flipV="1">
            <a:off x="6019800" y="2743200"/>
            <a:ext cx="1297733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33800" y="2743200"/>
            <a:ext cx="22860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219200" y="1600200"/>
            <a:ext cx="55649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9200" y="1600200"/>
            <a:ext cx="0" cy="13335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33800" y="2743200"/>
            <a:ext cx="0" cy="1905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86400" y="4724400"/>
            <a:ext cx="2595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write (w) </a:t>
            </a:r>
            <a:r>
              <a:rPr lang="en-US" b="1" i="1" dirty="0" smtClean="0"/>
              <a:t>and</a:t>
            </a:r>
            <a:r>
              <a:rPr lang="en-US" dirty="0" smtClean="0"/>
              <a:t> search (x) on directory to change first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1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Permissions (cont’d)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41101"/>
              </p:ext>
            </p:extLst>
          </p:nvPr>
        </p:nvGraphicFramePr>
        <p:xfrm>
          <a:off x="838200" y="1600200"/>
          <a:ext cx="2209800" cy="449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17558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399306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rw</a:t>
                      </a:r>
                      <a:r>
                        <a:rPr lang="en-US" dirty="0" smtClean="0"/>
                        <a:t>-r--r--</a:t>
                      </a:r>
                    </a:p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time</a:t>
                      </a:r>
                    </a:p>
                    <a:p>
                      <a:r>
                        <a:rPr lang="en-US" baseline="0" dirty="0" smtClean="0"/>
                        <a:t>modification time</a:t>
                      </a:r>
                    </a:p>
                    <a:p>
                      <a:r>
                        <a:rPr lang="en-US" baseline="0" dirty="0" smtClean="0"/>
                        <a:t>change time</a:t>
                      </a:r>
                    </a:p>
                    <a:p>
                      <a:r>
                        <a:rPr lang="en-US" baseline="0" dirty="0" smtClean="0"/>
                        <a:t>…etc…</a:t>
                      </a:r>
                      <a:endParaRPr lang="en-US" dirty="0"/>
                    </a:p>
                  </a:txBody>
                  <a:tcPr/>
                </a:tc>
              </a:tr>
              <a:tr h="2739956">
                <a:tc>
                  <a:txBody>
                    <a:bodyPr/>
                    <a:lstStyle/>
                    <a:p>
                      <a:r>
                        <a:rPr lang="en-US" dirty="0" smtClean="0"/>
                        <a:t>data blocks for the</a:t>
                      </a:r>
                      <a:r>
                        <a:rPr lang="en-US" baseline="0" dirty="0" smtClean="0"/>
                        <a:t> file</a:t>
                      </a:r>
                    </a:p>
                    <a:p>
                      <a:r>
                        <a:rPr lang="en-US" baseline="0" dirty="0" smtClean="0"/>
                        <a:t>there is no filename here</a:t>
                      </a:r>
                    </a:p>
                    <a:p>
                      <a:r>
                        <a:rPr lang="en-US" baseline="0" dirty="0" smtClean="0"/>
                        <a:t>the filename(s)  (at least one) are stored in directories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7800" y="2010370"/>
            <a:ext cx="2595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Need </a:t>
            </a:r>
            <a:r>
              <a:rPr lang="en-US" dirty="0" smtClean="0"/>
              <a:t>search (x) on </a:t>
            </a:r>
            <a:r>
              <a:rPr lang="en-US" b="1" i="1" dirty="0" smtClean="0"/>
              <a:t>directory this file is in</a:t>
            </a:r>
            <a:r>
              <a:rPr lang="en-US" dirty="0" smtClean="0"/>
              <a:t> to access this info on the file’s </a:t>
            </a:r>
            <a:r>
              <a:rPr lang="en-US" dirty="0" err="1" smtClean="0"/>
              <a:t>inode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48000" y="2438400"/>
            <a:ext cx="2209800" cy="3363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57800" y="3915370"/>
            <a:ext cx="2595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read (r) / write (w) / execute (x) on </a:t>
            </a:r>
            <a:r>
              <a:rPr lang="en-US" b="1" i="1" dirty="0" smtClean="0"/>
              <a:t>file </a:t>
            </a:r>
            <a:r>
              <a:rPr lang="en-US" dirty="0" smtClean="0"/>
              <a:t>to read / write / execute this file (contents)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48000" y="4343400"/>
            <a:ext cx="2209800" cy="3363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28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04800"/>
            <a:ext cx="3326524" cy="593154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Attributes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763000" cy="4525962"/>
          </a:xfrm>
        </p:spPr>
        <p:txBody>
          <a:bodyPr/>
          <a:lstStyle/>
          <a:p>
            <a:r>
              <a:rPr lang="en-US" sz="2400" dirty="0" smtClean="0"/>
              <a:t>create a command with basic scripting</a:t>
            </a:r>
          </a:p>
          <a:p>
            <a:pPr lvl="1"/>
            <a:r>
              <a:rPr lang="en-US" sz="1600" dirty="0" smtClean="0"/>
              <a:t>put “#!/bin/</a:t>
            </a:r>
            <a:r>
              <a:rPr lang="en-US" sz="1600" dirty="0" err="1" smtClean="0"/>
              <a:t>sh</a:t>
            </a:r>
            <a:r>
              <a:rPr lang="en-US" sz="1600" dirty="0" smtClean="0"/>
              <a:t> –u” at very beginning of file</a:t>
            </a:r>
          </a:p>
          <a:p>
            <a:pPr lvl="1"/>
            <a:r>
              <a:rPr lang="en-US" sz="1600" dirty="0" smtClean="0"/>
              <a:t>put commands in file</a:t>
            </a:r>
          </a:p>
          <a:p>
            <a:pPr lvl="1"/>
            <a:r>
              <a:rPr lang="en-US" sz="1600" dirty="0" smtClean="0"/>
              <a:t>make file executable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put the file in a directory that is in $PATH</a:t>
            </a:r>
          </a:p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teaching.idallen.ca/cst8207/13f/notes/400_search_path.html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Not a good  idea to put “.” in PATH</a:t>
            </a:r>
          </a:p>
          <a:p>
            <a:r>
              <a:rPr lang="en-US" sz="1800" dirty="0" smtClean="0"/>
              <a:t>Security implications of putting “current directory” , “.” in PATH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PATH=.:$PATH</a:t>
            </a:r>
          </a:p>
          <a:p>
            <a:r>
              <a:rPr lang="en-US" sz="1800" dirty="0" smtClean="0"/>
              <a:t>demonstration of how the bad guy can arrange for you to inadvertently run their malicious commands as you</a:t>
            </a:r>
            <a:endParaRPr lang="en-US" sz="1800" dirty="0"/>
          </a:p>
          <a:p>
            <a:endParaRPr lang="en-US" sz="2000" dirty="0" smtClean="0"/>
          </a:p>
          <a:p>
            <a:pPr marL="109537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Extending Unix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2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change your password on CLS if you haven’t already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eaLnBrk="1" hangingPunct="1"/>
            <a:r>
              <a:rPr lang="en-US" dirty="0" smtClean="0"/>
              <a:t>access permissions</a:t>
            </a:r>
          </a:p>
          <a:p>
            <a:pPr eaLnBrk="1" hangingPunct="1"/>
            <a:r>
              <a:rPr lang="en-US" dirty="0" smtClean="0"/>
              <a:t>symbolic links</a:t>
            </a:r>
          </a:p>
          <a:p>
            <a:pPr eaLnBrk="1" hangingPunct="1"/>
            <a:r>
              <a:rPr lang="en-US" dirty="0" smtClean="0"/>
              <a:t>hard links</a:t>
            </a:r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r>
              <a:rPr lang="en-US" dirty="0" smtClean="0"/>
              <a:t>Variables for general use (variables that are not environment variables) have lower case names</a:t>
            </a:r>
          </a:p>
          <a:p>
            <a:r>
              <a:rPr lang="en-US" dirty="0" smtClean="0"/>
              <a:t>Environment variables are indicated by their UPPER CASE names: SHELL, VISUAL,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It's usually best to put variable expansions inside double quotes, to protect any special characters that might be inside the variable:</a:t>
            </a:r>
          </a:p>
          <a:p>
            <a:pPr marL="109537" indent="0">
              <a:buNone/>
            </a:pPr>
            <a:r>
              <a:rPr lang="en-US" dirty="0" smtClean="0"/>
              <a:t>echo "$</a:t>
            </a:r>
            <a:r>
              <a:rPr lang="en-US" dirty="0" err="1" smtClean="0"/>
              <a:t>somevar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somevar</a:t>
            </a:r>
            <a:r>
              <a:rPr lang="en-US" dirty="0" smtClean="0"/>
              <a:t> contained the * character, the double quotes stop the shell from </a:t>
            </a:r>
            <a:r>
              <a:rPr lang="en-US" dirty="0" err="1" smtClean="0"/>
              <a:t>globbing</a:t>
            </a:r>
            <a:r>
              <a:rPr lang="en-US" dirty="0" smtClean="0"/>
              <a:t> 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7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410200"/>
          </a:xfrm>
        </p:spPr>
        <p:txBody>
          <a:bodyPr/>
          <a:lstStyle/>
          <a:p>
            <a:pPr marL="196849" indent="-342900"/>
            <a:r>
              <a:rPr lang="en-US" dirty="0" smtClean="0"/>
              <a:t>set </a:t>
            </a:r>
            <a:r>
              <a:rPr lang="en-US" dirty="0"/>
              <a:t>the variable 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/>
              <a:t> to have value </a:t>
            </a:r>
            <a:r>
              <a:rPr lang="en-US" dirty="0">
                <a:latin typeface="Courier New"/>
                <a:cs typeface="Courier New"/>
              </a:rPr>
              <a:t>value</a:t>
            </a:r>
          </a:p>
          <a:p>
            <a:pPr marL="109537" indent="0" algn="ctr">
              <a:buNone/>
            </a:pP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>
                <a:latin typeface="Courier New"/>
                <a:cs typeface="Courier New"/>
              </a:rPr>
              <a:t>=value</a:t>
            </a:r>
          </a:p>
          <a:p>
            <a:r>
              <a:rPr lang="en-US" dirty="0" smtClean="0"/>
              <a:t>Note, to make this variable setting visible in sub processes we use </a:t>
            </a:r>
            <a:r>
              <a:rPr lang="en-US" dirty="0" smtClean="0">
                <a:latin typeface="Courier New"/>
                <a:cs typeface="Courier New"/>
              </a:rPr>
              <a:t>export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e</a:t>
            </a:r>
            <a:r>
              <a:rPr lang="en-US" dirty="0" smtClean="0">
                <a:latin typeface="Courier New"/>
                <a:cs typeface="Courier New"/>
              </a:rPr>
              <a:t>xport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=value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err="1">
                <a:latin typeface="Courier New"/>
                <a:cs typeface="Courier New"/>
              </a:rPr>
              <a:t>m</a:t>
            </a:r>
            <a:r>
              <a:rPr lang="en-US" dirty="0" err="1" smtClean="0">
                <a:latin typeface="Courier New"/>
                <a:cs typeface="Courier New"/>
              </a:rPr>
              <a:t>yvar</a:t>
            </a:r>
            <a:r>
              <a:rPr lang="en-US" dirty="0" smtClean="0">
                <a:latin typeface="Courier New"/>
                <a:cs typeface="Courier New"/>
              </a:rPr>
              <a:t>=value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e</a:t>
            </a:r>
            <a:r>
              <a:rPr lang="en-US" dirty="0" smtClean="0">
                <a:latin typeface="Courier New"/>
                <a:cs typeface="Courier New"/>
              </a:rPr>
              <a:t>xport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Setting Variables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9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437" lvl="1" indent="-342900">
              <a:spcBef>
                <a:spcPts val="400"/>
              </a:spcBef>
              <a:buSzPct val="68000"/>
            </a:pPr>
            <a:r>
              <a:rPr lang="en-US" dirty="0"/>
              <a:t>set the 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/>
              <a:t> variable to have a null value, then run the </a:t>
            </a:r>
            <a:r>
              <a:rPr lang="en-US" dirty="0">
                <a:latin typeface="Courier New"/>
                <a:cs typeface="Courier New"/>
              </a:rPr>
              <a:t>value</a:t>
            </a:r>
            <a:r>
              <a:rPr lang="en-US" dirty="0"/>
              <a:t> command with that variable setting in effect</a:t>
            </a:r>
          </a:p>
          <a:p>
            <a:pPr marL="109537" indent="0" algn="ctr">
              <a:buNone/>
            </a:pP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>
                <a:latin typeface="Courier New"/>
                <a:cs typeface="Courier New"/>
              </a:rPr>
              <a:t>= </a:t>
            </a:r>
            <a:r>
              <a:rPr lang="en-US" dirty="0" smtClean="0">
                <a:latin typeface="Courier New"/>
                <a:cs typeface="Courier New"/>
              </a:rPr>
              <a:t>command</a:t>
            </a:r>
          </a:p>
          <a:p>
            <a:pPr marL="109537" indent="0">
              <a:buNone/>
            </a:pPr>
            <a:endParaRPr lang="en-US" dirty="0">
              <a:cs typeface="Courier New"/>
            </a:endParaRPr>
          </a:p>
          <a:p>
            <a:r>
              <a:rPr lang="en-US" dirty="0" smtClean="0"/>
              <a:t>Notice that if you try mistakenly use this to try to set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to value</a:t>
            </a:r>
          </a:p>
          <a:p>
            <a:pPr marL="109537" indent="0" algn="ctr">
              <a:buNone/>
            </a:pP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= value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in this case you are actually trying to run a command called </a:t>
            </a:r>
            <a:r>
              <a:rPr lang="en-US" dirty="0" smtClean="0">
                <a:latin typeface="Courier New"/>
                <a:cs typeface="Courier New"/>
              </a:rPr>
              <a:t>value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setting for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5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cs typeface="Courier New"/>
              </a:rPr>
              <a:t>The usual way to use this mechanism is something like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VISUAL=</a:t>
            </a:r>
            <a:r>
              <a:rPr lang="en-US" dirty="0" err="1" smtClean="0">
                <a:latin typeface="Courier New"/>
                <a:cs typeface="Courier New"/>
              </a:rPr>
              <a:t>nano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vipw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>
              <a:cs typeface="Courier New"/>
            </a:endParaRPr>
          </a:p>
          <a:p>
            <a:pPr marL="109537" indent="0">
              <a:buNone/>
            </a:pPr>
            <a:endParaRPr lang="en-US" dirty="0">
              <a:cs typeface="Courier New"/>
            </a:endParaRPr>
          </a:p>
          <a:p>
            <a:r>
              <a:rPr lang="en-US" dirty="0" smtClean="0"/>
              <a:t>This means to set the value of the environment </a:t>
            </a:r>
            <a:r>
              <a:rPr lang="en-US" dirty="0" smtClean="0">
                <a:latin typeface="Courier New"/>
                <a:cs typeface="Courier New"/>
              </a:rPr>
              <a:t>VISUAL</a:t>
            </a:r>
            <a:r>
              <a:rPr lang="en-US" dirty="0" smtClean="0"/>
              <a:t> variable to </a:t>
            </a:r>
            <a:r>
              <a:rPr lang="en-US" dirty="0" err="1" smtClean="0">
                <a:latin typeface="Courier New"/>
                <a:cs typeface="Courier New"/>
              </a:rPr>
              <a:t>nano</a:t>
            </a:r>
            <a:r>
              <a:rPr lang="en-US" dirty="0" smtClean="0"/>
              <a:t>, and use that while the </a:t>
            </a:r>
            <a:r>
              <a:rPr lang="en-US" dirty="0" err="1" smtClean="0">
                <a:latin typeface="Courier New"/>
                <a:cs typeface="Courier New"/>
              </a:rPr>
              <a:t>vipw</a:t>
            </a:r>
            <a:r>
              <a:rPr lang="en-US" dirty="0" smtClean="0"/>
              <a:t> </a:t>
            </a:r>
            <a:r>
              <a:rPr lang="en-US" dirty="0" smtClean="0"/>
              <a:t>command runs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setting for command (cont’d)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4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410200"/>
          </a:xfrm>
        </p:spPr>
        <p:txBody>
          <a:bodyPr/>
          <a:lstStyle/>
          <a:p>
            <a:pPr marL="452437" lvl="1" indent="-342900">
              <a:spcBef>
                <a:spcPts val="400"/>
              </a:spcBef>
              <a:buSzPct val="68000"/>
            </a:pPr>
            <a:r>
              <a:rPr lang="en-US" dirty="0" smtClean="0"/>
              <a:t>set </a:t>
            </a:r>
            <a:r>
              <a:rPr lang="en-US" dirty="0"/>
              <a:t>the 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/>
              <a:t> </a:t>
            </a:r>
            <a:r>
              <a:rPr lang="en-US" dirty="0" smtClean="0"/>
              <a:t>variable to have a null value, then run the </a:t>
            </a:r>
            <a:r>
              <a:rPr lang="en-US" dirty="0" smtClean="0">
                <a:latin typeface="Courier New"/>
                <a:cs typeface="Courier New"/>
              </a:rPr>
              <a:t>value</a:t>
            </a:r>
            <a:r>
              <a:rPr lang="en-US" dirty="0" smtClean="0"/>
              <a:t> command with that variable setting in effect</a:t>
            </a:r>
            <a:endParaRPr lang="en-US" dirty="0"/>
          </a:p>
          <a:p>
            <a:pPr marL="109537" indent="0" algn="ctr">
              <a:buNone/>
            </a:pP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= value</a:t>
            </a:r>
          </a:p>
          <a:p>
            <a:pPr marL="452437" lvl="1" indent="-342900">
              <a:spcBef>
                <a:spcPts val="400"/>
              </a:spcBef>
              <a:buSzPct val="68000"/>
            </a:pPr>
            <a:r>
              <a:rPr lang="en-US" dirty="0"/>
              <a:t>run the 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/>
              <a:t> command with one argument, namely </a:t>
            </a:r>
            <a:r>
              <a:rPr lang="en-US" dirty="0">
                <a:latin typeface="Courier New"/>
                <a:cs typeface="Courier New"/>
              </a:rPr>
              <a:t>=value</a:t>
            </a:r>
            <a:endParaRPr lang="en-US" dirty="0"/>
          </a:p>
          <a:p>
            <a:pPr marL="109537" indent="0" algn="ctr">
              <a:buNone/>
            </a:pP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>
                <a:latin typeface="Courier New"/>
                <a:cs typeface="Courier New"/>
              </a:rPr>
              <a:t> =</a:t>
            </a:r>
            <a:r>
              <a:rPr lang="en-US" dirty="0" smtClean="0">
                <a:latin typeface="Courier New"/>
                <a:cs typeface="Courier New"/>
              </a:rPr>
              <a:t>value</a:t>
            </a: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algn="ctr"/>
            <a:r>
              <a:rPr lang="en-US" dirty="0" smtClean="0"/>
              <a:t>run </a:t>
            </a:r>
            <a:r>
              <a:rPr lang="en-US" dirty="0"/>
              <a:t>the 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/>
              <a:t> command with </a:t>
            </a:r>
            <a:r>
              <a:rPr lang="en-US" dirty="0" smtClean="0"/>
              <a:t>two arguments, namely </a:t>
            </a:r>
            <a:r>
              <a:rPr lang="en-US" dirty="0" smtClean="0">
                <a:latin typeface="Courier New"/>
                <a:cs typeface="Courier New"/>
              </a:rPr>
              <a:t>= </a:t>
            </a:r>
            <a:r>
              <a:rPr lang="en-US" dirty="0" smtClean="0">
                <a:cs typeface="Courier New"/>
              </a:rPr>
              <a:t>and</a:t>
            </a:r>
            <a:r>
              <a:rPr lang="en-US" dirty="0" smtClean="0">
                <a:latin typeface="Courier New"/>
                <a:cs typeface="Courier New"/>
              </a:rPr>
              <a:t> value</a:t>
            </a:r>
            <a:endParaRPr lang="en-US" dirty="0"/>
          </a:p>
          <a:p>
            <a:pPr marL="109537" indent="0" algn="ctr">
              <a:buNone/>
            </a:pP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= value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Setting Variables Mistakes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1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8" y="1481138"/>
            <a:ext cx="7013564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Permissions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2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CN" b="1" dirty="0" smtClean="0">
              <a:latin typeface="Courier New" pitchFamily="49" charset="0"/>
              <a:ea typeface="SimSun"/>
              <a:cs typeface="SimSun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7322A1-6001-4CDA-83DC-DB034C2D11B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Typical directory and file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78159"/>
              </p:ext>
            </p:extLst>
          </p:nvPr>
        </p:nvGraphicFramePr>
        <p:xfrm>
          <a:off x="304800" y="1143000"/>
          <a:ext cx="4495800" cy="518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05000"/>
              </a:tblGrid>
              <a:tr h="1755842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399303</a:t>
                      </a:r>
                    </a:p>
                    <a:p>
                      <a:r>
                        <a:rPr lang="en-US" dirty="0" err="1" smtClean="0"/>
                        <a:t>drwxr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xr</a:t>
                      </a:r>
                      <a:r>
                        <a:rPr lang="en-US" dirty="0" smtClean="0"/>
                        <a:t>-x</a:t>
                      </a:r>
                    </a:p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time</a:t>
                      </a:r>
                    </a:p>
                    <a:p>
                      <a:r>
                        <a:rPr lang="en-US" baseline="0" dirty="0" smtClean="0"/>
                        <a:t>modification time</a:t>
                      </a:r>
                    </a:p>
                    <a:p>
                      <a:r>
                        <a:rPr lang="en-US" baseline="0" dirty="0" smtClean="0"/>
                        <a:t>change time</a:t>
                      </a:r>
                    </a:p>
                    <a:p>
                      <a:r>
                        <a:rPr lang="en-US" baseline="0" dirty="0" smtClean="0"/>
                        <a:t>…etc…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baseline="0" dirty="0" smtClean="0"/>
                        <a:t> 399303</a:t>
                      </a:r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131074</a:t>
                      </a:r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examples.desktop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399306</a:t>
                      </a:r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501292</a:t>
                      </a:r>
                      <a:endParaRPr lang="en-US" dirty="0"/>
                    </a:p>
                  </a:txBody>
                  <a:tcPr/>
                </a:tc>
              </a:tr>
              <a:tr h="684989">
                <a:tc>
                  <a:txBody>
                    <a:bodyPr/>
                    <a:lstStyle/>
                    <a:p>
                      <a:r>
                        <a:rPr lang="en-US" dirty="0" smtClean="0"/>
                        <a:t>…etc…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…etc…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28225"/>
              </p:ext>
            </p:extLst>
          </p:nvPr>
        </p:nvGraphicFramePr>
        <p:xfrm>
          <a:off x="6096000" y="381000"/>
          <a:ext cx="2209800" cy="449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17558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inode</a:t>
                      </a:r>
                      <a:r>
                        <a:rPr lang="en-US" dirty="0" smtClean="0"/>
                        <a:t> 399306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rw</a:t>
                      </a:r>
                      <a:r>
                        <a:rPr lang="en-US" dirty="0" smtClean="0"/>
                        <a:t>-r--r--</a:t>
                      </a:r>
                    </a:p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time</a:t>
                      </a:r>
                    </a:p>
                    <a:p>
                      <a:r>
                        <a:rPr lang="en-US" baseline="0" dirty="0" smtClean="0"/>
                        <a:t>modification time</a:t>
                      </a:r>
                    </a:p>
                    <a:p>
                      <a:r>
                        <a:rPr lang="en-US" baseline="0" dirty="0" smtClean="0"/>
                        <a:t>change time</a:t>
                      </a:r>
                    </a:p>
                    <a:p>
                      <a:r>
                        <a:rPr lang="en-US" baseline="0" dirty="0" smtClean="0"/>
                        <a:t>…etc…</a:t>
                      </a:r>
                      <a:endParaRPr lang="en-US" dirty="0"/>
                    </a:p>
                  </a:txBody>
                  <a:tcPr/>
                </a:tc>
              </a:tr>
              <a:tr h="2739956">
                <a:tc>
                  <a:txBody>
                    <a:bodyPr/>
                    <a:lstStyle/>
                    <a:p>
                      <a:r>
                        <a:rPr lang="en-US" dirty="0" smtClean="0"/>
                        <a:t>data blocks for the</a:t>
                      </a:r>
                      <a:r>
                        <a:rPr lang="en-US" baseline="0" dirty="0" smtClean="0"/>
                        <a:t> file</a:t>
                      </a:r>
                    </a:p>
                    <a:p>
                      <a:r>
                        <a:rPr lang="en-US" baseline="0" dirty="0" smtClean="0"/>
                        <a:t>there is no filename here</a:t>
                      </a:r>
                    </a:p>
                    <a:p>
                      <a:r>
                        <a:rPr lang="en-US" baseline="0" dirty="0" smtClean="0"/>
                        <a:t>the filename(s)  (at least one) are stored in directories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8772</TotalTime>
  <Words>730</Words>
  <Application>Microsoft Macintosh PowerPoint</Application>
  <PresentationFormat>On-screen Show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CST8177 – Linux II</vt:lpstr>
      <vt:lpstr>Topics</vt:lpstr>
      <vt:lpstr>Variables</vt:lpstr>
      <vt:lpstr>Setting Variables</vt:lpstr>
      <vt:lpstr>Variable setting for command</vt:lpstr>
      <vt:lpstr>Variable setting for command (cont’d)</vt:lpstr>
      <vt:lpstr>Setting Variables Mistakes</vt:lpstr>
      <vt:lpstr>File Permissions</vt:lpstr>
      <vt:lpstr>Typical directory and file</vt:lpstr>
      <vt:lpstr>File Permissions (cont’d)</vt:lpstr>
      <vt:lpstr>File Permissions (cont’d)</vt:lpstr>
      <vt:lpstr>File Attributes</vt:lpstr>
      <vt:lpstr>Extending Unix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</cp:lastModifiedBy>
  <cp:revision>114</cp:revision>
  <dcterms:created xsi:type="dcterms:W3CDTF">2006-08-16T00:00:00Z</dcterms:created>
  <dcterms:modified xsi:type="dcterms:W3CDTF">2014-02-10T14:56:27Z</dcterms:modified>
</cp:coreProperties>
</file>