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08" r:id="rId4"/>
    <p:sldId id="312" r:id="rId5"/>
    <p:sldId id="313" r:id="rId6"/>
    <p:sldId id="314" r:id="rId7"/>
    <p:sldId id="315" r:id="rId8"/>
    <p:sldId id="323" r:id="rId9"/>
    <p:sldId id="324" r:id="rId10"/>
    <p:sldId id="316" r:id="rId11"/>
    <p:sldId id="318" r:id="rId12"/>
    <p:sldId id="311" r:id="rId13"/>
    <p:sldId id="309" r:id="rId14"/>
    <p:sldId id="317" r:id="rId15"/>
    <p:sldId id="291" r:id="rId16"/>
    <p:sldId id="319" r:id="rId17"/>
    <p:sldId id="320" r:id="rId18"/>
    <p:sldId id="321" r:id="rId19"/>
    <p:sldId id="322" r:id="rId20"/>
    <p:sldId id="325" r:id="rId21"/>
    <p:sldId id="310" r:id="rId22"/>
    <p:sldId id="289" r:id="rId23"/>
    <p:sldId id="290" r:id="rId24"/>
    <p:sldId id="292" r:id="rId25"/>
    <p:sldId id="327" r:id="rId26"/>
    <p:sldId id="333" r:id="rId27"/>
    <p:sldId id="328" r:id="rId28"/>
    <p:sldId id="329" r:id="rId29"/>
    <p:sldId id="295" r:id="rId30"/>
    <p:sldId id="296" r:id="rId31"/>
    <p:sldId id="326" r:id="rId32"/>
    <p:sldId id="302" r:id="rId33"/>
    <p:sldId id="303" r:id="rId34"/>
    <p:sldId id="304" r:id="rId35"/>
    <p:sldId id="305" r:id="rId36"/>
    <p:sldId id="330" r:id="rId37"/>
    <p:sldId id="306" r:id="rId38"/>
    <p:sldId id="307" r:id="rId39"/>
    <p:sldId id="332" r:id="rId40"/>
  </p:sldIdLst>
  <p:sldSz cx="9144000" cy="6858000" type="screen4x3"/>
  <p:notesSz cx="7315200" cy="9601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51" d="100"/>
          <a:sy n="51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ynda.com" TargetMode="External"/><Relationship Id="rId2" Type="http://schemas.openxmlformats.org/officeDocument/2006/relationships/hyperlink" Target="http://www.regular-expressions.info/tutorial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lyndacom.rap.ocls.ca/Regular-Expressions-tutorials/Using-Regular-Expressions/85870-2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omeone@somewhere.co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someone@somewher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CST8207 </a:t>
            </a:r>
            <a:r>
              <a:rPr lang="en-US" dirty="0" smtClean="0"/>
              <a:t>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066800"/>
            <a:ext cx="8229600" cy="4800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$ </a:t>
            </a:r>
            <a:r>
              <a:rPr lang="en-US" sz="2800" dirty="0">
                <a:latin typeface="Courier New"/>
                <a:cs typeface="Courier New"/>
              </a:rPr>
              <a:t>export LC_ALL=C</a:t>
            </a:r>
          </a:p>
          <a:p>
            <a:pPr marL="109537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$</a:t>
            </a:r>
            <a:r>
              <a:rPr lang="es-ES_tradnl" sz="2800" dirty="0" smtClean="0">
                <a:latin typeface="Courier New"/>
                <a:cs typeface="Courier New"/>
              </a:rPr>
              <a:t> </a:t>
            </a:r>
            <a:r>
              <a:rPr lang="es-ES_tradnl" sz="2800" dirty="0">
                <a:latin typeface="Courier New"/>
                <a:cs typeface="Courier New"/>
              </a:rPr>
              <a:t>echo </a:t>
            </a:r>
            <a:r>
              <a:rPr lang="es-ES_tradnl" sz="2800" dirty="0" smtClean="0">
                <a:latin typeface="Courier New"/>
                <a:cs typeface="Courier New"/>
              </a:rPr>
              <a:t>*</a:t>
            </a:r>
          </a:p>
          <a:p>
            <a:pPr marL="109537" indent="0">
              <a:buNone/>
            </a:pPr>
            <a:r>
              <a:rPr lang="es-ES_tradnl" sz="2800" dirty="0">
                <a:latin typeface="Courier New"/>
                <a:cs typeface="Courier New"/>
              </a:rPr>
              <a:t>A B C Z a b c 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echo [a-z]*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a b c 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export LC_ALL=en_CA.UTF-8</a:t>
            </a:r>
          </a:p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$</a:t>
            </a:r>
            <a:r>
              <a:rPr lang="es-ES_tradnl" sz="2400" dirty="0">
                <a:latin typeface="Courier New"/>
                <a:cs typeface="Courier New"/>
              </a:rPr>
              <a:t> echo </a:t>
            </a:r>
            <a:r>
              <a:rPr lang="es-ES_tradnl" sz="2400" dirty="0" smtClean="0">
                <a:latin typeface="Courier New"/>
                <a:cs typeface="Courier New"/>
              </a:rPr>
              <a:t>*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s-ES_tradnl" sz="2400" dirty="0">
                <a:latin typeface="Courier New"/>
                <a:cs typeface="Courier New"/>
              </a:rPr>
              <a:t>A a B b C c Z z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echo [a-z]*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a B b C c Z </a:t>
            </a:r>
            <a:r>
              <a:rPr lang="en-US" dirty="0" smtClean="0">
                <a:latin typeface="Courier New"/>
                <a:cs typeface="Courier New"/>
              </a:rPr>
              <a:t>z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Ranges depend on locale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4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ranges in bracket expressions</a:t>
            </a:r>
          </a:p>
          <a:p>
            <a:r>
              <a:rPr lang="en-US" dirty="0" smtClean="0"/>
              <a:t>We now use special symbols to represent the sets of characters that we used to represent with ranges.</a:t>
            </a:r>
          </a:p>
          <a:p>
            <a:r>
              <a:rPr lang="en-US" dirty="0" smtClean="0"/>
              <a:t>These all start with </a:t>
            </a:r>
            <a:r>
              <a:rPr lang="en-US" dirty="0" smtClean="0">
                <a:latin typeface="Courier New"/>
                <a:cs typeface="Courier New"/>
              </a:rPr>
              <a:t>[:</a:t>
            </a:r>
            <a:r>
              <a:rPr lang="en-US" dirty="0" smtClean="0"/>
              <a:t> and end with </a:t>
            </a:r>
            <a:r>
              <a:rPr lang="en-US" dirty="0" smtClean="0">
                <a:latin typeface="Courier New"/>
                <a:cs typeface="Courier New"/>
              </a:rPr>
              <a:t>:]</a:t>
            </a:r>
          </a:p>
          <a:p>
            <a:r>
              <a:rPr lang="en-US" dirty="0" smtClean="0">
                <a:cs typeface="Courier New"/>
              </a:rPr>
              <a:t>For example lower case alphabetic characters are represented by the symbol </a:t>
            </a:r>
            <a:r>
              <a:rPr lang="en-US" dirty="0" smtClean="0">
                <a:latin typeface="Courier New"/>
                <a:cs typeface="Courier New"/>
              </a:rPr>
              <a:t>[:lower:]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[[:lower:]] </a:t>
            </a:r>
            <a:r>
              <a:rPr lang="en-US" dirty="0" smtClean="0">
                <a:cs typeface="Courier New"/>
              </a:rPr>
              <a:t>matches any lower case alpha char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[AZ[:lower:]12] </a:t>
            </a:r>
            <a:r>
              <a:rPr lang="en-US" dirty="0" smtClean="0">
                <a:cs typeface="Courier New"/>
              </a:rPr>
              <a:t>matches</a:t>
            </a:r>
            <a:r>
              <a:rPr lang="en-US" dirty="0" smtClean="0">
                <a:latin typeface="Courier New"/>
                <a:cs typeface="Courier New"/>
              </a:rPr>
              <a:t> A, Z, 1, 2, </a:t>
            </a:r>
            <a:r>
              <a:rPr lang="en-US" dirty="0" smtClean="0">
                <a:cs typeface="Courier New"/>
              </a:rPr>
              <a:t>or any lower case alpha char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10200"/>
          </a:xfrm>
        </p:spPr>
        <p:txBody>
          <a:bodyPr/>
          <a:lstStyle/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alnum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alphanumeric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[:alpha: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cntrl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control characters</a:t>
            </a:r>
          </a:p>
          <a:p>
            <a:pPr eaLnBrk="1" hangingPunct="1"/>
            <a:r>
              <a:rPr lang="en-US" sz="2400" b="1" dirty="0" smtClean="0"/>
              <a:t>[</a:t>
            </a:r>
            <a:r>
              <a:rPr lang="en-US" sz="2400" b="1" dirty="0"/>
              <a:t>:digit: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digit characters</a:t>
            </a:r>
            <a:endParaRPr lang="en-US" sz="2400" dirty="0"/>
          </a:p>
          <a:p>
            <a:pPr eaLnBrk="1" hangingPunct="1"/>
            <a:r>
              <a:rPr lang="en-US" sz="2400" b="1" dirty="0" smtClean="0"/>
              <a:t>[</a:t>
            </a:r>
            <a:r>
              <a:rPr lang="en-US" sz="2400" b="1" dirty="0"/>
              <a:t>:lower: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lower case 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[:print: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visible characters, plus </a:t>
            </a:r>
            <a:r>
              <a:rPr lang="en-US" sz="2400" b="1" dirty="0" smtClean="0"/>
              <a:t>[</a:t>
            </a:r>
            <a:r>
              <a:rPr lang="en-US" sz="2400" b="1" dirty="0"/>
              <a:t>:space:]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punct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Punctuation characters and other symbols</a:t>
            </a:r>
          </a:p>
          <a:p>
            <a:pPr lvl="1" eaLnBrk="1" hangingPunct="1"/>
            <a:r>
              <a:rPr lang="fr-FR" sz="2000" dirty="0"/>
              <a:t>!"#$%&amp;'()*+,\-./:;&lt;=&gt;?@</a:t>
            </a:r>
            <a:r>
              <a:rPr lang="fr-FR" sz="2000" dirty="0" smtClean="0"/>
              <a:t>[]</a:t>
            </a:r>
            <a:r>
              <a:rPr lang="fr-FR" sz="2000" dirty="0"/>
              <a:t>^_`{|}~</a:t>
            </a:r>
            <a:endParaRPr lang="en-US" sz="2000" dirty="0"/>
          </a:p>
          <a:p>
            <a:pPr eaLnBrk="1" hangingPunct="1"/>
            <a:r>
              <a:rPr lang="en-US" sz="2400" b="1" dirty="0"/>
              <a:t>[:space: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White </a:t>
            </a:r>
            <a:r>
              <a:rPr lang="en-US" sz="2400" dirty="0"/>
              <a:t>space </a:t>
            </a:r>
            <a:r>
              <a:rPr lang="en-US" sz="2400" dirty="0" smtClean="0"/>
              <a:t>(space</a:t>
            </a:r>
            <a:r>
              <a:rPr lang="en-US" sz="2400" dirty="0"/>
              <a:t>, tab)</a:t>
            </a:r>
          </a:p>
          <a:p>
            <a:pPr eaLnBrk="1" hangingPunct="1"/>
            <a:r>
              <a:rPr lang="en-US" sz="2400" b="1" dirty="0"/>
              <a:t>[:upper: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b="1" dirty="0" smtClean="0"/>
              <a:t>upper case alphabetic characters</a:t>
            </a:r>
            <a:endParaRPr lang="en-US" sz="2400" dirty="0"/>
          </a:p>
          <a:p>
            <a:pPr eaLnBrk="1" hangingPunct="1"/>
            <a:r>
              <a:rPr lang="en-US" sz="2400" b="1" dirty="0"/>
              <a:t>[:</a:t>
            </a:r>
            <a:r>
              <a:rPr lang="en-US" sz="2400" b="1" dirty="0" err="1"/>
              <a:t>xdigit</a:t>
            </a:r>
            <a:r>
              <a:rPr lang="en-US" sz="2400" b="1" dirty="0"/>
              <a:t>:</a:t>
            </a:r>
            <a:r>
              <a:rPr lang="en-US" sz="2400" b="1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Hexadecimal digits</a:t>
            </a:r>
            <a:endParaRPr lang="en-US" sz="2400" dirty="0"/>
          </a:p>
          <a:p>
            <a:r>
              <a:rPr lang="en-US" sz="2400" b="1" dirty="0"/>
              <a:t>[:graph</a:t>
            </a:r>
            <a:r>
              <a:rPr lang="en-US" sz="2400" b="1" dirty="0" smtClean="0"/>
              <a:t>:] Visible characters (anything except spaces and control characters)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POSIX character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POSIX character classes go inside […]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</a:t>
            </a:r>
            <a:r>
              <a:rPr lang="en-US" dirty="0" err="1" smtClean="0">
                <a:latin typeface="Courier New"/>
                <a:cs typeface="Courier New"/>
              </a:rPr>
              <a:t>alnum</a:t>
            </a:r>
            <a:r>
              <a:rPr lang="en-US" dirty="0" smtClean="0">
                <a:latin typeface="Courier New"/>
                <a:cs typeface="Courier New"/>
              </a:rPr>
              <a:t>:]] </a:t>
            </a:r>
            <a:r>
              <a:rPr lang="en-US" dirty="0" smtClean="0"/>
              <a:t>matches any alphanumeric character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</a:t>
            </a:r>
            <a:r>
              <a:rPr lang="en-US" dirty="0" err="1" smtClean="0">
                <a:latin typeface="Courier New"/>
                <a:cs typeface="Courier New"/>
              </a:rPr>
              <a:t>alnum</a:t>
            </a:r>
            <a:r>
              <a:rPr lang="en-US" dirty="0" smtClean="0">
                <a:latin typeface="Courier New"/>
                <a:cs typeface="Courier New"/>
              </a:rPr>
              <a:t>:]}] </a:t>
            </a:r>
            <a:r>
              <a:rPr lang="en-US" dirty="0" smtClean="0"/>
              <a:t>matches one alphanumeric or }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[[:alpha:][:</a:t>
            </a:r>
            <a:r>
              <a:rPr lang="en-US" dirty="0" err="1" smtClean="0">
                <a:latin typeface="Courier New"/>
                <a:cs typeface="Courier New"/>
              </a:rPr>
              <a:t>cntrl</a:t>
            </a:r>
            <a:r>
              <a:rPr lang="en-US" dirty="0" smtClean="0">
                <a:latin typeface="Courier New"/>
                <a:cs typeface="Courier New"/>
              </a:rPr>
              <a:t>:]] </a:t>
            </a:r>
            <a:r>
              <a:rPr lang="en-US" dirty="0" smtClean="0"/>
              <a:t>matches one alphabetic or control character</a:t>
            </a:r>
          </a:p>
          <a:p>
            <a:r>
              <a:rPr lang="en-US" dirty="0" smtClean="0"/>
              <a:t>Take NOTE!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 err="1">
                <a:latin typeface="Courier New"/>
                <a:cs typeface="Courier New"/>
              </a:rPr>
              <a:t>alnum</a:t>
            </a:r>
            <a:r>
              <a:rPr lang="en-US" dirty="0">
                <a:latin typeface="Courier New"/>
                <a:cs typeface="Courier New"/>
              </a:rPr>
              <a:t>:]</a:t>
            </a:r>
            <a:r>
              <a:rPr lang="en-US" dirty="0"/>
              <a:t> matches one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l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n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>
                <a:latin typeface="Courier New"/>
                <a:cs typeface="Courier New"/>
              </a:rPr>
              <a:t>u</a:t>
            </a:r>
            <a:r>
              <a:rPr lang="en-US" dirty="0" err="1">
                <a:cs typeface="Courier New"/>
              </a:rPr>
              <a:t>,</a:t>
            </a:r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/>
              <a:t> (but </a:t>
            </a:r>
            <a:r>
              <a:rPr lang="en-US" dirty="0" err="1" smtClean="0"/>
              <a:t>grep</a:t>
            </a:r>
            <a:r>
              <a:rPr lang="en-US" dirty="0" smtClean="0"/>
              <a:t> on the CLS will give an error by default)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[:digit:]] </a:t>
            </a:r>
            <a:r>
              <a:rPr lang="en-US" dirty="0" smtClean="0"/>
              <a:t>matches one of </a:t>
            </a:r>
            <a:r>
              <a:rPr lang="en-US" dirty="0" err="1" smtClean="0"/>
              <a:t>a,b,c</a:t>
            </a:r>
            <a:r>
              <a:rPr lang="en-US" dirty="0" smtClean="0"/>
              <a:t>, or a digit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exact content of each character class depends on the local language.</a:t>
            </a:r>
          </a:p>
          <a:p>
            <a:r>
              <a:rPr lang="en-US" dirty="0"/>
              <a:t>Only for plain ASCII is it true that "letters" means English a-z and A-Z.</a:t>
            </a:r>
          </a:p>
          <a:p>
            <a:r>
              <a:rPr lang="en-US" dirty="0"/>
              <a:t>Other languages have other "letters", e.g. </a:t>
            </a:r>
            <a:r>
              <a:rPr lang="en-US" dirty="0" err="1"/>
              <a:t>é</a:t>
            </a:r>
            <a:r>
              <a:rPr lang="en-US" dirty="0"/>
              <a:t>, </a:t>
            </a:r>
            <a:r>
              <a:rPr lang="en-US" dirty="0" err="1"/>
              <a:t>ç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we use the POSIX character classes, we are specifying the correct set of characters for the local language as per the POSIX description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character classes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any match will be a long as possible</a:t>
            </a:r>
          </a:p>
          <a:p>
            <a:pPr lvl="1" eaLnBrk="1" hangingPunct="1"/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matches the </a:t>
            </a:r>
            <a:r>
              <a:rPr lang="en-US" dirty="0" err="1" smtClean="0">
                <a:latin typeface="Courier New"/>
                <a:cs typeface="Courier New"/>
              </a:rPr>
              <a:t>aaa</a:t>
            </a:r>
            <a:r>
              <a:rPr lang="en-US" dirty="0" smtClean="0"/>
              <a:t> in </a:t>
            </a:r>
            <a:r>
              <a:rPr lang="en-US" dirty="0" err="1" smtClean="0">
                <a:latin typeface="Courier New"/>
                <a:cs typeface="Courier New"/>
              </a:rPr>
              <a:t>xaaax</a:t>
            </a:r>
            <a:r>
              <a:rPr lang="en-US" dirty="0" smtClean="0"/>
              <a:t> just once, even though you might think there are three smaller matches in a row</a:t>
            </a:r>
          </a:p>
          <a:p>
            <a:pPr eaLnBrk="1" hangingPunct="1"/>
            <a:r>
              <a:rPr lang="en-US" dirty="0" smtClean="0"/>
              <a:t>Unix</a:t>
            </a:r>
            <a:r>
              <a:rPr lang="en-US" dirty="0"/>
              <a:t>/Linux </a:t>
            </a:r>
            <a:r>
              <a:rPr lang="en-US" dirty="0" smtClean="0"/>
              <a:t>regex processing is </a:t>
            </a:r>
            <a:r>
              <a:rPr lang="en-US" dirty="0"/>
              <a:t>line </a:t>
            </a:r>
            <a:r>
              <a:rPr lang="en-US" dirty="0" smtClean="0"/>
              <a:t>based</a:t>
            </a:r>
          </a:p>
          <a:p>
            <a:pPr lvl="1" eaLnBrk="1" hangingPunct="1"/>
            <a:r>
              <a:rPr lang="en-US" dirty="0" smtClean="0"/>
              <a:t>our input strings are processed line by line</a:t>
            </a:r>
          </a:p>
          <a:p>
            <a:pPr lvl="1" eaLnBrk="1" hangingPunct="1"/>
            <a:r>
              <a:rPr lang="en-US" dirty="0" smtClean="0"/>
              <a:t>newlines are not considered part of our input string</a:t>
            </a:r>
          </a:p>
          <a:p>
            <a:pPr lvl="1" eaLnBrk="1" hangingPunct="1"/>
            <a:r>
              <a:rPr lang="en-US" dirty="0" smtClean="0"/>
              <a:t>we have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smtClean="0"/>
              <a:t> to control matching relative to newlines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Gotchas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8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expressions that match zero length </a:t>
            </a:r>
            <a:r>
              <a:rPr lang="en-US" dirty="0" smtClean="0"/>
              <a:t>strings</a:t>
            </a:r>
          </a:p>
          <a:p>
            <a:pPr lvl="1" eaLnBrk="1" hangingPunct="1"/>
            <a:r>
              <a:rPr lang="en-US" dirty="0" smtClean="0"/>
              <a:t>remember that the repetition operator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>
                <a:cs typeface="Courier New"/>
              </a:rPr>
              <a:t> means "zero or more"</a:t>
            </a:r>
          </a:p>
          <a:p>
            <a:pPr lvl="1" eaLnBrk="1" hangingPunct="1"/>
            <a:r>
              <a:rPr lang="en-US" dirty="0" smtClean="0">
                <a:cs typeface="Courier New"/>
              </a:rPr>
              <a:t>any expression consisting of zero or more of anything can also match zero</a:t>
            </a:r>
          </a:p>
          <a:p>
            <a:pPr lvl="1" eaLnBrk="1" hangingPunct="1"/>
            <a:r>
              <a:rPr lang="en-US" dirty="0" smtClean="0">
                <a:cs typeface="Courier New"/>
              </a:rPr>
              <a:t>For example, </a:t>
            </a:r>
            <a:r>
              <a:rPr lang="en-US" dirty="0" smtClean="0">
                <a:latin typeface="Courier New"/>
                <a:cs typeface="Courier New"/>
              </a:rPr>
              <a:t>x*</a:t>
            </a:r>
            <a:r>
              <a:rPr lang="en-US" dirty="0" smtClean="0">
                <a:cs typeface="Courier New"/>
              </a:rPr>
              <a:t>, "meaning zero or more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characters", will match ANY line, up to </a:t>
            </a:r>
            <a:r>
              <a:rPr lang="en-US" dirty="0" smtClean="0">
                <a:latin typeface="Courier New"/>
                <a:cs typeface="Courier New"/>
              </a:rPr>
              <a:t>n+1 </a:t>
            </a:r>
            <a:r>
              <a:rPr lang="en-US" dirty="0" smtClean="0">
                <a:cs typeface="Courier New"/>
              </a:rPr>
              <a:t>times, where n is the number of (non-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) characters on that line, because there are zero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characters before and after every non-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cs typeface="Courier New"/>
              </a:rPr>
              <a:t> character</a:t>
            </a:r>
          </a:p>
          <a:p>
            <a:pPr lvl="1" eaLnBrk="1" hangingPunct="1"/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 err="1" smtClean="0">
                <a:cs typeface="Courier New"/>
              </a:rPr>
              <a:t>regexpal.com</a:t>
            </a:r>
            <a:r>
              <a:rPr lang="en-US" dirty="0" smtClean="0">
                <a:cs typeface="Courier New"/>
              </a:rPr>
              <a:t> cannot highlight matches of zero characters, but the matches are there!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37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/>
              <a:t>quoting (don't let the shell change </a:t>
            </a:r>
            <a:r>
              <a:rPr lang="en-US" dirty="0" smtClean="0"/>
              <a:t>regex before </a:t>
            </a:r>
            <a:r>
              <a:rPr lang="en-US" dirty="0" err="1" smtClean="0"/>
              <a:t>grep</a:t>
            </a:r>
            <a:r>
              <a:rPr lang="en-US" dirty="0" smtClean="0"/>
              <a:t> sees the regex)</a:t>
            </a:r>
            <a:endParaRPr lang="en-US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mkdir</a:t>
            </a:r>
            <a:r>
              <a:rPr lang="en-US" sz="1600" dirty="0"/>
              <a:t> empty</a:t>
            </a:r>
          </a:p>
          <a:p>
            <a:pPr marL="109537" indent="0">
              <a:buNone/>
            </a:pPr>
            <a:r>
              <a:rPr lang="en-US" sz="1600" dirty="0"/>
              <a:t>$ cd </a:t>
            </a:r>
            <a:r>
              <a:rPr lang="en-US" sz="1600" dirty="0" smtClean="0"/>
              <a:t>empty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 503    2009   </a:t>
            </a:r>
            <a:r>
              <a:rPr lang="en-US" sz="1600" dirty="0" smtClean="0"/>
              <a:t>39530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Z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 7      29     </a:t>
            </a:r>
            <a:r>
              <a:rPr lang="en-US" sz="1600" dirty="0" smtClean="0"/>
              <a:t>562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A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87     343    </a:t>
            </a:r>
            <a:r>
              <a:rPr lang="en-US" sz="1600" dirty="0" smtClean="0"/>
              <a:t>7841</a:t>
            </a:r>
            <a:endParaRPr lang="en-US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chmod</a:t>
            </a:r>
            <a:r>
              <a:rPr lang="da-DK" sz="1600" dirty="0"/>
              <a:t> 000 </a:t>
            </a:r>
            <a:r>
              <a:rPr lang="da-DK" sz="1600" dirty="0" smtClean="0"/>
              <a:t>Z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grep</a:t>
            </a:r>
            <a:r>
              <a:rPr lang="da-DK" sz="1600" dirty="0"/>
              <a:t> [[:upper:]] /</a:t>
            </a:r>
            <a:r>
              <a:rPr lang="da-DK" sz="1600" dirty="0" err="1"/>
              <a:t>etc</a:t>
            </a:r>
            <a:r>
              <a:rPr lang="da-DK" sz="1600" dirty="0"/>
              <a:t>/</a:t>
            </a:r>
            <a:r>
              <a:rPr lang="da-DK" sz="1600" dirty="0" err="1"/>
              <a:t>passwd</a:t>
            </a:r>
            <a:r>
              <a:rPr lang="da-DK" sz="1600" dirty="0"/>
              <a:t> | wc</a:t>
            </a:r>
          </a:p>
          <a:p>
            <a:pPr marL="109537" indent="0">
              <a:buNone/>
            </a:pPr>
            <a:r>
              <a:rPr lang="da-DK" sz="1600" dirty="0" err="1"/>
              <a:t>grep</a:t>
            </a:r>
            <a:r>
              <a:rPr lang="da-DK" sz="1600" dirty="0"/>
              <a:t>: Z: Permission </a:t>
            </a:r>
            <a:r>
              <a:rPr lang="da-DK" sz="1600" dirty="0" err="1"/>
              <a:t>denied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      87     343    7841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/>
              <a:t>quoting (don't let the shell change </a:t>
            </a:r>
            <a:r>
              <a:rPr lang="en-US" dirty="0" smtClean="0"/>
              <a:t>regex before </a:t>
            </a:r>
            <a:r>
              <a:rPr lang="en-US" dirty="0" err="1" smtClean="0"/>
              <a:t>grep</a:t>
            </a:r>
            <a:r>
              <a:rPr lang="en-US" dirty="0" smtClean="0"/>
              <a:t> sees the regex)</a:t>
            </a:r>
            <a:endParaRPr lang="en-US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mkdir</a:t>
            </a:r>
            <a:r>
              <a:rPr lang="en-US" sz="1600" dirty="0"/>
              <a:t> empty</a:t>
            </a:r>
          </a:p>
          <a:p>
            <a:pPr marL="109537" indent="0">
              <a:buNone/>
            </a:pPr>
            <a:r>
              <a:rPr lang="en-US" sz="1600" dirty="0"/>
              <a:t>$ cd </a:t>
            </a:r>
            <a:r>
              <a:rPr lang="en-US" sz="1600" dirty="0" smtClean="0"/>
              <a:t>empty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 503    2009   </a:t>
            </a:r>
            <a:r>
              <a:rPr lang="en-US" sz="1600" dirty="0" smtClean="0"/>
              <a:t>39530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Z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 7      29     </a:t>
            </a:r>
            <a:r>
              <a:rPr lang="en-US" sz="1600" dirty="0" smtClean="0"/>
              <a:t>562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touch </a:t>
            </a:r>
            <a:r>
              <a:rPr lang="en-US" sz="1600" dirty="0" smtClean="0"/>
              <a:t>A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r>
              <a:rPr lang="en-US" sz="1600" dirty="0"/>
              <a:t> | </a:t>
            </a:r>
            <a:r>
              <a:rPr lang="en-US" sz="1600" dirty="0" err="1"/>
              <a:t>wc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      87     343    </a:t>
            </a:r>
            <a:r>
              <a:rPr lang="en-US" sz="1600" dirty="0" smtClean="0"/>
              <a:t>7841</a:t>
            </a:r>
            <a:endParaRPr lang="en-US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chmod</a:t>
            </a:r>
            <a:r>
              <a:rPr lang="da-DK" sz="1600" dirty="0"/>
              <a:t> 000 </a:t>
            </a:r>
            <a:r>
              <a:rPr lang="da-DK" sz="1600" dirty="0" smtClean="0"/>
              <a:t>Z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$ </a:t>
            </a:r>
            <a:r>
              <a:rPr lang="da-DK" sz="1600" dirty="0" err="1"/>
              <a:t>grep</a:t>
            </a:r>
            <a:r>
              <a:rPr lang="da-DK" sz="1600" dirty="0"/>
              <a:t> [[:upper:]] /</a:t>
            </a:r>
            <a:r>
              <a:rPr lang="da-DK" sz="1600" dirty="0" err="1"/>
              <a:t>etc</a:t>
            </a:r>
            <a:r>
              <a:rPr lang="da-DK" sz="1600" dirty="0"/>
              <a:t>/</a:t>
            </a:r>
            <a:r>
              <a:rPr lang="da-DK" sz="1600" dirty="0" err="1"/>
              <a:t>passwd</a:t>
            </a:r>
            <a:r>
              <a:rPr lang="da-DK" sz="1600" dirty="0"/>
              <a:t> | wc</a:t>
            </a:r>
          </a:p>
          <a:p>
            <a:pPr marL="109537" indent="0">
              <a:buNone/>
            </a:pPr>
            <a:r>
              <a:rPr lang="da-DK" sz="1600" dirty="0" err="1"/>
              <a:t>grep</a:t>
            </a:r>
            <a:r>
              <a:rPr lang="da-DK" sz="1600" dirty="0"/>
              <a:t>: Z: Permission </a:t>
            </a:r>
            <a:r>
              <a:rPr lang="da-DK" sz="1600" dirty="0" err="1"/>
              <a:t>denied</a:t>
            </a:r>
            <a:endParaRPr lang="da-DK" sz="1600" dirty="0"/>
          </a:p>
          <a:p>
            <a:pPr marL="109537" indent="0">
              <a:buNone/>
            </a:pPr>
            <a:r>
              <a:rPr lang="da-DK" sz="1600" dirty="0"/>
              <a:t>      87     343    7841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1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 smtClean="0"/>
              <a:t>To explain the previous slide, use </a:t>
            </a:r>
            <a:r>
              <a:rPr lang="en-US" dirty="0" smtClean="0">
                <a:latin typeface="Courier New"/>
                <a:cs typeface="Courier New"/>
              </a:rPr>
              <a:t>echo</a:t>
            </a:r>
            <a:r>
              <a:rPr lang="en-US" dirty="0" smtClean="0">
                <a:cs typeface="Courier New"/>
              </a:rPr>
              <a:t> to print out the </a:t>
            </a:r>
            <a:r>
              <a:rPr lang="en-US" dirty="0" err="1" smtClean="0">
                <a:cs typeface="Courier New"/>
              </a:rPr>
              <a:t>grep</a:t>
            </a:r>
            <a:r>
              <a:rPr lang="en-US" dirty="0" smtClean="0">
                <a:cs typeface="Courier New"/>
              </a:rPr>
              <a:t> command you are actually running: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  <a:p>
            <a:pPr marL="109537" indent="0">
              <a:buNone/>
            </a:pPr>
            <a:r>
              <a:rPr lang="en-US" sz="1600" dirty="0"/>
              <a:t>$ echo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 err="1"/>
              <a:t>grep</a:t>
            </a:r>
            <a:r>
              <a:rPr lang="en-US" sz="1600" dirty="0"/>
              <a:t> A Z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</a:t>
            </a:r>
            <a:r>
              <a:rPr lang="en-US" sz="1600" dirty="0" err="1"/>
              <a:t>rm</a:t>
            </a:r>
            <a:r>
              <a:rPr lang="en-US" sz="1600" dirty="0"/>
              <a:t> ?</a:t>
            </a:r>
          </a:p>
          <a:p>
            <a:pPr marL="109537" indent="0">
              <a:buNone/>
            </a:pPr>
            <a:endParaRPr lang="en-US" sz="1600" dirty="0"/>
          </a:p>
          <a:p>
            <a:pPr marL="109537" indent="0">
              <a:buNone/>
            </a:pPr>
            <a:r>
              <a:rPr lang="en-US" sz="1600" dirty="0"/>
              <a:t>$ echo </a:t>
            </a: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r>
              <a:rPr lang="en-US" sz="1600" dirty="0" err="1"/>
              <a:t>grep</a:t>
            </a:r>
            <a:r>
              <a:rPr lang="en-US" sz="1600" dirty="0"/>
              <a:t> [[:upper:]] /</a:t>
            </a:r>
            <a:r>
              <a:rPr lang="en-US" sz="1600" dirty="0" err="1"/>
              <a:t>etc</a:t>
            </a:r>
            <a:r>
              <a:rPr lang="en-US" sz="1600" dirty="0"/>
              <a:t>/</a:t>
            </a:r>
            <a:r>
              <a:rPr lang="en-US" sz="1600" dirty="0" err="1"/>
              <a:t>passwd</a:t>
            </a:r>
            <a:endParaRPr lang="en-US" sz="1600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Gotchas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POSIX character classes</a:t>
            </a:r>
          </a:p>
          <a:p>
            <a:pPr eaLnBrk="1" hangingPunct="1"/>
            <a:r>
              <a:rPr lang="en-US" dirty="0" smtClean="0"/>
              <a:t>Some Regular Expression gotchas</a:t>
            </a:r>
          </a:p>
          <a:p>
            <a:pPr eaLnBrk="1" hangingPunct="1"/>
            <a:r>
              <a:rPr lang="en-US" dirty="0" smtClean="0"/>
              <a:t>Regular Expression Resources</a:t>
            </a:r>
          </a:p>
          <a:p>
            <a:pPr eaLnBrk="1" hangingPunct="1"/>
            <a:r>
              <a:rPr lang="en-US" dirty="0" smtClean="0"/>
              <a:t>Assignment 3 on Regular Expressions</a:t>
            </a:r>
          </a:p>
          <a:p>
            <a:pPr eaLnBrk="1" hangingPunct="1"/>
            <a:r>
              <a:rPr lang="en-US" dirty="0" smtClean="0"/>
              <a:t>Basic Regular Expression Examples</a:t>
            </a:r>
          </a:p>
          <a:p>
            <a:pPr eaLnBrk="1" hangingPunct="1"/>
            <a:r>
              <a:rPr lang="en-US" dirty="0" smtClean="0"/>
              <a:t>Extended Regular Expressions</a:t>
            </a:r>
          </a:p>
          <a:p>
            <a:pPr eaLnBrk="1" hangingPunct="1"/>
            <a:r>
              <a:rPr lang="en-US" dirty="0" smtClean="0"/>
              <a:t>Extended Regular Expression Examples</a:t>
            </a:r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not use range expressions</a:t>
            </a:r>
          </a:p>
          <a:p>
            <a:r>
              <a:rPr lang="en-US" dirty="0" smtClean="0"/>
              <a:t>we'll standardize on en_CA.UTF-8 so that the checking script for assignments always sees things formatted the same way</a:t>
            </a:r>
          </a:p>
          <a:p>
            <a:r>
              <a:rPr lang="en-US" dirty="0" smtClean="0"/>
              <a:t>We don't set locale environment variables in our scripts (why?)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5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http://www.regular-expressions.info/</a:t>
            </a:r>
            <a:r>
              <a:rPr lang="en-US" dirty="0" smtClean="0">
                <a:hlinkClick r:id="rId2"/>
              </a:rPr>
              <a:t>tutorial.html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http://lynda.com</a:t>
            </a:r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regexpal.com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Regex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students are already comfortable with the command line</a:t>
            </a:r>
          </a:p>
          <a:p>
            <a:r>
              <a:rPr lang="en-US" dirty="0" smtClean="0"/>
              <a:t>For those who aren't, yet another tutorial source that might help is </a:t>
            </a:r>
            <a:r>
              <a:rPr lang="en-US" dirty="0" err="1" smtClean="0"/>
              <a:t>Lynda.com</a:t>
            </a:r>
            <a:endParaRPr lang="en-US" dirty="0" smtClean="0"/>
          </a:p>
          <a:p>
            <a:r>
              <a:rPr lang="en-US" dirty="0" smtClean="0"/>
              <a:t>All Algonquin students have free access to </a:t>
            </a:r>
            <a:r>
              <a:rPr lang="en-US" dirty="0" err="1" smtClean="0"/>
              <a:t>Lynda.com</a:t>
            </a:r>
            <a:endParaRPr lang="en-US" dirty="0" smtClean="0"/>
          </a:p>
          <a:p>
            <a:r>
              <a:rPr lang="en-US" dirty="0" smtClean="0"/>
              <a:t>Unix for Mac OSX users:</a:t>
            </a:r>
          </a:p>
          <a:p>
            <a:pPr marL="109537" indent="0">
              <a:buNone/>
            </a:pPr>
            <a:r>
              <a:rPr lang="en-US" sz="1600" dirty="0"/>
              <a:t>http://</a:t>
            </a:r>
            <a:r>
              <a:rPr lang="en-US" sz="1600" dirty="0" err="1"/>
              <a:t>www.lynda.com</a:t>
            </a:r>
            <a:r>
              <a:rPr lang="en-US" sz="1600" dirty="0"/>
              <a:t>/Mac-OS-X-10-6-tutorials/Unix-for-Mac-OS-X-Users/78546-2.html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Lynda.com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Lynda.com</a:t>
            </a:r>
            <a:r>
              <a:rPr lang="en-US" sz="2000" dirty="0" smtClean="0"/>
              <a:t> has a course on regular expressions</a:t>
            </a:r>
          </a:p>
          <a:p>
            <a:r>
              <a:rPr lang="en-US" sz="2000" dirty="0" smtClean="0"/>
              <a:t>The problem is that it covers our material as well as some more advanced topics that we won't cover</a:t>
            </a:r>
          </a:p>
          <a:p>
            <a:r>
              <a:rPr lang="en-US" sz="2000" dirty="0" smtClean="0"/>
              <a:t>It is a good presentation, and the following chapters should have minimal references to the "too advanced" material</a:t>
            </a:r>
          </a:p>
          <a:p>
            <a:pPr lvl="1"/>
            <a:r>
              <a:rPr lang="en-US" sz="1600" dirty="0" smtClean="0"/>
              <a:t>Chapter 2 Characters</a:t>
            </a:r>
          </a:p>
          <a:p>
            <a:pPr lvl="1"/>
            <a:r>
              <a:rPr lang="en-US" sz="1600" dirty="0" smtClean="0"/>
              <a:t>Chapter 3 Character Sets</a:t>
            </a:r>
          </a:p>
          <a:p>
            <a:pPr lvl="1"/>
            <a:r>
              <a:rPr lang="en-US" sz="1600" dirty="0" smtClean="0"/>
              <a:t>Chapter 4 Repetition Expressions</a:t>
            </a:r>
            <a:endParaRPr lang="en-US" sz="2000" dirty="0"/>
          </a:p>
          <a:p>
            <a:r>
              <a:rPr lang="en-US" sz="2000" dirty="0" smtClean="0"/>
              <a:t>On campus use this URL:</a:t>
            </a:r>
          </a:p>
          <a:p>
            <a:pPr marL="109537" indent="0">
              <a:buNone/>
            </a:pPr>
            <a:r>
              <a:rPr lang="en-US" sz="1800" dirty="0" smtClean="0"/>
              <a:t>http://</a:t>
            </a:r>
            <a:r>
              <a:rPr lang="en-US" sz="1800" dirty="0" err="1" smtClean="0"/>
              <a:t>www.lynda.com</a:t>
            </a:r>
            <a:r>
              <a:rPr lang="en-US" sz="1800" dirty="0" smtClean="0"/>
              <a:t>/Regular</a:t>
            </a:r>
            <a:r>
              <a:rPr lang="en-US" sz="1800" dirty="0"/>
              <a:t>-Expressions-tutorials/Using-Regular-Expressions/85870-2.html</a:t>
            </a:r>
          </a:p>
          <a:p>
            <a:r>
              <a:rPr lang="en-US" sz="2000" dirty="0" smtClean="0"/>
              <a:t>Off campus use this URL:</a:t>
            </a:r>
          </a:p>
          <a:p>
            <a:pPr marL="109537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://wwwlyndacom.rap.ocls.ca/Regular-Expressions-tutorials/Using-Regular-Expressions/85870-2.</a:t>
            </a:r>
            <a:r>
              <a:rPr lang="en-US" sz="1800" dirty="0" smtClean="0">
                <a:hlinkClick r:id="rId2"/>
              </a:rPr>
              <a:t>html</a:t>
            </a:r>
            <a:endParaRPr lang="en-US" sz="1800" dirty="0" smtClean="0"/>
          </a:p>
          <a:p>
            <a:pPr marL="109537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Lynda.com</a:t>
            </a:r>
            <a:r>
              <a:rPr lang="en-US" dirty="0" smtClean="0"/>
              <a:t> and regex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2"/>
          </a:xfrm>
        </p:spPr>
        <p:txBody>
          <a:bodyPr/>
          <a:lstStyle/>
          <a:p>
            <a:r>
              <a:rPr lang="en-US" sz="2400" dirty="0" smtClean="0"/>
              <a:t>Assignment 3 asks you to write shell scripts</a:t>
            </a:r>
          </a:p>
          <a:p>
            <a:r>
              <a:rPr lang="en-US" sz="2400" dirty="0" smtClean="0"/>
              <a:t>These are simple scripts: just the script header, and a </a:t>
            </a:r>
            <a:r>
              <a:rPr lang="en-US" sz="2400" dirty="0" err="1" smtClean="0"/>
              <a:t>grep</a:t>
            </a:r>
            <a:r>
              <a:rPr lang="en-US" sz="2400" dirty="0" smtClean="0"/>
              <a:t> command where coming up with the regex is your work to be done</a:t>
            </a:r>
          </a:p>
          <a:p>
            <a:r>
              <a:rPr lang="en-US" sz="2400" dirty="0" smtClean="0"/>
              <a:t>You don't need extended regular expression functionality, and the checking script will disallow it</a:t>
            </a:r>
          </a:p>
          <a:p>
            <a:r>
              <a:rPr lang="en-US" sz="2400" dirty="0" smtClean="0"/>
              <a:t>We will cover extended regular expression functionality below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on regex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3 digits, dash, 4 digits</a:t>
            </a:r>
          </a:p>
          <a:p>
            <a:pPr marL="392113" lvl="1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[[:digit:]][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]-</a:t>
            </a:r>
            <a:r>
              <a:rPr lang="en-US" sz="1200" dirty="0">
                <a:latin typeface="Courier New"/>
                <a:cs typeface="Courier New"/>
              </a:rPr>
              <a:t>[[:digit:]][[:digit:]][[:digit:]</a:t>
            </a:r>
            <a:r>
              <a:rPr lang="en-US" sz="1200" dirty="0" smtClean="0">
                <a:latin typeface="Courier New"/>
                <a:cs typeface="Courier New"/>
              </a:rPr>
              <a:t>][[:digit:]]</a:t>
            </a:r>
            <a:endParaRPr lang="en-US" dirty="0" smtClean="0"/>
          </a:p>
          <a:p>
            <a:r>
              <a:rPr lang="en-US" dirty="0" smtClean="0"/>
              <a:t>postal code</a:t>
            </a:r>
          </a:p>
          <a:p>
            <a:pPr lvl="1"/>
            <a:r>
              <a:rPr lang="en-US" dirty="0" smtClean="0"/>
              <a:t>A9A 9A9</a:t>
            </a:r>
          </a:p>
          <a:p>
            <a:pPr marL="392113" lvl="1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[[:upper:]][[:digit]][[:upper:]] [[:digit:]][[:upper:]][[:digit:]]</a:t>
            </a:r>
          </a:p>
          <a:p>
            <a:r>
              <a:rPr lang="en-US" dirty="0" smtClean="0"/>
              <a:t>email address (simplified, lame)</a:t>
            </a:r>
          </a:p>
          <a:p>
            <a:pPr lvl="1"/>
            <a:r>
              <a:rPr lang="en-US" dirty="0" smtClean="0">
                <a:hlinkClick r:id="rId2"/>
              </a:rPr>
              <a:t>someone@somewhere.com</a:t>
            </a:r>
            <a:endParaRPr lang="en-US" dirty="0" smtClean="0"/>
          </a:p>
          <a:p>
            <a:pPr lvl="1"/>
            <a:r>
              <a:rPr lang="en-US" dirty="0" smtClean="0"/>
              <a:t>domain name cannot begin with digit</a:t>
            </a:r>
          </a:p>
          <a:p>
            <a:pPr marL="392113" lvl="1" indent="0">
              <a:buNone/>
            </a:pPr>
            <a:r>
              <a:rPr lang="en-US" sz="1600" dirty="0" smtClean="0"/>
              <a:t>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:]_-][</a:t>
            </a:r>
            <a:r>
              <a:rPr lang="en-US" sz="1600" dirty="0"/>
              <a:t>[</a:t>
            </a:r>
            <a:r>
              <a:rPr lang="en-US" sz="1600" dirty="0" smtClean="0"/>
              <a:t>:</a:t>
            </a:r>
            <a:r>
              <a:rPr lang="en-US" sz="1600" dirty="0" err="1" smtClean="0"/>
              <a:t>alnum</a:t>
            </a:r>
            <a:r>
              <a:rPr lang="en-US" sz="1600" dirty="0" smtClean="0"/>
              <a:t>:</a:t>
            </a:r>
            <a:r>
              <a:rPr lang="en-US" sz="1600" dirty="0"/>
              <a:t>]_-</a:t>
            </a:r>
            <a:r>
              <a:rPr lang="en-US" sz="1600" dirty="0" smtClean="0"/>
              <a:t>]*@[</a:t>
            </a:r>
            <a:r>
              <a:rPr lang="en-US" sz="1600" dirty="0"/>
              <a:t>[</a:t>
            </a:r>
            <a:r>
              <a:rPr lang="en-US" sz="1600" dirty="0" smtClean="0"/>
              <a:t>:alpha:]][</a:t>
            </a:r>
            <a:r>
              <a:rPr lang="en-US" sz="1600" dirty="0"/>
              <a:t>[</a:t>
            </a:r>
            <a:r>
              <a:rPr lang="en-US" sz="1600" dirty="0" smtClean="0"/>
              <a:t>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:]-]*\.[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]* </a:t>
            </a:r>
            <a:endParaRPr lang="en-US" sz="1600" dirty="0"/>
          </a:p>
          <a:p>
            <a:pPr marL="39211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Regular Expression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9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line containing only alphabetic characters (at least one), and no digits or anything else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^[[:alpha:]][</a:t>
            </a:r>
            <a:r>
              <a:rPr lang="en-US" sz="1800" dirty="0">
                <a:latin typeface="Courier New"/>
                <a:cs typeface="Courier New"/>
              </a:rPr>
              <a:t>[</a:t>
            </a:r>
            <a:r>
              <a:rPr lang="en-US" sz="1800" dirty="0" smtClean="0">
                <a:latin typeface="Courier New"/>
                <a:cs typeface="Courier New"/>
              </a:rPr>
              <a:t>:alpha:</a:t>
            </a:r>
            <a:r>
              <a:rPr lang="en-US" sz="1800" dirty="0">
                <a:latin typeface="Courier New"/>
                <a:cs typeface="Courier New"/>
              </a:rPr>
              <a:t>]</a:t>
            </a:r>
            <a:r>
              <a:rPr lang="en-US" sz="1800" dirty="0" smtClean="0">
                <a:latin typeface="Courier New"/>
                <a:cs typeface="Courier New"/>
              </a:rPr>
              <a:t>]*$</a:t>
            </a:r>
            <a:endParaRPr lang="en-US" sz="3200" dirty="0" smtClean="0"/>
          </a:p>
          <a:p>
            <a:r>
              <a:rPr lang="en-US" dirty="0" smtClean="0"/>
              <a:t>any line that begins with digits (at least one)</a:t>
            </a:r>
          </a:p>
          <a:p>
            <a:pPr lvl="1"/>
            <a:r>
              <a:rPr lang="en-US" dirty="0" smtClean="0"/>
              <a:t>In other words, lines that begin with a digit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^[[:digit:]]</a:t>
            </a:r>
          </a:p>
          <a:p>
            <a:pPr marL="392113" lvl="1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^[[:digit:]].*$ </a:t>
            </a:r>
            <a:r>
              <a:rPr lang="en-US" sz="1800" dirty="0" smtClean="0">
                <a:cs typeface="Courier New"/>
              </a:rPr>
              <a:t>would match the exact same lines in </a:t>
            </a:r>
            <a:r>
              <a:rPr lang="en-US" sz="1800" dirty="0" err="1" smtClean="0">
                <a:cs typeface="Courier New"/>
              </a:rPr>
              <a:t>grep</a:t>
            </a:r>
            <a:endParaRPr lang="en-US" sz="1800" dirty="0" smtClean="0">
              <a:cs typeface="Courier New"/>
            </a:endParaRPr>
          </a:p>
          <a:p>
            <a:r>
              <a:rPr lang="en-US" sz="2600" dirty="0" smtClean="0">
                <a:cs typeface="Courier New"/>
              </a:rPr>
              <a:t>any line that contains at least one character of any kind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.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^..*$ </a:t>
            </a:r>
            <a:r>
              <a:rPr lang="en-US" sz="2000" dirty="0">
                <a:cs typeface="Courier New"/>
              </a:rPr>
              <a:t>would match the exact same lines in </a:t>
            </a:r>
            <a:r>
              <a:rPr lang="en-US" sz="2000" dirty="0" err="1">
                <a:cs typeface="Courier New"/>
              </a:rPr>
              <a:t>grep</a:t>
            </a:r>
            <a:endParaRPr lang="en-US" sz="2000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Regular Expression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4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257800"/>
          </a:xfrm>
        </p:spPr>
        <p:txBody>
          <a:bodyPr/>
          <a:lstStyle/>
          <a:p>
            <a:r>
              <a:rPr lang="en-US" dirty="0" smtClean="0"/>
              <a:t>To do search and replace in vi, can search for a regex, then make change, then repeat search, repeat command</a:t>
            </a:r>
          </a:p>
          <a:p>
            <a:r>
              <a:rPr lang="en-US" dirty="0" smtClean="0"/>
              <a:t>in </a:t>
            </a:r>
            <a:r>
              <a:rPr lang="en-US" dirty="0" smtClean="0">
                <a:latin typeface="Courier New"/>
                <a:cs typeface="Courier New"/>
              </a:rPr>
              <a:t>vi (and </a:t>
            </a:r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awk</a:t>
            </a:r>
            <a:r>
              <a:rPr lang="en-US" dirty="0" smtClean="0">
                <a:latin typeface="Courier New"/>
                <a:cs typeface="Courier New"/>
              </a:rPr>
              <a:t>, more, </a:t>
            </a:r>
            <a:r>
              <a:rPr lang="en-US" dirty="0" smtClean="0">
                <a:latin typeface="Courier New"/>
                <a:cs typeface="Courier New"/>
              </a:rPr>
              <a:t>less) </a:t>
            </a:r>
            <a:r>
              <a:rPr lang="en-US" dirty="0" smtClean="0"/>
              <a:t>we delimit regular expressions with </a:t>
            </a:r>
            <a:r>
              <a:rPr lang="en-US" dirty="0" smtClean="0">
                <a:latin typeface="Courier New"/>
                <a:cs typeface="Courier New"/>
              </a:rPr>
              <a:t>/</a:t>
            </a:r>
          </a:p>
          <a:p>
            <a:r>
              <a:rPr lang="en-US" dirty="0" smtClean="0"/>
              <a:t>capitalize sentences</a:t>
            </a:r>
          </a:p>
          <a:p>
            <a:pPr lvl="1"/>
            <a:r>
              <a:rPr lang="en-US" dirty="0" smtClean="0"/>
              <a:t>any lower case character followed by a period and one or two spaces should be replaced by a capital</a:t>
            </a:r>
          </a:p>
          <a:p>
            <a:pPr lvl="1"/>
            <a:r>
              <a:rPr lang="en-US" dirty="0" smtClean="0"/>
              <a:t>search for /</a:t>
            </a:r>
            <a:r>
              <a:rPr lang="en-US" dirty="0">
                <a:latin typeface="Courier New"/>
                <a:cs typeface="Courier New"/>
              </a:rPr>
              <a:t>\.  [[:lower:]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then type </a:t>
            </a:r>
            <a:r>
              <a:rPr lang="en-US" dirty="0" smtClean="0">
                <a:latin typeface="Courier New"/>
                <a:cs typeface="Courier New"/>
              </a:rPr>
              <a:t>4~</a:t>
            </a:r>
          </a:p>
          <a:p>
            <a:pPr lvl="1"/>
            <a:r>
              <a:rPr lang="en-US" dirty="0" smtClean="0">
                <a:cs typeface="Courier New"/>
              </a:rPr>
              <a:t>then type </a:t>
            </a:r>
            <a:r>
              <a:rPr lang="en-US" dirty="0" smtClean="0">
                <a:latin typeface="Courier New"/>
                <a:cs typeface="Courier New"/>
              </a:rPr>
              <a:t>n.</a:t>
            </a:r>
            <a:r>
              <a:rPr lang="en-US" dirty="0" smtClean="0">
                <a:cs typeface="Courier New"/>
              </a:rPr>
              <a:t> as many times as necessary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cs typeface="Courier New"/>
              </a:rPr>
              <a:t> moves to the next occurrence, and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smtClean="0">
                <a:cs typeface="Courier New"/>
              </a:rPr>
              <a:t> repeats the capitalization command</a:t>
            </a:r>
            <a:endParaRPr lang="en-US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8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uncapitalize</a:t>
            </a:r>
            <a:r>
              <a:rPr lang="en-US" dirty="0"/>
              <a:t> in middle of words</a:t>
            </a:r>
          </a:p>
          <a:p>
            <a:pPr lvl="1"/>
            <a:r>
              <a:rPr lang="en-US" dirty="0"/>
              <a:t>any upper case character not preceded by whitespace </a:t>
            </a: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err="1" smtClean="0"/>
              <a:t>uncapitalized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 smtClean="0">
                <a:latin typeface="Courier New"/>
                <a:cs typeface="Courier New"/>
              </a:rPr>
              <a:t>/[[:lower:]][[:upper:]]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notice the second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smtClean="0">
                <a:cs typeface="Courier New"/>
              </a:rPr>
              <a:t> is optional and not present here</a:t>
            </a:r>
          </a:p>
          <a:p>
            <a:pPr lvl="1"/>
            <a:r>
              <a:rPr lang="en-US" dirty="0" smtClean="0">
                <a:cs typeface="Courier New"/>
              </a:rPr>
              <a:t>then type </a:t>
            </a:r>
            <a:r>
              <a:rPr lang="en-US" dirty="0" smtClean="0">
                <a:latin typeface="Courier New"/>
                <a:cs typeface="Courier New"/>
              </a:rPr>
              <a:t>l</a:t>
            </a:r>
            <a:r>
              <a:rPr lang="en-US" dirty="0" smtClean="0">
                <a:cs typeface="Courier New"/>
              </a:rPr>
              <a:t> to move one to the left</a:t>
            </a:r>
          </a:p>
          <a:p>
            <a:pPr lvl="1"/>
            <a:r>
              <a:rPr lang="en-US" dirty="0" smtClean="0">
                <a:cs typeface="Courier New"/>
              </a:rPr>
              <a:t>type </a:t>
            </a:r>
            <a:r>
              <a:rPr lang="en-US" dirty="0" smtClean="0">
                <a:latin typeface="Courier New"/>
                <a:cs typeface="Courier New"/>
              </a:rPr>
              <a:t>~</a:t>
            </a:r>
            <a:r>
              <a:rPr lang="en-US" dirty="0" smtClean="0">
                <a:cs typeface="Courier New"/>
              </a:rPr>
              <a:t> to change the capitalization</a:t>
            </a:r>
          </a:p>
          <a:p>
            <a:pPr lvl="1"/>
            <a:r>
              <a:rPr lang="en-US" dirty="0" smtClean="0">
                <a:cs typeface="Courier New"/>
              </a:rPr>
              <a:t>type </a:t>
            </a:r>
            <a:r>
              <a:rPr lang="en-US" dirty="0" err="1" smtClean="0">
                <a:latin typeface="Courier New"/>
                <a:cs typeface="Courier New"/>
              </a:rPr>
              <a:t>nl</a:t>
            </a:r>
            <a:r>
              <a:rPr lang="en-US" dirty="0" smtClean="0">
                <a:latin typeface="Courier New"/>
                <a:cs typeface="Courier New"/>
              </a:rPr>
              <a:t>. </a:t>
            </a:r>
            <a:r>
              <a:rPr lang="en-US" dirty="0" smtClean="0">
                <a:cs typeface="Courier New"/>
              </a:rPr>
              <a:t>as necessary</a:t>
            </a:r>
          </a:p>
          <a:p>
            <a:pPr lvl="1"/>
            <a:r>
              <a:rPr lang="en-US" dirty="0" smtClean="0">
                <a:cs typeface="Courier New"/>
              </a:rPr>
              <a:t>the </a:t>
            </a:r>
            <a:r>
              <a:rPr lang="en-US" dirty="0" smtClean="0">
                <a:latin typeface="Courier New"/>
                <a:cs typeface="Courier New"/>
              </a:rPr>
              <a:t>l </a:t>
            </a:r>
            <a:r>
              <a:rPr lang="en-US" dirty="0" smtClean="0">
                <a:cs typeface="Courier New"/>
              </a:rPr>
              <a:t>is needed because vi will position the cursor on the first character of the match, which in this case is a character that doesn't change.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examples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410200"/>
          </a:xfrm>
        </p:spPr>
        <p:txBody>
          <a:bodyPr/>
          <a:lstStyle/>
          <a:p>
            <a:r>
              <a:rPr lang="en-US" sz="2400" dirty="0" smtClean="0"/>
              <a:t>Now three kinds of matching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Filename </a:t>
            </a:r>
            <a:r>
              <a:rPr lang="en-US" sz="2000" dirty="0" err="1" smtClean="0"/>
              <a:t>globbing</a:t>
            </a:r>
            <a:endParaRPr lang="en-US" sz="2000" dirty="0" smtClean="0"/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  used on shell command line, and shell matches these</a:t>
            </a:r>
          </a:p>
          <a:p>
            <a:pPr marL="630238" lvl="2" indent="0">
              <a:buNone/>
            </a:pPr>
            <a:r>
              <a:rPr lang="en-US" sz="2000" dirty="0" smtClean="0"/>
              <a:t>          patterns to filenames that exist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smtClean="0"/>
              <a:t>  used with the </a:t>
            </a:r>
            <a:r>
              <a:rPr lang="en-US" sz="2000" dirty="0" smtClean="0">
                <a:latin typeface="Courier New"/>
                <a:cs typeface="Courier New"/>
              </a:rPr>
              <a:t>find</a:t>
            </a:r>
            <a:r>
              <a:rPr lang="en-US" sz="2000" dirty="0" smtClean="0"/>
              <a:t> command (quote from the shell)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Basic Regular Expressions, used with</a:t>
            </a:r>
          </a:p>
          <a:p>
            <a:pPr lvl="2"/>
            <a:r>
              <a:rPr lang="en-US" sz="2000" dirty="0" smtClean="0"/>
              <a:t>vi (use delimiter)</a:t>
            </a:r>
          </a:p>
          <a:p>
            <a:pPr lvl="2"/>
            <a:r>
              <a:rPr lang="en-US" sz="2000" dirty="0" smtClean="0"/>
              <a:t>more (use delimiter)</a:t>
            </a:r>
          </a:p>
          <a:p>
            <a:pPr lvl="2"/>
            <a:r>
              <a:rPr lang="en-US" sz="2000" dirty="0" err="1" smtClean="0"/>
              <a:t>sed</a:t>
            </a:r>
            <a:r>
              <a:rPr lang="en-US" sz="2000" dirty="0" smtClean="0"/>
              <a:t> (use delimiter)</a:t>
            </a:r>
          </a:p>
          <a:p>
            <a:pPr lvl="2"/>
            <a:r>
              <a:rPr lang="en-US" sz="2000" dirty="0" err="1" smtClean="0"/>
              <a:t>awk</a:t>
            </a:r>
            <a:r>
              <a:rPr lang="en-US" sz="2000" dirty="0" smtClean="0"/>
              <a:t> (use delimiter)</a:t>
            </a:r>
          </a:p>
          <a:p>
            <a:pPr lvl="2"/>
            <a:r>
              <a:rPr lang="en-US" sz="2000" dirty="0" err="1" smtClean="0"/>
              <a:t>grep</a:t>
            </a:r>
            <a:r>
              <a:rPr lang="en-US" sz="2000" dirty="0" smtClean="0"/>
              <a:t> (no delimiter, but we quote from the shell)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US" sz="2000" dirty="0" smtClean="0"/>
              <a:t>Extended Regular Expressions</a:t>
            </a:r>
            <a:endParaRPr lang="en-US" sz="1800" dirty="0"/>
          </a:p>
          <a:p>
            <a:pPr lvl="2"/>
            <a:r>
              <a:rPr lang="en-US" sz="2000" dirty="0" smtClean="0"/>
              <a:t>less (use delimiter)</a:t>
            </a:r>
          </a:p>
          <a:p>
            <a:pPr lvl="2"/>
            <a:r>
              <a:rPr lang="en-US" sz="2000" dirty="0" err="1" smtClean="0"/>
              <a:t>grep</a:t>
            </a:r>
            <a:r>
              <a:rPr lang="en-US" sz="2000" dirty="0" smtClean="0"/>
              <a:t> –E (no delimiter, but quote from the shell)</a:t>
            </a:r>
          </a:p>
          <a:p>
            <a:pPr lvl="2"/>
            <a:r>
              <a:rPr lang="en-US" sz="2000" dirty="0" err="1" smtClean="0"/>
              <a:t>perl</a:t>
            </a:r>
            <a:r>
              <a:rPr lang="en-US" sz="2000" dirty="0" smtClean="0"/>
              <a:t> regular expressions (not in this course)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Regular Expressions (again)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2"/>
          </a:xfrm>
        </p:spPr>
        <p:txBody>
          <a:bodyPr/>
          <a:lstStyle/>
          <a:p>
            <a:r>
              <a:rPr lang="en-US" dirty="0" smtClean="0"/>
              <a:t>Character classes are lists of characters inside square brackets</a:t>
            </a:r>
          </a:p>
          <a:p>
            <a:r>
              <a:rPr lang="en-US" dirty="0" smtClean="0"/>
              <a:t>The work the same in regex as they do in </a:t>
            </a:r>
            <a:r>
              <a:rPr lang="en-US" dirty="0" err="1" smtClean="0"/>
              <a:t>globbing</a:t>
            </a:r>
            <a:endParaRPr lang="en-US" dirty="0" smtClean="0"/>
          </a:p>
          <a:p>
            <a:r>
              <a:rPr lang="en-US" dirty="0" smtClean="0"/>
              <a:t>Character class expressions always match EXACTLY ONE character (unless they are repeated by appending '*')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azh</a:t>
            </a:r>
            <a:r>
              <a:rPr lang="en-US" dirty="0" smtClean="0"/>
              <a:t>] matches "a" or "h" or "z"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ourier New"/>
                <a:cs typeface="Courier New"/>
              </a:rPr>
              <a:t>ls</a:t>
            </a:r>
            <a:r>
              <a:rPr lang="en-US" sz="2400" dirty="0">
                <a:latin typeface="Courier New"/>
                <a:cs typeface="Courier New"/>
              </a:rPr>
              <a:t> a*.txt  </a:t>
            </a:r>
            <a:r>
              <a:rPr lang="en-US" sz="2400" dirty="0"/>
              <a:t># this is filename </a:t>
            </a:r>
            <a:r>
              <a:rPr lang="en-US" sz="2400" dirty="0" err="1"/>
              <a:t>globbing</a:t>
            </a:r>
            <a:endParaRPr lang="en-US" sz="2400" dirty="0"/>
          </a:p>
          <a:p>
            <a:pPr lvl="1"/>
            <a:r>
              <a:rPr lang="en-US" sz="2000" dirty="0" smtClean="0"/>
              <a:t>The shell expands the glob before the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r>
              <a:rPr lang="en-US" sz="2000" dirty="0" smtClean="0"/>
              <a:t> command runs</a:t>
            </a:r>
          </a:p>
          <a:p>
            <a:pPr lvl="1"/>
            <a:r>
              <a:rPr lang="en-US" sz="2000" dirty="0" smtClean="0"/>
              <a:t>The shell matches </a:t>
            </a:r>
            <a:r>
              <a:rPr lang="en-US" sz="2000" dirty="0"/>
              <a:t>existing </a:t>
            </a:r>
            <a:r>
              <a:rPr lang="en-US" sz="2000" dirty="0" smtClean="0"/>
              <a:t>filenames in current directory </a:t>
            </a:r>
            <a:r>
              <a:rPr lang="en-US" sz="2000" dirty="0"/>
              <a:t>beginning with 'a', ending in '.txt'</a:t>
            </a:r>
          </a:p>
          <a:p>
            <a:r>
              <a:rPr lang="en-US" sz="2400" dirty="0" err="1"/>
              <a:t>grep</a:t>
            </a:r>
            <a:r>
              <a:rPr lang="en-US" sz="2400" dirty="0"/>
              <a:t> '</a:t>
            </a:r>
            <a:r>
              <a:rPr lang="en-US" sz="2400" dirty="0" err="1"/>
              <a:t>aa</a:t>
            </a:r>
            <a:r>
              <a:rPr lang="en-US" sz="2400" dirty="0"/>
              <a:t>*' </a:t>
            </a:r>
            <a:r>
              <a:rPr lang="en-US" sz="2400" dirty="0" err="1"/>
              <a:t>foo.txt</a:t>
            </a:r>
            <a:r>
              <a:rPr lang="en-US" sz="2400" dirty="0"/>
              <a:t>  # regular expression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err="1" smtClean="0"/>
              <a:t>Grep</a:t>
            </a:r>
            <a:r>
              <a:rPr lang="en-US" sz="2000" dirty="0" smtClean="0"/>
              <a:t> matches </a:t>
            </a:r>
            <a:r>
              <a:rPr lang="en-US" sz="2000" dirty="0"/>
              <a:t>strings in </a:t>
            </a:r>
            <a:r>
              <a:rPr lang="en-US" sz="2000" dirty="0" err="1"/>
              <a:t>foo.txt</a:t>
            </a:r>
            <a:r>
              <a:rPr lang="en-US" sz="2000" dirty="0"/>
              <a:t> beginning with 'a' followed by zero or more 'a's</a:t>
            </a:r>
          </a:p>
          <a:p>
            <a:pPr lvl="1"/>
            <a:r>
              <a:rPr lang="en-US" sz="2000" dirty="0"/>
              <a:t>the single quotes protect the '*' </a:t>
            </a:r>
            <a:r>
              <a:rPr lang="en-US" sz="2000" dirty="0" smtClean="0"/>
              <a:t>from shell filename </a:t>
            </a:r>
            <a:r>
              <a:rPr lang="en-US" sz="2000" dirty="0" err="1" smtClean="0"/>
              <a:t>globbing</a:t>
            </a:r>
            <a:endParaRPr lang="en-US" sz="2000" dirty="0"/>
          </a:p>
          <a:p>
            <a:r>
              <a:rPr lang="en-US" sz="2400" dirty="0"/>
              <a:t>Be careful with quoting:</a:t>
            </a:r>
          </a:p>
          <a:p>
            <a:pPr lvl="1"/>
            <a:r>
              <a:rPr lang="en-US" sz="2000" dirty="0" err="1"/>
              <a:t>grep</a:t>
            </a:r>
            <a:r>
              <a:rPr lang="en-US" sz="2000" dirty="0"/>
              <a:t> </a:t>
            </a:r>
            <a:r>
              <a:rPr lang="en-US" sz="2000" dirty="0" err="1"/>
              <a:t>aa</a:t>
            </a:r>
            <a:r>
              <a:rPr lang="en-US" sz="2000" dirty="0"/>
              <a:t>* </a:t>
            </a:r>
            <a:r>
              <a:rPr lang="en-US" sz="2000" dirty="0" err="1"/>
              <a:t>foo.txt</a:t>
            </a:r>
            <a:r>
              <a:rPr lang="en-US" sz="2000" dirty="0"/>
              <a:t>  # no single quotes,  bad idea</a:t>
            </a:r>
          </a:p>
          <a:p>
            <a:pPr lvl="2"/>
            <a:r>
              <a:rPr lang="en-US" sz="1800" dirty="0"/>
              <a:t>shell will try to do filename </a:t>
            </a:r>
            <a:r>
              <a:rPr lang="en-US" sz="1800" dirty="0" err="1"/>
              <a:t>globbing</a:t>
            </a:r>
            <a:r>
              <a:rPr lang="en-US" sz="1800" dirty="0"/>
              <a:t> on </a:t>
            </a:r>
            <a:r>
              <a:rPr lang="en-US" sz="1800" dirty="0" err="1"/>
              <a:t>aa</a:t>
            </a:r>
            <a:r>
              <a:rPr lang="en-US" sz="1800" dirty="0"/>
              <a:t>*, changing it into existing filenames that begin with </a:t>
            </a:r>
            <a:r>
              <a:rPr lang="en-US" sz="1800" dirty="0" err="1" smtClean="0"/>
              <a:t>aa</a:t>
            </a:r>
            <a:r>
              <a:rPr lang="en-US" sz="1800" dirty="0" smtClean="0"/>
              <a:t> before </a:t>
            </a:r>
            <a:r>
              <a:rPr lang="en-US" sz="1800" dirty="0" err="1" smtClean="0"/>
              <a:t>grep</a:t>
            </a:r>
            <a:r>
              <a:rPr lang="en-US" sz="1800" dirty="0" smtClean="0"/>
              <a:t> runs: we don't want that.</a:t>
            </a:r>
            <a:endParaRPr lang="en-US" sz="1800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Regex versus </a:t>
            </a:r>
            <a:r>
              <a:rPr lang="en-US" dirty="0" err="1" smtClean="0"/>
              <a:t>Globbing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533400"/>
            <a:ext cx="8229600" cy="5638800"/>
          </a:xfrm>
        </p:spPr>
        <p:txBody>
          <a:bodyPr/>
          <a:lstStyle/>
          <a:p>
            <a:r>
              <a:rPr lang="en-US" dirty="0" smtClean="0"/>
              <a:t>All of what we've officially seen so far, except that one use of parenthesis many slides back, are the Basic features of regular expressions</a:t>
            </a:r>
          </a:p>
          <a:p>
            <a:r>
              <a:rPr lang="en-US" dirty="0" smtClean="0"/>
              <a:t>Now we unveil the Extended features of regular expressions</a:t>
            </a:r>
          </a:p>
          <a:p>
            <a:r>
              <a:rPr lang="en-US" dirty="0" smtClean="0"/>
              <a:t>In the old days, Basic Regex implementations didn't have these features</a:t>
            </a:r>
          </a:p>
          <a:p>
            <a:r>
              <a:rPr lang="en-US" dirty="0" smtClean="0"/>
              <a:t>Now, all the Basic Regex implementations we'll encounter have these features</a:t>
            </a:r>
          </a:p>
          <a:p>
            <a:r>
              <a:rPr lang="en-US" dirty="0" smtClean="0"/>
              <a:t>The difference between Basic and Extended Regular expressions is whether you use a backslash to make use of these Extended features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Extended versus Basic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2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Repeat preceding (Repetition)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63733"/>
              </p:ext>
            </p:extLst>
          </p:nvPr>
        </p:nvGraphicFramePr>
        <p:xfrm>
          <a:off x="838200" y="1371600"/>
          <a:ext cx="7391401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198"/>
                <a:gridCol w="1461091"/>
                <a:gridCol w="4641112"/>
              </a:tblGrid>
              <a:tr h="606729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 Meaning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more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one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one or more times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\{n\}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{n}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times, n is an integer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\{n,\}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{n,}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or more times, n is an integer</a:t>
                      </a:r>
                      <a:endParaRPr lang="en-US" dirty="0"/>
                    </a:p>
                  </a:txBody>
                  <a:tcPr/>
                </a:tc>
              </a:tr>
              <a:tr h="822021">
                <a:tc>
                  <a:txBody>
                    <a:bodyPr/>
                    <a:lstStyle/>
                    <a:p>
                      <a:r>
                        <a:rPr lang="en-US" dirty="0" smtClean="0"/>
                        <a:t>\{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least n, at most m times, n and m are integers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can do this with Basic regex in </a:t>
            </a:r>
            <a:r>
              <a:rPr lang="en-US" dirty="0" err="1" smtClean="0"/>
              <a:t>grep</a:t>
            </a:r>
            <a:r>
              <a:rPr lang="en-US" dirty="0" smtClean="0"/>
              <a:t> with –e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–e '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' –e '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' </a:t>
            </a:r>
            <a:r>
              <a:rPr lang="en-US" dirty="0" err="1" smtClean="0">
                <a:latin typeface="Courier New"/>
                <a:cs typeface="Courier New"/>
              </a:rPr>
              <a:t>foo.txt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matches lines with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or 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in </a:t>
            </a:r>
            <a:r>
              <a:rPr lang="en-US" dirty="0" err="1" smtClean="0">
                <a:latin typeface="Courier New"/>
                <a:cs typeface="Courier New"/>
              </a:rPr>
              <a:t>foo.txt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\|</a:t>
            </a:r>
            <a:r>
              <a:rPr lang="en-US" dirty="0" smtClean="0"/>
              <a:t> is an infix "or" operator</a:t>
            </a:r>
          </a:p>
          <a:p>
            <a:r>
              <a:rPr lang="en-US" dirty="0" smtClean="0">
                <a:latin typeface="Courier New"/>
                <a:cs typeface="Courier New"/>
              </a:rPr>
              <a:t>a\|b</a:t>
            </a:r>
            <a:r>
              <a:rPr lang="en-US" dirty="0" smtClean="0"/>
              <a:t> means a or b but not both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*\|bb* </a:t>
            </a:r>
            <a:r>
              <a:rPr lang="en-US" dirty="0" smtClean="0"/>
              <a:t>means one or more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's, or one or more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</a:t>
            </a:r>
          </a:p>
          <a:p>
            <a:r>
              <a:rPr lang="en-US" dirty="0" smtClean="0"/>
              <a:t>for extended regex, leave out the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, as in </a:t>
            </a:r>
            <a:r>
              <a:rPr lang="en-US" dirty="0" err="1" smtClean="0">
                <a:latin typeface="Courier New"/>
                <a:cs typeface="Courier New"/>
              </a:rPr>
              <a:t>a|b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929"/>
            <a:ext cx="8229600" cy="1143000"/>
          </a:xfrm>
        </p:spPr>
        <p:txBody>
          <a:bodyPr/>
          <a:lstStyle/>
          <a:p>
            <a:r>
              <a:rPr lang="en-US" dirty="0" smtClean="0"/>
              <a:t>Alternation (one or the other)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67262"/>
          </a:xfrm>
        </p:spPr>
        <p:txBody>
          <a:bodyPr/>
          <a:lstStyle/>
          <a:p>
            <a:r>
              <a:rPr lang="en-US" dirty="0" smtClean="0"/>
              <a:t>repetition is tightest (think exponentiation)</a:t>
            </a:r>
          </a:p>
          <a:p>
            <a:pPr lvl="1"/>
            <a:r>
              <a:rPr lang="en-US" dirty="0" smtClean="0"/>
              <a:t>xx* means x followed by x repeated, not xx repeated</a:t>
            </a:r>
          </a:p>
          <a:p>
            <a:r>
              <a:rPr lang="en-US" dirty="0" smtClean="0"/>
              <a:t>concatenation is next tightest (think multiplication)</a:t>
            </a:r>
          </a:p>
          <a:p>
            <a:pPr lvl="1"/>
            <a:r>
              <a:rPr lang="en-US" dirty="0" err="1" smtClean="0"/>
              <a:t>aa</a:t>
            </a:r>
            <a:r>
              <a:rPr lang="en-US" dirty="0" smtClean="0"/>
              <a:t>*\|bb* means </a:t>
            </a:r>
            <a:r>
              <a:rPr lang="en-US" dirty="0" err="1" smtClean="0"/>
              <a:t>aa</a:t>
            </a:r>
            <a:r>
              <a:rPr lang="en-US" dirty="0" smtClean="0"/>
              <a:t>* or bb*</a:t>
            </a:r>
          </a:p>
          <a:p>
            <a:r>
              <a:rPr lang="en-US" dirty="0" smtClean="0"/>
              <a:t>alternation is the loosest or lowest precedence (think addition)</a:t>
            </a:r>
          </a:p>
          <a:p>
            <a:r>
              <a:rPr lang="en-US" dirty="0" smtClean="0"/>
              <a:t>Precedence can be overridden with parenthesis to do grouping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\(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\)</a:t>
            </a:r>
            <a:r>
              <a:rPr lang="en-US" dirty="0" smtClean="0"/>
              <a:t> can be used to group regular expressions, and override the precedence rules</a:t>
            </a:r>
          </a:p>
          <a:p>
            <a:r>
              <a:rPr lang="en-US" dirty="0" smtClean="0"/>
              <a:t>For Extended Regular Expressions, leave out the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, as in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abb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means </a:t>
            </a:r>
            <a:r>
              <a:rPr lang="en-US" dirty="0" err="1" smtClean="0">
                <a:latin typeface="Courier New"/>
                <a:cs typeface="Courier New"/>
              </a:rPr>
              <a:t>ab</a:t>
            </a:r>
            <a:r>
              <a:rPr lang="en-US" dirty="0" smtClean="0"/>
              <a:t> followed by zero or more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</a:t>
            </a:r>
          </a:p>
          <a:p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\(bb\)*c </a:t>
            </a:r>
            <a:r>
              <a:rPr lang="en-US" dirty="0" smtClean="0"/>
              <a:t>means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followed by zero or more pairs of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/>
              <a:t>'s followed by </a:t>
            </a:r>
            <a:r>
              <a:rPr lang="en-US" dirty="0" smtClean="0">
                <a:latin typeface="Courier New"/>
                <a:cs typeface="Courier New"/>
              </a:rPr>
              <a:t>c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abbb</a:t>
            </a:r>
            <a:r>
              <a:rPr lang="en-US" dirty="0" smtClean="0">
                <a:latin typeface="Courier New"/>
                <a:cs typeface="Courier New"/>
              </a:rPr>
              <a:t>\|cd </a:t>
            </a:r>
            <a:r>
              <a:rPr lang="en-US" dirty="0" smtClean="0"/>
              <a:t>would mean </a:t>
            </a:r>
            <a:r>
              <a:rPr lang="en-US" dirty="0" err="1" smtClean="0">
                <a:latin typeface="Courier New"/>
                <a:cs typeface="Courier New"/>
              </a:rPr>
              <a:t>abbb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cd</a:t>
            </a:r>
          </a:p>
          <a:p>
            <a:r>
              <a:rPr lang="en-US" dirty="0" smtClean="0">
                <a:latin typeface="Courier New"/>
                <a:cs typeface="Courier New"/>
              </a:rPr>
              <a:t>a\(</a:t>
            </a:r>
            <a:r>
              <a:rPr lang="en-US" dirty="0" err="1" smtClean="0">
                <a:latin typeface="Courier New"/>
                <a:cs typeface="Courier New"/>
              </a:rPr>
              <a:t>bbb</a:t>
            </a:r>
            <a:r>
              <a:rPr lang="en-US" dirty="0" smtClean="0">
                <a:latin typeface="Courier New"/>
                <a:cs typeface="Courier New"/>
              </a:rPr>
              <a:t>\|c\)d</a:t>
            </a:r>
            <a:r>
              <a:rPr lang="en-US" dirty="0" smtClean="0"/>
              <a:t> would mean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, followed by </a:t>
            </a:r>
            <a:r>
              <a:rPr lang="en-US" dirty="0" err="1" smtClean="0">
                <a:latin typeface="Courier New"/>
                <a:cs typeface="Courier New"/>
              </a:rPr>
              <a:t>bbb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c</a:t>
            </a:r>
            <a:r>
              <a:rPr lang="en-US" dirty="0" smtClean="0"/>
              <a:t>, followed by </a:t>
            </a:r>
            <a:r>
              <a:rPr lang="en-US" dirty="0" smtClean="0">
                <a:latin typeface="Courier New"/>
                <a:cs typeface="Courier New"/>
              </a:rPr>
              <a:t>d</a:t>
            </a:r>
          </a:p>
          <a:p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rules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22911"/>
              </p:ext>
            </p:extLst>
          </p:nvPr>
        </p:nvGraphicFramePr>
        <p:xfrm>
          <a:off x="457200" y="1371600"/>
          <a:ext cx="8458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283"/>
                <a:gridCol w="4777317"/>
                <a:gridCol w="187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() or \(\)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parentheses </a:t>
                      </a:r>
                    </a:p>
                    <a:p>
                      <a:r>
                        <a:rPr lang="en-US" dirty="0" smtClean="0"/>
                        <a:t>brackets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* or ? or + or {n} or {n,} or {</a:t>
                      </a:r>
                      <a:r>
                        <a:rPr lang="en-US" baseline="0" dirty="0" err="1" smtClean="0"/>
                        <a:t>n,m</a:t>
                      </a:r>
                      <a:r>
                        <a:rPr lang="en-US" baseline="0" dirty="0" smtClean="0"/>
                        <a:t>}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* or \? or \+ or \{n\} or \{n,\} or \{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\}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concatenation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 or \|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003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To remove the special meaning of a </a:t>
            </a:r>
            <a:r>
              <a:rPr lang="en-US" dirty="0" err="1" smtClean="0"/>
              <a:t>metacharacter</a:t>
            </a:r>
            <a:r>
              <a:rPr lang="en-US" dirty="0" smtClean="0"/>
              <a:t>, put a backslash in front of it</a:t>
            </a:r>
          </a:p>
          <a:p>
            <a:r>
              <a:rPr lang="en-US" dirty="0" smtClean="0"/>
              <a:t>\* matches a literal *</a:t>
            </a:r>
          </a:p>
          <a:p>
            <a:r>
              <a:rPr lang="en-US" dirty="0" smtClean="0"/>
              <a:t>\. matches a literal .</a:t>
            </a:r>
          </a:p>
          <a:p>
            <a:r>
              <a:rPr lang="en-US" dirty="0" smtClean="0"/>
              <a:t>\\ matches a literal \</a:t>
            </a:r>
          </a:p>
          <a:p>
            <a:r>
              <a:rPr lang="en-US" dirty="0" smtClean="0"/>
              <a:t>\$ matches a literal $</a:t>
            </a:r>
          </a:p>
          <a:p>
            <a:r>
              <a:rPr lang="en-US" dirty="0" smtClean="0"/>
              <a:t>\^ matches a literal ^</a:t>
            </a:r>
          </a:p>
          <a:p>
            <a:r>
              <a:rPr lang="en-US" dirty="0" smtClean="0"/>
              <a:t>For the extended functionality, </a:t>
            </a:r>
          </a:p>
          <a:p>
            <a:pPr lvl="1"/>
            <a:r>
              <a:rPr lang="en-US" dirty="0" smtClean="0"/>
              <a:t>backslash turns it on for basic regex</a:t>
            </a:r>
          </a:p>
          <a:p>
            <a:pPr lvl="1"/>
            <a:r>
              <a:rPr lang="en-US" dirty="0" smtClean="0"/>
              <a:t>backslash turns it off for extended regex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 meaning of </a:t>
            </a:r>
            <a:r>
              <a:rPr lang="en-US" dirty="0" err="1" smtClean="0"/>
              <a:t>metacharacter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Another extended regular expression feature </a:t>
            </a:r>
          </a:p>
          <a:p>
            <a:r>
              <a:rPr lang="en-US" dirty="0" smtClean="0"/>
              <a:t>When you use grouping, you can refer to the </a:t>
            </a:r>
            <a:r>
              <a:rPr lang="en-US" dirty="0" err="1" smtClean="0"/>
              <a:t>n'th</a:t>
            </a:r>
            <a:r>
              <a:rPr lang="en-US" dirty="0" smtClean="0"/>
              <a:t> group with \n</a:t>
            </a:r>
          </a:p>
          <a:p>
            <a:r>
              <a:rPr lang="en-US" dirty="0" smtClean="0">
                <a:latin typeface="Courier New"/>
                <a:cs typeface="Courier New"/>
              </a:rPr>
              <a:t>\(..*\)\1</a:t>
            </a:r>
            <a:r>
              <a:rPr lang="en-US" dirty="0" smtClean="0"/>
              <a:t> means any sequence of one or more characters twice in a row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\1</a:t>
            </a:r>
            <a:r>
              <a:rPr lang="en-US" dirty="0" smtClean="0"/>
              <a:t> in this example means whatever the thing between the first set of </a:t>
            </a:r>
            <a:r>
              <a:rPr lang="en-US" dirty="0" smtClean="0">
                <a:latin typeface="Courier New"/>
                <a:cs typeface="Courier New"/>
              </a:rPr>
              <a:t>\( \) </a:t>
            </a:r>
            <a:r>
              <a:rPr lang="en-US" dirty="0" smtClean="0"/>
              <a:t>matched</a:t>
            </a:r>
          </a:p>
          <a:p>
            <a:r>
              <a:rPr lang="en-US" dirty="0" smtClean="0"/>
              <a:t>Example (basic regex): 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\(</a:t>
            </a:r>
            <a:r>
              <a:rPr lang="en-US" dirty="0" err="1" smtClean="0">
                <a:latin typeface="Courier New"/>
                <a:cs typeface="Courier New"/>
              </a:rPr>
              <a:t>aa</a:t>
            </a:r>
            <a:r>
              <a:rPr lang="en-US" dirty="0" smtClean="0">
                <a:latin typeface="Courier New"/>
                <a:cs typeface="Courier New"/>
              </a:rPr>
              <a:t>*\)b\1 </a:t>
            </a:r>
            <a:r>
              <a:rPr lang="en-US" dirty="0" smtClean="0">
                <a:cs typeface="Courier New"/>
              </a:rPr>
              <a:t>means any number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's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followed by b followed by exactly the same number of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's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Tags or </a:t>
            </a:r>
            <a:r>
              <a:rPr lang="en-US" dirty="0" err="1" smtClean="0"/>
              <a:t>Backreferences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3 digits, optional dash, 4 digits</a:t>
            </a:r>
          </a:p>
          <a:p>
            <a:pPr lvl="1"/>
            <a:r>
              <a:rPr lang="en-US" dirty="0" smtClean="0"/>
              <a:t>we couldn't do optional single dash in basic regex</a:t>
            </a:r>
          </a:p>
          <a:p>
            <a:pPr marL="392113" lvl="1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[[:digit:]]{3}-?[</a:t>
            </a:r>
            <a:r>
              <a:rPr lang="en-US" sz="1200" dirty="0">
                <a:latin typeface="Courier New"/>
                <a:cs typeface="Courier New"/>
              </a:rPr>
              <a:t>[:digit:]</a:t>
            </a:r>
            <a:r>
              <a:rPr lang="en-US" sz="1200" dirty="0" smtClean="0">
                <a:latin typeface="Courier New"/>
                <a:cs typeface="Courier New"/>
              </a:rPr>
              <a:t>]{4}</a:t>
            </a:r>
            <a:endParaRPr lang="en-US" dirty="0" smtClean="0"/>
          </a:p>
          <a:p>
            <a:r>
              <a:rPr lang="en-US" dirty="0" smtClean="0"/>
              <a:t>postal code</a:t>
            </a:r>
          </a:p>
          <a:p>
            <a:pPr lvl="1"/>
            <a:r>
              <a:rPr lang="en-US" dirty="0" smtClean="0"/>
              <a:t>A9A 9A9</a:t>
            </a:r>
          </a:p>
          <a:p>
            <a:pPr lvl="1"/>
            <a:r>
              <a:rPr lang="en-US" dirty="0" smtClean="0"/>
              <a:t>Same as basic regex</a:t>
            </a:r>
          </a:p>
          <a:p>
            <a:pPr marL="392113" lvl="1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[[:upper:]][[:digit]][[:upper:]] [[:digit:]][[:upper:]][[:digit:]]</a:t>
            </a:r>
          </a:p>
          <a:p>
            <a:r>
              <a:rPr lang="en-US" dirty="0" smtClean="0"/>
              <a:t>email address (simplified, lame)</a:t>
            </a:r>
          </a:p>
          <a:p>
            <a:pPr lvl="1"/>
            <a:r>
              <a:rPr lang="en-US" dirty="0" smtClean="0">
                <a:hlinkClick r:id="rId2"/>
              </a:rPr>
              <a:t>someone@somewhere.com</a:t>
            </a:r>
            <a:endParaRPr lang="en-US" dirty="0" smtClean="0"/>
          </a:p>
          <a:p>
            <a:pPr lvl="1"/>
            <a:r>
              <a:rPr lang="en-US" dirty="0" smtClean="0"/>
              <a:t>domain name cannot begin with digit or dash</a:t>
            </a:r>
          </a:p>
          <a:p>
            <a:pPr marL="392113" lvl="1" indent="0">
              <a:buNone/>
            </a:pPr>
            <a:r>
              <a:rPr lang="en-US" sz="1600" dirty="0" smtClean="0"/>
              <a:t>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:]_-]+@([[:alpha:]][[:</a:t>
            </a:r>
            <a:r>
              <a:rPr lang="en-US" sz="1600" dirty="0" err="1" smtClean="0"/>
              <a:t>alnum</a:t>
            </a:r>
            <a:r>
              <a:rPr lang="en-US" sz="1600" dirty="0" smtClean="0"/>
              <a:t>:]-]+\.)+[</a:t>
            </a:r>
            <a:r>
              <a:rPr lang="en-US" sz="1600" dirty="0"/>
              <a:t>[</a:t>
            </a:r>
            <a:r>
              <a:rPr lang="en-US" sz="1600" dirty="0" smtClean="0"/>
              <a:t>:alpha:</a:t>
            </a:r>
            <a:r>
              <a:rPr lang="en-US" sz="1600" dirty="0"/>
              <a:t>]</a:t>
            </a:r>
            <a:r>
              <a:rPr lang="en-US" sz="1600" dirty="0" smtClean="0"/>
              <a:t>]+</a:t>
            </a:r>
            <a:endParaRPr lang="en-US" sz="1600" dirty="0"/>
          </a:p>
          <a:p>
            <a:pPr marL="39211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Regex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Non-special characters </a:t>
            </a:r>
            <a:r>
              <a:rPr lang="en-US" dirty="0"/>
              <a:t>inside the square brackets form a set (order doesn't matter, and repeats don</a:t>
            </a:r>
            <a:r>
              <a:rPr lang="fr-FR" dirty="0"/>
              <a:t>’</a:t>
            </a:r>
            <a:r>
              <a:rPr lang="en-US" dirty="0"/>
              <a:t>t affect the meaning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zha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/>
              <a:t>are all equivalent</a:t>
            </a:r>
          </a:p>
          <a:p>
            <a:r>
              <a:rPr lang="en-US" dirty="0" smtClean="0"/>
              <a:t>Special characters lose their meaning when inside square brackets, but watch out for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– </a:t>
            </a:r>
            <a:r>
              <a:rPr lang="en-US" dirty="0" smtClean="0">
                <a:cs typeface="Courier New"/>
              </a:rPr>
              <a:t>which do have special meaning inside square brackets, depending on where they occur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6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^ </a:t>
            </a:r>
            <a:r>
              <a:rPr lang="en-US" dirty="0" smtClean="0">
                <a:cs typeface="Courier New"/>
              </a:rPr>
              <a:t>inside square brackets makes the character class expression mean "any single character UNLESS it's one of these"</a:t>
            </a:r>
          </a:p>
          <a:p>
            <a:r>
              <a:rPr lang="en-US" dirty="0" smtClean="0">
                <a:latin typeface="Courier New"/>
                <a:cs typeface="Courier New"/>
              </a:rPr>
              <a:t>[^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"any single character that is NOT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"</a:t>
            </a:r>
          </a:p>
          <a:p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has its special "inside square brackets" meaning only if it is the first character inside the square brackets</a:t>
            </a:r>
          </a:p>
          <a:p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a^zh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^</a:t>
            </a:r>
          </a:p>
          <a:p>
            <a:r>
              <a:rPr lang="en-US" dirty="0" smtClean="0">
                <a:cs typeface="Courier New"/>
              </a:rPr>
              <a:t>Remember, leading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outside of square brackets has special meaning "match beginning of line"</a:t>
            </a: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5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can be placed inside square brackets but it has to be first (or second if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>
                <a:cs typeface="Courier New"/>
              </a:rPr>
              <a:t> is first)</a:t>
            </a:r>
          </a:p>
          <a:p>
            <a:r>
              <a:rPr lang="en-US" dirty="0" smtClean="0">
                <a:latin typeface="Courier New"/>
                <a:cs typeface="Courier New"/>
              </a:rPr>
              <a:t>[]</a:t>
            </a:r>
            <a:r>
              <a:rPr lang="en-US" dirty="0" err="1">
                <a:latin typeface="Courier New"/>
                <a:cs typeface="Courier New"/>
              </a:rPr>
              <a:t>azh</a:t>
            </a:r>
            <a:r>
              <a:rPr lang="en-US" dirty="0">
                <a:latin typeface="Courier New"/>
                <a:cs typeface="Courier New"/>
              </a:rPr>
              <a:t>] </a:t>
            </a:r>
            <a:r>
              <a:rPr lang="en-US" dirty="0">
                <a:cs typeface="Courier New"/>
              </a:rPr>
              <a:t>means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>
                <a:cs typeface="Courier New"/>
              </a:rPr>
              <a:t>or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endParaRPr lang="en-US" dirty="0" smtClean="0"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[^]</a:t>
            </a:r>
            <a:r>
              <a:rPr lang="en-US" dirty="0" err="1" smtClean="0">
                <a:latin typeface="Courier New"/>
                <a:cs typeface="Courier New"/>
              </a:rPr>
              <a:t>azh</a:t>
            </a:r>
            <a:r>
              <a:rPr lang="en-US" dirty="0" smtClean="0">
                <a:latin typeface="Courier New"/>
                <a:cs typeface="Courier New"/>
              </a:rPr>
              <a:t>] </a:t>
            </a:r>
            <a:r>
              <a:rPr lang="en-US" dirty="0" smtClean="0">
                <a:cs typeface="Courier New"/>
              </a:rPr>
              <a:t>means "any single character that is NOT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h</a:t>
            </a:r>
            <a:r>
              <a:rPr lang="en-US" dirty="0" smtClean="0">
                <a:cs typeface="Courier New"/>
              </a:rPr>
              <a:t>, or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"</a:t>
            </a:r>
          </a:p>
          <a:p>
            <a:r>
              <a:rPr lang="en-US" dirty="0" smtClean="0">
                <a:cs typeface="Courier New"/>
              </a:rPr>
              <a:t>Attempting to put 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cs typeface="Courier New"/>
              </a:rPr>
              <a:t>inside square brackets in any other position is a syntax error: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ab</a:t>
            </a:r>
            <a:r>
              <a:rPr lang="en-US" dirty="0" smtClean="0">
                <a:latin typeface="Courier New"/>
                <a:cs typeface="Courier New"/>
              </a:rPr>
              <a:t>]d]</a:t>
            </a:r>
            <a:r>
              <a:rPr lang="en-US" dirty="0" smtClean="0">
                <a:cs typeface="Courier New"/>
              </a:rPr>
              <a:t> is a failed attempt at 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ab</a:t>
            </a:r>
            <a:r>
              <a:rPr lang="en-US" dirty="0" smtClean="0">
                <a:latin typeface="Courier New"/>
                <a:cs typeface="Courier New"/>
              </a:rPr>
              <a:t>][d]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[] </a:t>
            </a:r>
            <a:r>
              <a:rPr lang="en-US" dirty="0" smtClean="0">
                <a:cs typeface="Courier New"/>
              </a:rPr>
              <a:t>is a failed attempt at </a:t>
            </a:r>
            <a:r>
              <a:rPr lang="en-US" dirty="0" smtClean="0">
                <a:latin typeface="Courier New"/>
                <a:cs typeface="Courier New"/>
              </a:rPr>
              <a:t>[]]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- </a:t>
            </a:r>
            <a:r>
              <a:rPr lang="en-US" dirty="0" smtClean="0">
                <a:cs typeface="Courier New"/>
              </a:rPr>
              <a:t>inside square brackets represents a range of characters, unless it is first or last</a:t>
            </a:r>
          </a:p>
          <a:p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az</a:t>
            </a:r>
            <a:r>
              <a:rPr lang="en-US" dirty="0">
                <a:latin typeface="Courier New"/>
                <a:cs typeface="Courier New"/>
              </a:rPr>
              <a:t>-] </a:t>
            </a:r>
            <a:r>
              <a:rPr lang="en-US" dirty="0">
                <a:cs typeface="Courier New"/>
              </a:rPr>
              <a:t>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>
                <a:cs typeface="Courier New"/>
              </a:rPr>
              <a:t>, </a:t>
            </a:r>
            <a:r>
              <a:rPr lang="en-US" dirty="0">
                <a:latin typeface="Courier New"/>
                <a:cs typeface="Courier New"/>
              </a:rPr>
              <a:t>z</a:t>
            </a:r>
            <a:r>
              <a:rPr lang="en-US" dirty="0">
                <a:cs typeface="Courier New"/>
              </a:rPr>
              <a:t>, or </a:t>
            </a:r>
            <a:r>
              <a:rPr lang="en-US" dirty="0">
                <a:latin typeface="Courier New"/>
                <a:cs typeface="Courier New"/>
              </a:rPr>
              <a:t>-</a:t>
            </a:r>
            <a:endParaRPr lang="en-US" dirty="0"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[a-z] </a:t>
            </a:r>
            <a:r>
              <a:rPr lang="en-US" dirty="0" smtClean="0">
                <a:cs typeface="Courier New"/>
              </a:rPr>
              <a:t>means any one character 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 (but what does that mean?)</a:t>
            </a:r>
          </a:p>
          <a:p>
            <a:r>
              <a:rPr lang="en-US" dirty="0" smtClean="0">
                <a:cs typeface="Courier New"/>
              </a:rPr>
              <a:t>"Between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inclusive" used to mean something, because there was only one locale</a:t>
            </a:r>
          </a:p>
          <a:p>
            <a:r>
              <a:rPr lang="en-US" dirty="0" smtClean="0">
                <a:cs typeface="Courier New"/>
              </a:rPr>
              <a:t>Now that there is more than one locale, the meaning of "between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>
                <a:cs typeface="Courier New"/>
              </a:rPr>
              <a:t> inclusive" is ambiguous because it means different things in different locales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409"/>
            <a:ext cx="8229600" cy="1143000"/>
          </a:xfrm>
        </p:spPr>
        <p:txBody>
          <a:bodyPr/>
          <a:lstStyle/>
          <a:p>
            <a:r>
              <a:rPr lang="en-US" dirty="0" smtClean="0"/>
              <a:t>Character class ranges (avoid)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sz="1800" dirty="0" smtClean="0"/>
              <a:t>i18n basically means "support for more than one locale"</a:t>
            </a:r>
          </a:p>
          <a:p>
            <a:r>
              <a:rPr lang="en-US" sz="1800" dirty="0" smtClean="0"/>
              <a:t>Not all computer users use the same alphabet</a:t>
            </a:r>
          </a:p>
          <a:p>
            <a:r>
              <a:rPr lang="en-US" sz="1800" dirty="0" smtClean="0"/>
              <a:t>When we write a shell script, we want it to handle text and filenames properly for the user, no matter what language they use</a:t>
            </a:r>
            <a:endParaRPr lang="en-US" sz="1800" dirty="0"/>
          </a:p>
          <a:p>
            <a:r>
              <a:rPr lang="en-US" sz="1800" dirty="0" smtClean="0"/>
              <a:t>In the beginning, there was ASCII, a 7 bit code of 128 characters</a:t>
            </a:r>
          </a:p>
          <a:p>
            <a:r>
              <a:rPr lang="en-US" sz="1800" dirty="0" smtClean="0"/>
              <a:t>Now there’s Unicode, a table that is meant to assign an integer to every character in the world</a:t>
            </a:r>
          </a:p>
          <a:p>
            <a:r>
              <a:rPr lang="en-US" sz="1800" dirty="0" smtClean="0"/>
              <a:t>UTF-8 is an implementation of that table, encoding the 7-bit ASCII characters in a single byte with high order bit of 0</a:t>
            </a:r>
          </a:p>
          <a:p>
            <a:r>
              <a:rPr lang="en-US" sz="1800" dirty="0" smtClean="0"/>
              <a:t>The 128 single-byte UTF-8 characters are the same as true ASCII bytes (both have a high order bit of 0)</a:t>
            </a:r>
          </a:p>
          <a:p>
            <a:r>
              <a:rPr lang="en-US" sz="1800" dirty="0" smtClean="0"/>
              <a:t>UTF-8 characters that are not ASCII occupy more than one byte, and these give us our accented characters, non-Latin characters,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r>
              <a:rPr lang="en-US" sz="1800" dirty="0" smtClean="0"/>
              <a:t>Locale settings determine how characters are interpreted and treated, whether as ASCII or UTF-8, their ordering, and so on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Internationalization (i18n)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r>
              <a:rPr lang="en-US" sz="1800" dirty="0"/>
              <a:t>A locale is the definition of the subset of a user's environment that depends on language and cultural conventions. </a:t>
            </a:r>
            <a:endParaRPr lang="en-US" sz="1800" dirty="0" smtClean="0"/>
          </a:p>
          <a:p>
            <a:r>
              <a:rPr lang="en-US" sz="1800" dirty="0" smtClean="0"/>
              <a:t>For example, in a French locale, some accented characters qualify as 'lower case alphabetic", but in the old "C" locale, ASCII a-z contains no accented characters.</a:t>
            </a:r>
          </a:p>
          <a:p>
            <a:r>
              <a:rPr lang="en-US" sz="1800" dirty="0" smtClean="0"/>
              <a:t>Locale </a:t>
            </a:r>
            <a:r>
              <a:rPr lang="en-US" sz="1800" dirty="0"/>
              <a:t>is made up from one or more categories. Each category is identified by its name and controls specific aspects of the behavior of components of the system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Category </a:t>
            </a:r>
            <a:r>
              <a:rPr lang="en-US" sz="1800" dirty="0"/>
              <a:t>names correspond to the following environment variable </a:t>
            </a:r>
            <a:r>
              <a:rPr lang="en-US" sz="1800" dirty="0" smtClean="0"/>
              <a:t>names (the first three especially can affect the behavior of our shell scripts):</a:t>
            </a:r>
            <a:endParaRPr lang="en-US" sz="1800" dirty="0"/>
          </a:p>
          <a:p>
            <a:pPr lvl="1"/>
            <a:r>
              <a:rPr lang="en-US" sz="1400" i="1" dirty="0" smtClean="0"/>
              <a:t>LC_ALL: </a:t>
            </a:r>
            <a:r>
              <a:rPr lang="en-US" sz="1400" dirty="0" smtClean="0"/>
              <a:t>Overrides any individual setting of the below categories.</a:t>
            </a:r>
            <a:endParaRPr lang="en-US" sz="1400" i="1" dirty="0" smtClean="0"/>
          </a:p>
          <a:p>
            <a:pPr lvl="1"/>
            <a:r>
              <a:rPr lang="en-US" sz="1400" i="1" dirty="0" smtClean="0"/>
              <a:t>LC_CTYPE</a:t>
            </a:r>
            <a:r>
              <a:rPr lang="en-US" sz="1400" dirty="0" smtClean="0"/>
              <a:t>: Character </a:t>
            </a:r>
            <a:r>
              <a:rPr lang="en-US" sz="1400" dirty="0"/>
              <a:t>classification and case conversion.</a:t>
            </a:r>
          </a:p>
          <a:p>
            <a:pPr lvl="1"/>
            <a:r>
              <a:rPr lang="en-US" sz="1400" i="1" dirty="0" smtClean="0"/>
              <a:t>LC_COLLATE</a:t>
            </a:r>
            <a:r>
              <a:rPr lang="en-US" sz="1400" dirty="0" smtClean="0"/>
              <a:t>: Collation </a:t>
            </a:r>
            <a:r>
              <a:rPr lang="en-US" sz="1400" dirty="0"/>
              <a:t>order.</a:t>
            </a:r>
          </a:p>
          <a:p>
            <a:pPr lvl="1"/>
            <a:r>
              <a:rPr lang="en-US" sz="1400" i="1" dirty="0" smtClean="0"/>
              <a:t>LC_MONETARY</a:t>
            </a:r>
            <a:r>
              <a:rPr lang="en-US" sz="1400" dirty="0" smtClean="0"/>
              <a:t>: Monetary </a:t>
            </a:r>
            <a:r>
              <a:rPr lang="en-US" sz="1400" dirty="0"/>
              <a:t>formatting.</a:t>
            </a:r>
          </a:p>
          <a:p>
            <a:pPr lvl="1"/>
            <a:r>
              <a:rPr lang="en-US" sz="1400" i="1" dirty="0" smtClean="0"/>
              <a:t>LC_NUMERIC</a:t>
            </a:r>
            <a:r>
              <a:rPr lang="en-US" sz="1400" dirty="0" smtClean="0"/>
              <a:t>: Numeric</a:t>
            </a:r>
            <a:r>
              <a:rPr lang="en-US" sz="1400" dirty="0"/>
              <a:t>, non-monetary formatting.</a:t>
            </a:r>
          </a:p>
          <a:p>
            <a:pPr lvl="1"/>
            <a:r>
              <a:rPr lang="en-US" sz="1400" i="1" dirty="0" smtClean="0"/>
              <a:t>LC_TIME</a:t>
            </a:r>
            <a:r>
              <a:rPr lang="en-US" sz="1400" dirty="0" smtClean="0"/>
              <a:t>: Date </a:t>
            </a:r>
            <a:r>
              <a:rPr lang="en-US" sz="1400" dirty="0"/>
              <a:t>and time formats.</a:t>
            </a:r>
          </a:p>
          <a:p>
            <a:pPr lvl="1"/>
            <a:r>
              <a:rPr lang="en-US" sz="1400" i="1" dirty="0" smtClean="0"/>
              <a:t>LC_MESSAGES</a:t>
            </a:r>
            <a:r>
              <a:rPr lang="en-US" sz="1400" dirty="0" smtClean="0"/>
              <a:t>: Formats </a:t>
            </a:r>
            <a:r>
              <a:rPr lang="en-US" sz="1400" dirty="0"/>
              <a:t>of informative and diagnostic messages and interactive responses.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409"/>
            <a:ext cx="8229600" cy="1143000"/>
          </a:xfrm>
        </p:spPr>
        <p:txBody>
          <a:bodyPr/>
          <a:lstStyle/>
          <a:p>
            <a:r>
              <a:rPr lang="en-US" dirty="0" smtClean="0"/>
              <a:t>What is locale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11512</TotalTime>
  <Words>3086</Words>
  <Application>Microsoft Office PowerPoint</Application>
  <PresentationFormat>On-screen Show (4:3)</PresentationFormat>
  <Paragraphs>443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CST8177 – Linux II</vt:lpstr>
      <vt:lpstr>Topics</vt:lpstr>
      <vt:lpstr>Character classes</vt:lpstr>
      <vt:lpstr>Character Classes (cont'd)</vt:lpstr>
      <vt:lpstr>Character classes (cont'd)</vt:lpstr>
      <vt:lpstr>Character classes (cont'd)</vt:lpstr>
      <vt:lpstr>Character class ranges (avoid)</vt:lpstr>
      <vt:lpstr>Internationalization (i18n)</vt:lpstr>
      <vt:lpstr>What is locale</vt:lpstr>
      <vt:lpstr>Ranges depend on locale</vt:lpstr>
      <vt:lpstr>POSIX character classes</vt:lpstr>
      <vt:lpstr>POSIX character classes</vt:lpstr>
      <vt:lpstr>POSIX character classes (cont'd)</vt:lpstr>
      <vt:lpstr>POSIX character classes (cont'd)</vt:lpstr>
      <vt:lpstr>Gotchas</vt:lpstr>
      <vt:lpstr>Gotchas (cont'd)</vt:lpstr>
      <vt:lpstr>Gotchas (cont'd)</vt:lpstr>
      <vt:lpstr>Gotchas (cont'd)</vt:lpstr>
      <vt:lpstr>Gotchas (cont'd)</vt:lpstr>
      <vt:lpstr>Gotchas</vt:lpstr>
      <vt:lpstr>Regex Resources</vt:lpstr>
      <vt:lpstr>Lynda.com</vt:lpstr>
      <vt:lpstr>Lynda.com and regex</vt:lpstr>
      <vt:lpstr>Assignment 3 on regex</vt:lpstr>
      <vt:lpstr>Basic Regular Expression Examples</vt:lpstr>
      <vt:lpstr>Basic Regular Expression Examples</vt:lpstr>
      <vt:lpstr>vi examples</vt:lpstr>
      <vt:lpstr>vi examples (cont'd)</vt:lpstr>
      <vt:lpstr>Regular Expressions (again)</vt:lpstr>
      <vt:lpstr>Regex versus Globbing</vt:lpstr>
      <vt:lpstr>Extended versus Basic</vt:lpstr>
      <vt:lpstr>Repeat preceding (Repetition)</vt:lpstr>
      <vt:lpstr>Alternation (one or the other)</vt:lpstr>
      <vt:lpstr>Precedence</vt:lpstr>
      <vt:lpstr>Grouping</vt:lpstr>
      <vt:lpstr>Precedence rules summary</vt:lpstr>
      <vt:lpstr>Remove meaning of metacharacter</vt:lpstr>
      <vt:lpstr>Tags or Backreferences</vt:lpstr>
      <vt:lpstr>Extended Regex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 Kelley</cp:lastModifiedBy>
  <cp:revision>227</cp:revision>
  <dcterms:created xsi:type="dcterms:W3CDTF">2006-08-16T00:00:00Z</dcterms:created>
  <dcterms:modified xsi:type="dcterms:W3CDTF">2014-02-01T15:21:38Z</dcterms:modified>
</cp:coreProperties>
</file>