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7"/>
  </p:notesMasterIdLst>
  <p:handoutMasterIdLst>
    <p:handoutMasterId r:id="rId48"/>
  </p:handoutMasterIdLst>
  <p:sldIdLst>
    <p:sldId id="256" r:id="rId2"/>
    <p:sldId id="275" r:id="rId3"/>
    <p:sldId id="307" r:id="rId4"/>
    <p:sldId id="285" r:id="rId5"/>
    <p:sldId id="277" r:id="rId6"/>
    <p:sldId id="279" r:id="rId7"/>
    <p:sldId id="308" r:id="rId8"/>
    <p:sldId id="280" r:id="rId9"/>
    <p:sldId id="281" r:id="rId10"/>
    <p:sldId id="266" r:id="rId11"/>
    <p:sldId id="268" r:id="rId12"/>
    <p:sldId id="273" r:id="rId13"/>
    <p:sldId id="309" r:id="rId14"/>
    <p:sldId id="282" r:id="rId15"/>
    <p:sldId id="276" r:id="rId16"/>
    <p:sldId id="310" r:id="rId17"/>
    <p:sldId id="313" r:id="rId18"/>
    <p:sldId id="311" r:id="rId19"/>
    <p:sldId id="312" r:id="rId20"/>
    <p:sldId id="314" r:id="rId21"/>
    <p:sldId id="315" r:id="rId22"/>
    <p:sldId id="316" r:id="rId23"/>
    <p:sldId id="283" r:id="rId24"/>
    <p:sldId id="284" r:id="rId25"/>
    <p:sldId id="286" r:id="rId26"/>
    <p:sldId id="287" r:id="rId27"/>
    <p:sldId id="288" r:id="rId28"/>
    <p:sldId id="289" r:id="rId29"/>
    <p:sldId id="290" r:id="rId30"/>
    <p:sldId id="291" r:id="rId31"/>
    <p:sldId id="292" r:id="rId32"/>
    <p:sldId id="293" r:id="rId33"/>
    <p:sldId id="294" r:id="rId34"/>
    <p:sldId id="297" r:id="rId35"/>
    <p:sldId id="298" r:id="rId36"/>
    <p:sldId id="299" r:id="rId37"/>
    <p:sldId id="300" r:id="rId38"/>
    <p:sldId id="301" r:id="rId39"/>
    <p:sldId id="302" r:id="rId40"/>
    <p:sldId id="303" r:id="rId41"/>
    <p:sldId id="304" r:id="rId42"/>
    <p:sldId id="305" r:id="rId43"/>
    <p:sldId id="306" r:id="rId44"/>
    <p:sldId id="295" r:id="rId45"/>
    <p:sldId id="296" r:id="rId46"/>
  </p:sldIdLst>
  <p:sldSz cx="9144000" cy="6858000" type="screen4x3"/>
  <p:notesSz cx="7315200" cy="9601200"/>
  <p:custDataLst>
    <p:tags r:id="rId50"/>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90" autoAdjust="0"/>
  </p:normalViewPr>
  <p:slideViewPr>
    <p:cSldViewPr>
      <p:cViewPr>
        <p:scale>
          <a:sx n="110" d="100"/>
          <a:sy n="110" d="100"/>
        </p:scale>
        <p:origin x="-19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tags" Target="tags/tag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A25AB72E-AAB0-46C9-8C10-F676A3EE81C0}" type="datetimeFigureOut">
              <a:rPr lang="en-US"/>
              <a:pPr>
                <a:defRPr/>
              </a:pPr>
              <a:t>2014-03-13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8E122CAB-C6F4-4CD2-A9C6-BCBD75B32F59}" type="slidenum">
              <a:rPr lang="en-US"/>
              <a:pPr>
                <a:defRPr/>
              </a:pPr>
              <a:t>‹#›</a:t>
            </a:fld>
            <a:endParaRPr lang="en-US"/>
          </a:p>
        </p:txBody>
      </p:sp>
    </p:spTree>
    <p:extLst>
      <p:ext uri="{BB962C8B-B14F-4D97-AF65-F5344CB8AC3E}">
        <p14:creationId xmlns:p14="http://schemas.microsoft.com/office/powerpoint/2010/main" val="307281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3BC1507E-54C6-44C4-A6D7-B3B8E77BD97F}" type="datetimeFigureOut">
              <a:rPr lang="en-US"/>
              <a:pPr>
                <a:defRPr/>
              </a:pPr>
              <a:t>2014-03-13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2035D5DD-142F-4F53-A0F4-A4C82482F797}" type="slidenum">
              <a:rPr lang="en-US"/>
              <a:pPr>
                <a:defRPr/>
              </a:pPr>
              <a:t>‹#›</a:t>
            </a:fld>
            <a:endParaRPr lang="en-US"/>
          </a:p>
        </p:txBody>
      </p:sp>
    </p:spTree>
    <p:extLst>
      <p:ext uri="{BB962C8B-B14F-4D97-AF65-F5344CB8AC3E}">
        <p14:creationId xmlns:p14="http://schemas.microsoft.com/office/powerpoint/2010/main" val="1207646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spaces in the names?</a:t>
            </a:r>
            <a:endParaRPr lang="en-US" dirty="0"/>
          </a:p>
        </p:txBody>
      </p:sp>
      <p:sp>
        <p:nvSpPr>
          <p:cNvPr id="4" name="Slide Number Placeholder 3"/>
          <p:cNvSpPr>
            <a:spLocks noGrp="1"/>
          </p:cNvSpPr>
          <p:nvPr>
            <p:ph type="sldNum" sz="quarter" idx="10"/>
          </p:nvPr>
        </p:nvSpPr>
        <p:spPr/>
        <p:txBody>
          <a:bodyPr/>
          <a:lstStyle/>
          <a:p>
            <a:pPr>
              <a:defRPr/>
            </a:pPr>
            <a:fld id="{2035D5DD-142F-4F53-A0F4-A4C82482F797}" type="slidenum">
              <a:rPr lang="en-US" smtClean="0"/>
              <a:pPr>
                <a:defRPr/>
              </a:pPr>
              <a:t>31</a:t>
            </a:fld>
            <a:endParaRPr lang="en-US"/>
          </a:p>
        </p:txBody>
      </p:sp>
    </p:spTree>
    <p:extLst>
      <p:ext uri="{BB962C8B-B14F-4D97-AF65-F5344CB8AC3E}">
        <p14:creationId xmlns:p14="http://schemas.microsoft.com/office/powerpoint/2010/main" val="1869830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Master" Target="../slideMasters/slideMaster1.xml"/><Relationship Id="rId3"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0574DD0D-5BC6-4585-A363-0BAFD8382BE6}" type="datetime1">
              <a:rPr lang="en-US"/>
              <a:pPr>
                <a:defRPr/>
              </a:pPr>
              <a:t>2014-03-13</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dirty="0" smtClean="0"/>
              <a:t>CST8177 – Todd Kelley</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9F629E2-7CCB-4049-8D37-F5260A6E64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18E27FE-4EF0-42D8-97B8-6378858B1A1B}" type="datetime1">
              <a:rPr lang="en-US"/>
              <a:pPr>
                <a:defRPr/>
              </a:pPr>
              <a:t>2014-03-13</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CST8207 - Shawn Unger</a:t>
            </a:r>
          </a:p>
        </p:txBody>
      </p:sp>
      <p:sp>
        <p:nvSpPr>
          <p:cNvPr id="6" name="Slide Number Placeholder 17"/>
          <p:cNvSpPr>
            <a:spLocks noGrp="1"/>
          </p:cNvSpPr>
          <p:nvPr>
            <p:ph type="sldNum" sz="quarter" idx="12"/>
          </p:nvPr>
        </p:nvSpPr>
        <p:spPr/>
        <p:txBody>
          <a:bodyPr/>
          <a:lstStyle>
            <a:lvl1pPr>
              <a:defRPr/>
            </a:lvl1pPr>
          </a:lstStyle>
          <a:p>
            <a:pPr>
              <a:defRPr/>
            </a:pPr>
            <a:fld id="{9285CC76-A992-4A43-9C35-3E556515D7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63D4415-71F5-466F-8E66-5F42D7C22532}" type="datetime1">
              <a:rPr lang="en-US"/>
              <a:pPr>
                <a:defRPr/>
              </a:pPr>
              <a:t>2014-03-13</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CST8207 - Shawn Unger</a:t>
            </a:r>
          </a:p>
        </p:txBody>
      </p:sp>
      <p:sp>
        <p:nvSpPr>
          <p:cNvPr id="6" name="Slide Number Placeholder 17"/>
          <p:cNvSpPr>
            <a:spLocks noGrp="1"/>
          </p:cNvSpPr>
          <p:nvPr>
            <p:ph type="sldNum" sz="quarter" idx="12"/>
          </p:nvPr>
        </p:nvSpPr>
        <p:spPr/>
        <p:txBody>
          <a:bodyPr/>
          <a:lstStyle>
            <a:lvl1pPr>
              <a:defRPr/>
            </a:lvl1pPr>
          </a:lstStyle>
          <a:p>
            <a:pPr>
              <a:defRPr/>
            </a:pPr>
            <a:fld id="{314E5BEC-8E65-412D-A275-E426B270AD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BD67714-5BEE-4B5B-9C04-6C20058B6CE1}" type="datetime1">
              <a:rPr lang="en-US"/>
              <a:pPr>
                <a:defRPr/>
              </a:pPr>
              <a:t>2014-03-13</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dirty="0" smtClean="0"/>
              <a:t>CST8177 – Todd Kelley</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84D155E-D2A1-484E-8813-A61F9D7923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9AB9F9EE-55B9-447E-96AE-4890770D22A8}" type="datetime1">
              <a:rPr lang="en-US"/>
              <a:pPr>
                <a:defRPr/>
              </a:pPr>
              <a:t>2014-03-13</a:t>
            </a:fld>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dirty="0" smtClean="0"/>
              <a:t>CST8177 – Todd Kelley</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74A5F08F-BB0F-4A44-A923-5A3B92D3268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71CBA95A-07EE-4800-B802-A178C6D7B71E}" type="datetime1">
              <a:rPr lang="en-US"/>
              <a:pPr>
                <a:defRPr/>
              </a:pPr>
              <a:t>2014-03-13</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CST8207 - Shawn Unger</a:t>
            </a:r>
          </a:p>
        </p:txBody>
      </p:sp>
      <p:sp>
        <p:nvSpPr>
          <p:cNvPr id="7" name="Slide Number Placeholder 6"/>
          <p:cNvSpPr>
            <a:spLocks noGrp="1"/>
          </p:cNvSpPr>
          <p:nvPr>
            <p:ph type="sldNum" sz="quarter" idx="12"/>
          </p:nvPr>
        </p:nvSpPr>
        <p:spPr/>
        <p:txBody>
          <a:bodyPr/>
          <a:lstStyle>
            <a:lvl1pPr>
              <a:defRPr/>
            </a:lvl1pPr>
            <a:extLst/>
          </a:lstStyle>
          <a:p>
            <a:pPr>
              <a:defRPr/>
            </a:pPr>
            <a:fld id="{1925DBF2-F4DB-406D-B955-2BF1D8E3F2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A80348F7-2398-4900-9CDE-7AFB56E460AA}" type="datetime1">
              <a:rPr lang="en-US"/>
              <a:pPr>
                <a:defRPr/>
              </a:pPr>
              <a:t>2014-03-13</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CST8207 - Shawn Unger</a:t>
            </a:r>
          </a:p>
        </p:txBody>
      </p:sp>
      <p:sp>
        <p:nvSpPr>
          <p:cNvPr id="9" name="Slide Number Placeholder 8"/>
          <p:cNvSpPr>
            <a:spLocks noGrp="1"/>
          </p:cNvSpPr>
          <p:nvPr>
            <p:ph type="sldNum" sz="quarter" idx="12"/>
          </p:nvPr>
        </p:nvSpPr>
        <p:spPr/>
        <p:txBody>
          <a:bodyPr/>
          <a:lstStyle>
            <a:lvl1pPr>
              <a:defRPr/>
            </a:lvl1pPr>
            <a:extLst/>
          </a:lstStyle>
          <a:p>
            <a:pPr>
              <a:defRPr/>
            </a:pPr>
            <a:fld id="{9820C10C-9EC0-4A0E-8CD0-53442CF3AB1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146A7C3-54FB-4DED-9785-1AE65F0D2F1B}" type="datetime1">
              <a:rPr lang="en-US"/>
              <a:pPr>
                <a:defRPr/>
              </a:pPr>
              <a:t>2014-03-13</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CST8207 - Shawn Unger</a:t>
            </a:r>
          </a:p>
        </p:txBody>
      </p:sp>
      <p:sp>
        <p:nvSpPr>
          <p:cNvPr id="5" name="Slide Number Placeholder 4"/>
          <p:cNvSpPr>
            <a:spLocks noGrp="1"/>
          </p:cNvSpPr>
          <p:nvPr>
            <p:ph type="sldNum" sz="quarter" idx="12"/>
          </p:nvPr>
        </p:nvSpPr>
        <p:spPr/>
        <p:txBody>
          <a:bodyPr/>
          <a:lstStyle>
            <a:lvl1pPr>
              <a:defRPr/>
            </a:lvl1pPr>
            <a:extLst/>
          </a:lstStyle>
          <a:p>
            <a:pPr>
              <a:defRPr/>
            </a:pPr>
            <a:fld id="{50F0C938-DCB8-4C09-AB5F-C6F0098D2D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25C7A4C-D217-48BD-9A38-4FCB1B250784}" type="datetime1">
              <a:rPr lang="en-US"/>
              <a:pPr>
                <a:defRPr/>
              </a:pPr>
              <a:t>2014-03-13</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CST8207 - Shawn Unger</a:t>
            </a:r>
          </a:p>
        </p:txBody>
      </p:sp>
      <p:sp>
        <p:nvSpPr>
          <p:cNvPr id="4" name="Slide Number Placeholder 17"/>
          <p:cNvSpPr>
            <a:spLocks noGrp="1"/>
          </p:cNvSpPr>
          <p:nvPr>
            <p:ph type="sldNum" sz="quarter" idx="12"/>
          </p:nvPr>
        </p:nvSpPr>
        <p:spPr/>
        <p:txBody>
          <a:bodyPr/>
          <a:lstStyle>
            <a:lvl1pPr>
              <a:defRPr/>
            </a:lvl1pPr>
          </a:lstStyle>
          <a:p>
            <a:pPr>
              <a:defRPr/>
            </a:pPr>
            <a:fld id="{26A104A7-A852-4036-9315-113AE8A336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024931D-6F21-421E-87A2-C66D17C11271}" type="datetime1">
              <a:rPr lang="en-US"/>
              <a:pPr>
                <a:defRPr/>
              </a:pPr>
              <a:t>2014-03-13</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CST8207 - Shawn Unger</a:t>
            </a:r>
          </a:p>
        </p:txBody>
      </p:sp>
      <p:sp>
        <p:nvSpPr>
          <p:cNvPr id="7" name="Slide Number Placeholder 6"/>
          <p:cNvSpPr>
            <a:spLocks noGrp="1"/>
          </p:cNvSpPr>
          <p:nvPr>
            <p:ph type="sldNum" sz="quarter" idx="12"/>
          </p:nvPr>
        </p:nvSpPr>
        <p:spPr/>
        <p:txBody>
          <a:bodyPr/>
          <a:lstStyle>
            <a:lvl1pPr>
              <a:defRPr/>
            </a:lvl1pPr>
            <a:extLst/>
          </a:lstStyle>
          <a:p>
            <a:pPr>
              <a:defRPr/>
            </a:pPr>
            <a:fld id="{27AF20B4-13DC-444C-A6C6-4D48AEABDF2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1E466EFF-1399-490E-BD85-8C49FB1881F9}" type="datetime1">
              <a:rPr lang="en-US"/>
              <a:pPr>
                <a:defRPr/>
              </a:pPr>
              <a:t>2014-03-13</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CST8207 - Shawn Unger</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BB792CA-4EF8-4095-8731-0B9B32B291F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dirty="0" smtClean="0"/>
              <a:t>Click to edit Master title style</a:t>
            </a:r>
            <a:endParaRPr lang="en-US" dirty="0"/>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AF14FFCF-E058-4511-811C-6D24FEC07CA6}" type="datetime1">
              <a:rPr lang="en-US"/>
              <a:pPr>
                <a:defRPr/>
              </a:pPr>
              <a:t>2014-03-13</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r>
              <a:rPr lang="en-US" dirty="0" smtClean="0"/>
              <a:t>CST8177 – Todd Kelley</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3BD1274-B62D-469E-95D6-39289E33EB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9" r:id="rId2"/>
    <p:sldLayoutId id="2147483774" r:id="rId3"/>
    <p:sldLayoutId id="2147483775" r:id="rId4"/>
    <p:sldLayoutId id="2147483776" r:id="rId5"/>
    <p:sldLayoutId id="2147483777" r:id="rId6"/>
    <p:sldLayoutId id="2147483770" r:id="rId7"/>
    <p:sldLayoutId id="2147483778" r:id="rId8"/>
    <p:sldLayoutId id="2147483779" r:id="rId9"/>
    <p:sldLayoutId id="2147483771" r:id="rId10"/>
    <p:sldLayoutId id="2147483772"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829761"/>
          </a:xfrm>
        </p:spPr>
        <p:txBody>
          <a:bodyPr/>
          <a:lstStyle/>
          <a:p>
            <a:pPr eaLnBrk="1" fontAlgn="auto" hangingPunct="1">
              <a:spcAft>
                <a:spcPts val="0"/>
              </a:spcAft>
              <a:defRPr/>
            </a:pPr>
            <a:r>
              <a:rPr lang="en-US" dirty="0" smtClean="0"/>
              <a:t>CST8177 – Linux II</a:t>
            </a:r>
            <a:endParaRPr lang="en-US" dirty="0"/>
          </a:p>
        </p:txBody>
      </p:sp>
      <p:sp>
        <p:nvSpPr>
          <p:cNvPr id="10243" name="Subtitle 2"/>
          <p:cNvSpPr>
            <a:spLocks noGrp="1"/>
          </p:cNvSpPr>
          <p:nvPr>
            <p:ph type="subTitle" idx="1"/>
          </p:nvPr>
        </p:nvSpPr>
        <p:spPr>
          <a:xfrm>
            <a:off x="1295400" y="2895600"/>
            <a:ext cx="6934200" cy="2230438"/>
          </a:xfrm>
        </p:spPr>
        <p:txBody>
          <a:bodyPr/>
          <a:lstStyle/>
          <a:p>
            <a:pPr marR="0" eaLnBrk="1" hangingPunct="1">
              <a:lnSpc>
                <a:spcPct val="90000"/>
              </a:lnSpc>
            </a:pPr>
            <a:r>
              <a:rPr lang="en-US" dirty="0" smtClean="0"/>
              <a:t>More Scripting Techniques</a:t>
            </a:r>
          </a:p>
          <a:p>
            <a:pPr marR="0" eaLnBrk="1" hangingPunct="1">
              <a:lnSpc>
                <a:spcPct val="90000"/>
              </a:lnSpc>
            </a:pPr>
            <a:r>
              <a:rPr lang="en-US" dirty="0" smtClean="0"/>
              <a:t>Scripting Process</a:t>
            </a:r>
          </a:p>
          <a:p>
            <a:pPr marR="0" eaLnBrk="1" hangingPunct="1">
              <a:lnSpc>
                <a:spcPct val="90000"/>
              </a:lnSpc>
            </a:pPr>
            <a:r>
              <a:rPr lang="en-US" dirty="0" smtClean="0"/>
              <a:t>Example Script</a:t>
            </a:r>
          </a:p>
          <a:p>
            <a:pPr marR="0" eaLnBrk="1" hangingPunct="1">
              <a:lnSpc>
                <a:spcPct val="90000"/>
              </a:lnSpc>
            </a:pPr>
            <a:r>
              <a:rPr lang="en-US" dirty="0" smtClean="0"/>
              <a:t>Todd Kelley</a:t>
            </a:r>
          </a:p>
          <a:p>
            <a:pPr marR="0" eaLnBrk="1" hangingPunct="1">
              <a:lnSpc>
                <a:spcPct val="90000"/>
              </a:lnSpc>
            </a:pPr>
            <a:r>
              <a:rPr lang="en-US" dirty="0" smtClean="0"/>
              <a:t>kelleyt@algonquincollege.com</a:t>
            </a:r>
          </a:p>
        </p:txBody>
      </p:sp>
      <p:sp>
        <p:nvSpPr>
          <p:cNvPr id="5" name="Footer Placeholder 4"/>
          <p:cNvSpPr>
            <a:spLocks noGrp="1"/>
          </p:cNvSpPr>
          <p:nvPr>
            <p:ph type="ftr" sz="quarter" idx="11"/>
          </p:nvPr>
        </p:nvSpPr>
        <p:spPr/>
        <p:txBody>
          <a:bodyPr/>
          <a:lstStyle/>
          <a:p>
            <a:pPr>
              <a:defRPr/>
            </a:pPr>
            <a:r>
              <a:rPr lang="en-US" dirty="0"/>
              <a:t>CST8207 </a:t>
            </a:r>
            <a:r>
              <a:rPr lang="en-US" dirty="0" smtClean="0"/>
              <a:t>– Todd Kelley</a:t>
            </a:r>
            <a:endParaRPr lang="en-US" dirty="0"/>
          </a:p>
        </p:txBody>
      </p:sp>
      <p:sp>
        <p:nvSpPr>
          <p:cNvPr id="10245"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85E87B3-0DF3-44E1-8B83-31834B08A364}" type="slidenum">
              <a:rPr lang="en-US" smtClean="0"/>
              <a:pPr fontAlgn="base">
                <a:spcBef>
                  <a:spcPct val="0"/>
                </a:spcBef>
                <a:spcAft>
                  <a:spcPct val="0"/>
                </a:spcAft>
                <a:defRPr/>
              </a:pPr>
              <a:t>1</a:t>
            </a:fld>
            <a:endParaRPr lang="en-US" smtClean="0"/>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85800"/>
            <a:ext cx="8229600" cy="4876800"/>
          </a:xfrm>
        </p:spPr>
        <p:txBody>
          <a:bodyPr/>
          <a:lstStyle/>
          <a:p>
            <a:r>
              <a:rPr lang="en-US" dirty="0" smtClean="0"/>
              <a:t>Suppose you might qualify for a scholarship:</a:t>
            </a:r>
          </a:p>
          <a:p>
            <a:r>
              <a:rPr lang="en-US" dirty="0" smtClean="0"/>
              <a:t>Those who qualify are:</a:t>
            </a:r>
          </a:p>
          <a:p>
            <a:pPr lvl="1"/>
            <a:r>
              <a:rPr lang="en-US" dirty="0" smtClean="0"/>
              <a:t>born on the moon, and </a:t>
            </a:r>
            <a:r>
              <a:rPr lang="en-US" i="1" dirty="0" smtClean="0"/>
              <a:t>something</a:t>
            </a:r>
          </a:p>
          <a:p>
            <a:pPr lvl="2"/>
            <a:r>
              <a:rPr lang="en-US" dirty="0" smtClean="0"/>
              <a:t>if we weren't born on the moon, we don't need to know what the &lt;something&gt; is; we already know we don't qualify </a:t>
            </a:r>
          </a:p>
          <a:p>
            <a:pPr lvl="1"/>
            <a:r>
              <a:rPr lang="en-US" dirty="0" smtClean="0"/>
              <a:t>Algonquin student and </a:t>
            </a:r>
            <a:r>
              <a:rPr lang="en-US" i="1" dirty="0" smtClean="0"/>
              <a:t>something</a:t>
            </a:r>
          </a:p>
          <a:p>
            <a:pPr lvl="2"/>
            <a:r>
              <a:rPr lang="en-US" dirty="0" smtClean="0"/>
              <a:t>in this case, because we are an Algonquin student, we do need to know what </a:t>
            </a:r>
            <a:r>
              <a:rPr lang="en-US" i="1" dirty="0" smtClean="0"/>
              <a:t>something</a:t>
            </a:r>
            <a:r>
              <a:rPr lang="en-US" dirty="0" smtClean="0"/>
              <a:t> is to know whether we qualify</a:t>
            </a:r>
          </a:p>
          <a:p>
            <a:r>
              <a:rPr lang="en-US" dirty="0" smtClean="0"/>
              <a:t>or in other words</a:t>
            </a:r>
          </a:p>
          <a:p>
            <a:pPr lvl="1"/>
            <a:r>
              <a:rPr lang="en-US" dirty="0" smtClean="0"/>
              <a:t>born on the moon </a:t>
            </a:r>
            <a:r>
              <a:rPr lang="en-US" dirty="0">
                <a:latin typeface="Courier New"/>
                <a:cs typeface="Courier New"/>
              </a:rPr>
              <a:t>&amp;&amp;</a:t>
            </a:r>
            <a:r>
              <a:rPr lang="en-US" dirty="0" smtClean="0"/>
              <a:t> </a:t>
            </a:r>
            <a:r>
              <a:rPr lang="en-US" i="1" dirty="0" smtClean="0"/>
              <a:t>something</a:t>
            </a:r>
          </a:p>
          <a:p>
            <a:pPr lvl="1"/>
            <a:r>
              <a:rPr lang="en-US" dirty="0" smtClean="0"/>
              <a:t>Algonquin student </a:t>
            </a:r>
            <a:r>
              <a:rPr lang="en-US" dirty="0">
                <a:latin typeface="Courier New"/>
                <a:cs typeface="Courier New"/>
              </a:rPr>
              <a:t>&amp;&amp;</a:t>
            </a:r>
            <a:r>
              <a:rPr lang="en-US" dirty="0" smtClean="0"/>
              <a:t> </a:t>
            </a:r>
            <a:r>
              <a:rPr lang="en-US" i="1" dirty="0" smtClean="0"/>
              <a:t>something</a:t>
            </a:r>
          </a:p>
        </p:txBody>
      </p:sp>
      <p:sp>
        <p:nvSpPr>
          <p:cNvPr id="3" name="Title 2"/>
          <p:cNvSpPr>
            <a:spLocks noGrp="1"/>
          </p:cNvSpPr>
          <p:nvPr>
            <p:ph type="title"/>
          </p:nvPr>
        </p:nvSpPr>
        <p:spPr>
          <a:xfrm>
            <a:off x="381000" y="-152400"/>
            <a:ext cx="8229600" cy="1143000"/>
          </a:xfrm>
        </p:spPr>
        <p:txBody>
          <a:bodyPr/>
          <a:lstStyle/>
          <a:p>
            <a:r>
              <a:rPr lang="en-US" dirty="0" smtClean="0"/>
              <a:t>&amp;&amp; means "and"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10</a:t>
            </a:fld>
            <a:endParaRPr lang="en-US"/>
          </a:p>
        </p:txBody>
      </p:sp>
    </p:spTree>
    <p:extLst>
      <p:ext uri="{BB962C8B-B14F-4D97-AF65-F5344CB8AC3E}">
        <p14:creationId xmlns:p14="http://schemas.microsoft.com/office/powerpoint/2010/main" val="22186885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soon as we encounter "true", we can stop</a:t>
            </a:r>
          </a:p>
          <a:p>
            <a:r>
              <a:rPr lang="en-US" dirty="0" smtClean="0"/>
              <a:t>You qualify for a $1000 rebate under the following conditions:</a:t>
            </a:r>
          </a:p>
          <a:p>
            <a:pPr lvl="1"/>
            <a:r>
              <a:rPr lang="en-US" dirty="0" smtClean="0"/>
              <a:t>born on the moon, or </a:t>
            </a:r>
            <a:r>
              <a:rPr lang="en-US" i="1" dirty="0" smtClean="0"/>
              <a:t>??</a:t>
            </a:r>
          </a:p>
          <a:p>
            <a:pPr lvl="1"/>
            <a:r>
              <a:rPr lang="en-US" dirty="0" smtClean="0"/>
              <a:t>Algonquin student, or </a:t>
            </a:r>
            <a:r>
              <a:rPr lang="en-US" i="1" dirty="0" smtClean="0"/>
              <a:t>??</a:t>
            </a:r>
          </a:p>
          <a:p>
            <a:r>
              <a:rPr lang="en-US" dirty="0" smtClean="0"/>
              <a:t>In the first case, we need to know what the exit status of the </a:t>
            </a:r>
            <a:r>
              <a:rPr lang="en-US" i="1" dirty="0" smtClean="0"/>
              <a:t>??</a:t>
            </a:r>
            <a:r>
              <a:rPr lang="en-US" dirty="0" smtClean="0"/>
              <a:t> is, we need to run the </a:t>
            </a:r>
            <a:r>
              <a:rPr lang="en-US" i="1" dirty="0" smtClean="0"/>
              <a:t>??</a:t>
            </a:r>
            <a:r>
              <a:rPr lang="en-US" dirty="0" smtClean="0"/>
              <a:t> command</a:t>
            </a:r>
          </a:p>
          <a:p>
            <a:r>
              <a:rPr lang="en-US" dirty="0" smtClean="0"/>
              <a:t>In the second case, we can stop before running the </a:t>
            </a:r>
            <a:r>
              <a:rPr lang="en-US" i="1" dirty="0" smtClean="0"/>
              <a:t>??</a:t>
            </a:r>
            <a:r>
              <a:rPr lang="en-US" dirty="0" smtClean="0"/>
              <a:t> command</a:t>
            </a:r>
          </a:p>
          <a:p>
            <a:pPr lvl="1"/>
            <a:endParaRPr lang="en-US" dirty="0"/>
          </a:p>
        </p:txBody>
      </p:sp>
      <p:sp>
        <p:nvSpPr>
          <p:cNvPr id="3" name="Title 2"/>
          <p:cNvSpPr>
            <a:spLocks noGrp="1"/>
          </p:cNvSpPr>
          <p:nvPr>
            <p:ph type="title"/>
          </p:nvPr>
        </p:nvSpPr>
        <p:spPr/>
        <p:txBody>
          <a:bodyPr/>
          <a:lstStyle/>
          <a:p>
            <a:r>
              <a:rPr lang="en-US" dirty="0" smtClean="0"/>
              <a:t>|| means "or", opposite of &amp;&amp;</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11</a:t>
            </a:fld>
            <a:endParaRPr lang="en-US"/>
          </a:p>
        </p:txBody>
      </p:sp>
    </p:spTree>
    <p:extLst>
      <p:ext uri="{BB962C8B-B14F-4D97-AF65-F5344CB8AC3E}">
        <p14:creationId xmlns:p14="http://schemas.microsoft.com/office/powerpoint/2010/main" val="2734573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p:spPr>
        <p:txBody>
          <a:bodyPr/>
          <a:lstStyle/>
          <a:p>
            <a:r>
              <a:rPr lang="en-US" dirty="0" smtClean="0"/>
              <a:t>&amp;&amp; and || are used with commands that tend to get things done</a:t>
            </a:r>
          </a:p>
          <a:p>
            <a:pPr lvl="1"/>
            <a:r>
              <a:rPr lang="en-US" dirty="0" smtClean="0"/>
              <a:t>to graduate, you</a:t>
            </a:r>
          </a:p>
          <a:p>
            <a:pPr lvl="2"/>
            <a:r>
              <a:rPr lang="en-US" dirty="0" smtClean="0"/>
              <a:t>complete first year &amp;&amp; complete second year</a:t>
            </a:r>
          </a:p>
          <a:p>
            <a:pPr lvl="1"/>
            <a:r>
              <a:rPr lang="en-US" dirty="0" smtClean="0"/>
              <a:t>complete first year is a "command" that gets things done: you learn the first-year material</a:t>
            </a:r>
          </a:p>
          <a:p>
            <a:pPr lvl="1"/>
            <a:r>
              <a:rPr lang="en-US" dirty="0" smtClean="0"/>
              <a:t>if you fail first year, you don't attempt second year</a:t>
            </a:r>
          </a:p>
          <a:p>
            <a:r>
              <a:rPr lang="en-US" dirty="0" smtClean="0">
                <a:latin typeface="Courier New"/>
                <a:cs typeface="Courier New"/>
              </a:rPr>
              <a:t>-a</a:t>
            </a:r>
            <a:r>
              <a:rPr lang="en-US" dirty="0" smtClean="0"/>
              <a:t> and </a:t>
            </a:r>
            <a:r>
              <a:rPr lang="en-US" dirty="0" smtClean="0">
                <a:latin typeface="Courier New"/>
                <a:cs typeface="Courier New"/>
              </a:rPr>
              <a:t>–o</a:t>
            </a:r>
            <a:r>
              <a:rPr lang="en-US" dirty="0" smtClean="0"/>
              <a:t> are used in test, and don't do things, just affect the exit status of test</a:t>
            </a:r>
          </a:p>
          <a:p>
            <a:pPr lvl="1"/>
            <a:r>
              <a:rPr lang="en-US" dirty="0" smtClean="0"/>
              <a:t>you are a rich Canadian if</a:t>
            </a:r>
          </a:p>
          <a:p>
            <a:pPr lvl="2"/>
            <a:r>
              <a:rPr lang="en-US" dirty="0" smtClean="0"/>
              <a:t>you are Canadian –a you are rich</a:t>
            </a:r>
          </a:p>
          <a:p>
            <a:pPr lvl="1"/>
            <a:r>
              <a:rPr lang="en-US" dirty="0" smtClean="0"/>
              <a:t>checking whether or not you're </a:t>
            </a:r>
            <a:r>
              <a:rPr lang="en-US" dirty="0"/>
              <a:t>C</a:t>
            </a:r>
            <a:r>
              <a:rPr lang="en-US" dirty="0" smtClean="0"/>
              <a:t>anadian doesn't get things done – but it does establish a truth value</a:t>
            </a:r>
          </a:p>
        </p:txBody>
      </p:sp>
      <p:sp>
        <p:nvSpPr>
          <p:cNvPr id="3" name="Title 2"/>
          <p:cNvSpPr>
            <a:spLocks noGrp="1"/>
          </p:cNvSpPr>
          <p:nvPr>
            <p:ph type="title"/>
          </p:nvPr>
        </p:nvSpPr>
        <p:spPr>
          <a:xfrm>
            <a:off x="457200" y="0"/>
            <a:ext cx="8229600" cy="1143000"/>
          </a:xfrm>
        </p:spPr>
        <p:txBody>
          <a:bodyPr/>
          <a:lstStyle/>
          <a:p>
            <a:r>
              <a:rPr lang="en-US" dirty="0" smtClean="0"/>
              <a:t>&amp;&amp; and || versus –a and -o</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12</a:t>
            </a:fld>
            <a:endParaRPr lang="en-US"/>
          </a:p>
        </p:txBody>
      </p:sp>
    </p:spTree>
    <p:extLst>
      <p:ext uri="{BB962C8B-B14F-4D97-AF65-F5344CB8AC3E}">
        <p14:creationId xmlns:p14="http://schemas.microsoft.com/office/powerpoint/2010/main" val="233571520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our script we can manipulate the positional parameters</a:t>
            </a:r>
          </a:p>
          <a:p>
            <a:r>
              <a:rPr lang="en-US" dirty="0" smtClean="0">
                <a:latin typeface="Courier New"/>
                <a:cs typeface="Courier New"/>
              </a:rPr>
              <a:t>set</a:t>
            </a:r>
            <a:r>
              <a:rPr lang="en-US" dirty="0" smtClean="0">
                <a:cs typeface="Courier New"/>
              </a:rPr>
              <a:t> command to set them</a:t>
            </a:r>
          </a:p>
          <a:p>
            <a:r>
              <a:rPr lang="en-US" dirty="0" smtClean="0">
                <a:latin typeface="Courier New"/>
                <a:cs typeface="Courier New"/>
              </a:rPr>
              <a:t>shift</a:t>
            </a:r>
            <a:r>
              <a:rPr lang="en-US" dirty="0" smtClean="0">
                <a:cs typeface="Courier New"/>
              </a:rPr>
              <a:t> command to process them in turn</a:t>
            </a:r>
            <a:endParaRPr lang="en-US" dirty="0">
              <a:latin typeface="Courier New"/>
              <a:cs typeface="Courier New"/>
            </a:endParaRPr>
          </a:p>
        </p:txBody>
      </p:sp>
      <p:sp>
        <p:nvSpPr>
          <p:cNvPr id="3" name="Title 2"/>
          <p:cNvSpPr>
            <a:spLocks noGrp="1"/>
          </p:cNvSpPr>
          <p:nvPr>
            <p:ph type="title"/>
          </p:nvPr>
        </p:nvSpPr>
        <p:spPr/>
        <p:txBody>
          <a:bodyPr>
            <a:normAutofit fontScale="90000"/>
          </a:bodyPr>
          <a:lstStyle/>
          <a:p>
            <a:r>
              <a:rPr lang="en-US" dirty="0" smtClean="0"/>
              <a:t>Manipulating positional parameters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13</a:t>
            </a:fld>
            <a:endParaRPr lang="en-US"/>
          </a:p>
        </p:txBody>
      </p:sp>
    </p:spTree>
    <p:extLst>
      <p:ext uri="{BB962C8B-B14F-4D97-AF65-F5344CB8AC3E}">
        <p14:creationId xmlns:p14="http://schemas.microsoft.com/office/powerpoint/2010/main" val="3849217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can set the positional parameters with </a:t>
            </a:r>
          </a:p>
          <a:p>
            <a:pPr lvl="1"/>
            <a:r>
              <a:rPr lang="en-US" dirty="0" smtClean="0">
                <a:latin typeface="Courier New"/>
                <a:cs typeface="Courier New"/>
              </a:rPr>
              <a:t>set – </a:t>
            </a:r>
            <a:r>
              <a:rPr lang="en-US" dirty="0" err="1" smtClean="0">
                <a:latin typeface="Courier New"/>
                <a:cs typeface="Courier New"/>
              </a:rPr>
              <a:t>oneword</a:t>
            </a:r>
            <a:r>
              <a:rPr lang="en-US" dirty="0" smtClean="0">
                <a:latin typeface="Courier New"/>
                <a:cs typeface="Courier New"/>
              </a:rPr>
              <a:t> </a:t>
            </a:r>
            <a:r>
              <a:rPr lang="en-US" dirty="0" err="1" smtClean="0">
                <a:latin typeface="Courier New"/>
                <a:cs typeface="Courier New"/>
              </a:rPr>
              <a:t>secondword</a:t>
            </a:r>
            <a:r>
              <a:rPr lang="en-US" dirty="0" smtClean="0">
                <a:latin typeface="Courier New"/>
                <a:cs typeface="Courier New"/>
              </a:rPr>
              <a:t> -e </a:t>
            </a:r>
            <a:r>
              <a:rPr lang="en-US" dirty="0" err="1" smtClean="0">
                <a:latin typeface="Courier New"/>
                <a:cs typeface="Courier New"/>
              </a:rPr>
              <a:t>etc</a:t>
            </a:r>
            <a:endParaRPr lang="en-US" dirty="0" smtClean="0">
              <a:latin typeface="Courier New"/>
              <a:cs typeface="Courier New"/>
            </a:endParaRPr>
          </a:p>
          <a:p>
            <a:r>
              <a:rPr lang="en-US" dirty="0" smtClean="0">
                <a:cs typeface="Courier New"/>
              </a:rPr>
              <a:t>This will set </a:t>
            </a:r>
          </a:p>
          <a:p>
            <a:pPr lvl="1"/>
            <a:r>
              <a:rPr lang="en-US" dirty="0" smtClean="0">
                <a:latin typeface="Courier New"/>
                <a:cs typeface="Courier New"/>
              </a:rPr>
              <a:t>$1 </a:t>
            </a:r>
            <a:r>
              <a:rPr lang="en-US" dirty="0" smtClean="0">
                <a:cs typeface="Courier New"/>
              </a:rPr>
              <a:t>to</a:t>
            </a:r>
            <a:r>
              <a:rPr lang="en-US" dirty="0" smtClean="0">
                <a:latin typeface="Courier New"/>
                <a:cs typeface="Courier New"/>
              </a:rPr>
              <a:t> </a:t>
            </a:r>
            <a:r>
              <a:rPr lang="en-US" dirty="0" err="1" smtClean="0">
                <a:latin typeface="Courier New"/>
                <a:cs typeface="Courier New"/>
              </a:rPr>
              <a:t>oneword</a:t>
            </a:r>
            <a:endParaRPr lang="en-US" dirty="0" smtClean="0">
              <a:latin typeface="Courier New"/>
              <a:cs typeface="Courier New"/>
            </a:endParaRPr>
          </a:p>
          <a:p>
            <a:pPr lvl="1"/>
            <a:r>
              <a:rPr lang="en-US" dirty="0" smtClean="0">
                <a:latin typeface="Courier New"/>
                <a:cs typeface="Courier New"/>
              </a:rPr>
              <a:t>$2 </a:t>
            </a:r>
            <a:r>
              <a:rPr lang="en-US" dirty="0">
                <a:cs typeface="Courier New"/>
              </a:rPr>
              <a:t>to</a:t>
            </a:r>
            <a:r>
              <a:rPr lang="en-US" dirty="0">
                <a:latin typeface="Courier New"/>
                <a:cs typeface="Courier New"/>
              </a:rPr>
              <a:t> </a:t>
            </a:r>
            <a:r>
              <a:rPr lang="en-US" dirty="0" err="1" smtClean="0">
                <a:latin typeface="Courier New"/>
                <a:cs typeface="Courier New"/>
              </a:rPr>
              <a:t>secondword</a:t>
            </a:r>
            <a:endParaRPr lang="en-US" dirty="0">
              <a:latin typeface="Courier New"/>
              <a:cs typeface="Courier New"/>
            </a:endParaRPr>
          </a:p>
          <a:p>
            <a:pPr lvl="1"/>
            <a:r>
              <a:rPr lang="en-US" dirty="0" smtClean="0">
                <a:latin typeface="Courier New"/>
                <a:cs typeface="Courier New"/>
              </a:rPr>
              <a:t>$3 </a:t>
            </a:r>
            <a:r>
              <a:rPr lang="en-US" dirty="0">
                <a:cs typeface="Courier New"/>
              </a:rPr>
              <a:t>to</a:t>
            </a:r>
            <a:r>
              <a:rPr lang="en-US" dirty="0">
                <a:latin typeface="Courier New"/>
                <a:cs typeface="Courier New"/>
              </a:rPr>
              <a:t> </a:t>
            </a:r>
            <a:r>
              <a:rPr lang="en-US" dirty="0" smtClean="0">
                <a:latin typeface="Courier New"/>
                <a:cs typeface="Courier New"/>
              </a:rPr>
              <a:t>-e</a:t>
            </a:r>
            <a:endParaRPr lang="en-US" dirty="0">
              <a:latin typeface="Courier New"/>
              <a:cs typeface="Courier New"/>
            </a:endParaRPr>
          </a:p>
          <a:p>
            <a:pPr lvl="1"/>
            <a:r>
              <a:rPr lang="en-US" dirty="0" smtClean="0">
                <a:latin typeface="Courier New"/>
                <a:cs typeface="Courier New"/>
              </a:rPr>
              <a:t>$4 </a:t>
            </a:r>
            <a:r>
              <a:rPr lang="en-US" dirty="0">
                <a:cs typeface="Courier New"/>
              </a:rPr>
              <a:t>to</a:t>
            </a:r>
            <a:r>
              <a:rPr lang="en-US" dirty="0">
                <a:latin typeface="Courier New"/>
                <a:cs typeface="Courier New"/>
              </a:rPr>
              <a:t> </a:t>
            </a:r>
            <a:r>
              <a:rPr lang="en-US" dirty="0" err="1" smtClean="0">
                <a:latin typeface="Courier New"/>
                <a:cs typeface="Courier New"/>
              </a:rPr>
              <a:t>etc</a:t>
            </a:r>
            <a:endParaRPr lang="en-US" dirty="0" smtClean="0">
              <a:latin typeface="Courier New"/>
              <a:cs typeface="Courier New"/>
            </a:endParaRPr>
          </a:p>
          <a:p>
            <a:r>
              <a:rPr lang="en-US" dirty="0" smtClean="0">
                <a:cs typeface="Courier New"/>
              </a:rPr>
              <a:t>Set does take options (see bash </a:t>
            </a:r>
            <a:r>
              <a:rPr lang="en-US" dirty="0" err="1" smtClean="0">
                <a:cs typeface="Courier New"/>
              </a:rPr>
              <a:t>manpage</a:t>
            </a:r>
            <a:r>
              <a:rPr lang="en-US" dirty="0" smtClean="0">
                <a:cs typeface="Courier New"/>
              </a:rPr>
              <a:t>) and that first </a:t>
            </a:r>
            <a:r>
              <a:rPr lang="en-US" dirty="0" smtClean="0">
                <a:latin typeface="Courier New"/>
                <a:cs typeface="Courier New"/>
              </a:rPr>
              <a:t>– </a:t>
            </a:r>
            <a:r>
              <a:rPr lang="en-US" dirty="0" smtClean="0">
                <a:cs typeface="Courier New"/>
              </a:rPr>
              <a:t>tells set there are no more options (</a:t>
            </a:r>
            <a:r>
              <a:rPr lang="en-US" dirty="0" smtClean="0">
                <a:latin typeface="Courier New"/>
                <a:cs typeface="Courier New"/>
              </a:rPr>
              <a:t>-e</a:t>
            </a:r>
            <a:r>
              <a:rPr lang="en-US" dirty="0" smtClean="0">
                <a:cs typeface="Courier New"/>
              </a:rPr>
              <a:t> in this case is not an option)</a:t>
            </a:r>
            <a:endParaRPr lang="en-US" dirty="0">
              <a:latin typeface="Courier New"/>
              <a:cs typeface="Courier New"/>
            </a:endParaRPr>
          </a:p>
          <a:p>
            <a:pPr lvl="1"/>
            <a:endParaRPr lang="en-US" dirty="0" smtClean="0">
              <a:latin typeface="Courier New"/>
              <a:cs typeface="Courier New"/>
            </a:endParaRPr>
          </a:p>
          <a:p>
            <a:pPr lvl="1"/>
            <a:endParaRPr lang="en-US" dirty="0" smtClean="0">
              <a:latin typeface="Courier New"/>
              <a:cs typeface="Courier New"/>
            </a:endParaRPr>
          </a:p>
          <a:p>
            <a:pPr marL="392113" lvl="1" indent="0">
              <a:buNone/>
            </a:pPr>
            <a:endParaRPr lang="en-US" dirty="0" smtClean="0"/>
          </a:p>
        </p:txBody>
      </p:sp>
      <p:sp>
        <p:nvSpPr>
          <p:cNvPr id="3" name="Title 2"/>
          <p:cNvSpPr>
            <a:spLocks noGrp="1"/>
          </p:cNvSpPr>
          <p:nvPr>
            <p:ph type="title"/>
          </p:nvPr>
        </p:nvSpPr>
        <p:spPr/>
        <p:txBody>
          <a:bodyPr/>
          <a:lstStyle/>
          <a:p>
            <a:r>
              <a:rPr lang="en-US" dirty="0" smtClean="0"/>
              <a:t>set</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14</a:t>
            </a:fld>
            <a:endParaRPr lang="en-US"/>
          </a:p>
        </p:txBody>
      </p:sp>
    </p:spTree>
    <p:extLst>
      <p:ext uri="{BB962C8B-B14F-4D97-AF65-F5344CB8AC3E}">
        <p14:creationId xmlns:p14="http://schemas.microsoft.com/office/powerpoint/2010/main" val="1286004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shift</a:t>
            </a:r>
          </a:p>
          <a:p>
            <a:r>
              <a:rPr lang="en-US" dirty="0" smtClean="0"/>
              <a:t>moves all the arguments to the left</a:t>
            </a:r>
          </a:p>
          <a:p>
            <a:r>
              <a:rPr lang="en-US" dirty="0" smtClean="0"/>
              <a:t>shift n moves all the arguments to the left by n</a:t>
            </a:r>
          </a:p>
          <a:p>
            <a:r>
              <a:rPr lang="en-US" dirty="0" smtClean="0"/>
              <a:t>shift</a:t>
            </a:r>
          </a:p>
          <a:p>
            <a:pPr lvl="1"/>
            <a:r>
              <a:rPr lang="en-US" dirty="0" smtClean="0"/>
              <a:t>$# is decreased by 1</a:t>
            </a:r>
          </a:p>
          <a:p>
            <a:pPr lvl="1"/>
            <a:r>
              <a:rPr lang="en-US" dirty="0" smtClean="0"/>
              <a:t>the pre-shift $1 is lost</a:t>
            </a:r>
          </a:p>
          <a:p>
            <a:pPr lvl="1"/>
            <a:r>
              <a:rPr lang="en-US" dirty="0" smtClean="0"/>
              <a:t>$1 becomes what was in $2</a:t>
            </a:r>
          </a:p>
          <a:p>
            <a:pPr lvl="1"/>
            <a:r>
              <a:rPr lang="en-US" dirty="0" smtClean="0"/>
              <a:t>$2 becomes what was in $3</a:t>
            </a:r>
          </a:p>
          <a:p>
            <a:pPr lvl="1"/>
            <a:r>
              <a:rPr lang="en-US" dirty="0" smtClean="0"/>
              <a:t>$3 becomes what was in $4</a:t>
            </a:r>
          </a:p>
          <a:p>
            <a:pPr lvl="2"/>
            <a:r>
              <a:rPr lang="en-US" dirty="0" err="1" smtClean="0"/>
              <a:t>etc</a:t>
            </a:r>
            <a:endParaRPr lang="en-US" dirty="0" smtClean="0"/>
          </a:p>
          <a:p>
            <a:pPr marL="630238" lvl="2" indent="0">
              <a:buNone/>
            </a:pPr>
            <a:endParaRPr lang="en-US" dirty="0" smtClean="0"/>
          </a:p>
        </p:txBody>
      </p:sp>
      <p:sp>
        <p:nvSpPr>
          <p:cNvPr id="3" name="Title 2"/>
          <p:cNvSpPr>
            <a:spLocks noGrp="1"/>
          </p:cNvSpPr>
          <p:nvPr>
            <p:ph type="title"/>
          </p:nvPr>
        </p:nvSpPr>
        <p:spPr/>
        <p:txBody>
          <a:bodyPr/>
          <a:lstStyle/>
          <a:p>
            <a:r>
              <a:rPr lang="en-US" dirty="0" smtClean="0"/>
              <a:t>shift</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15</a:t>
            </a:fld>
            <a:endParaRPr lang="en-US"/>
          </a:p>
        </p:txBody>
      </p:sp>
    </p:spTree>
    <p:extLst>
      <p:ext uri="{BB962C8B-B14F-4D97-AF65-F5344CB8AC3E}">
        <p14:creationId xmlns:p14="http://schemas.microsoft.com/office/powerpoint/2010/main" val="398693604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cs typeface="Courier New"/>
              </a:rPr>
              <a:t>The </a:t>
            </a:r>
            <a:r>
              <a:rPr lang="en-US" dirty="0" err="1" smtClean="0">
                <a:latin typeface="Courier New"/>
                <a:cs typeface="Courier New"/>
              </a:rPr>
              <a:t>expr</a:t>
            </a:r>
            <a:r>
              <a:rPr lang="en-US" dirty="0" smtClean="0">
                <a:cs typeface="Courier New"/>
              </a:rPr>
              <a:t> command is a common and traditional way to evaluate arithmetic expressions</a:t>
            </a:r>
          </a:p>
          <a:p>
            <a:r>
              <a:rPr lang="en-US" dirty="0" smtClean="0">
                <a:cs typeface="Courier New"/>
              </a:rPr>
              <a:t>The arguments to the </a:t>
            </a:r>
            <a:r>
              <a:rPr lang="en-US" dirty="0" err="1" smtClean="0">
                <a:latin typeface="Courier New"/>
                <a:cs typeface="Courier New"/>
              </a:rPr>
              <a:t>expr</a:t>
            </a:r>
            <a:r>
              <a:rPr lang="en-US" dirty="0" smtClean="0">
                <a:latin typeface="Courier New"/>
                <a:cs typeface="Courier New"/>
              </a:rPr>
              <a:t> </a:t>
            </a:r>
            <a:r>
              <a:rPr lang="en-US" dirty="0" smtClean="0">
                <a:cs typeface="Courier New"/>
              </a:rPr>
              <a:t>command constitute the arithmetic expression</a:t>
            </a:r>
          </a:p>
          <a:p>
            <a:endParaRPr lang="en-US" dirty="0">
              <a:latin typeface="Courier New"/>
              <a:cs typeface="Courier New"/>
            </a:endParaRPr>
          </a:p>
        </p:txBody>
      </p:sp>
      <p:sp>
        <p:nvSpPr>
          <p:cNvPr id="3" name="Title 2"/>
          <p:cNvSpPr>
            <a:spLocks noGrp="1"/>
          </p:cNvSpPr>
          <p:nvPr>
            <p:ph type="title"/>
          </p:nvPr>
        </p:nvSpPr>
        <p:spPr/>
        <p:txBody>
          <a:bodyPr/>
          <a:lstStyle/>
          <a:p>
            <a:r>
              <a:rPr lang="en-US" dirty="0" smtClean="0"/>
              <a:t>Doing integer arithmetic</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16</a:t>
            </a:fld>
            <a:endParaRPr lang="en-US"/>
          </a:p>
        </p:txBody>
      </p:sp>
    </p:spTree>
    <p:extLst>
      <p:ext uri="{BB962C8B-B14F-4D97-AF65-F5344CB8AC3E}">
        <p14:creationId xmlns:p14="http://schemas.microsoft.com/office/powerpoint/2010/main" val="31219551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cs typeface="Courier New"/>
              </a:rPr>
              <a:t>examples of using </a:t>
            </a:r>
            <a:r>
              <a:rPr lang="en-US" dirty="0" err="1" smtClean="0">
                <a:latin typeface="Courier New"/>
                <a:cs typeface="Courier New"/>
              </a:rPr>
              <a:t>expr</a:t>
            </a:r>
            <a:r>
              <a:rPr lang="en-US" dirty="0" smtClean="0">
                <a:cs typeface="Courier New"/>
              </a:rPr>
              <a:t> command:</a:t>
            </a:r>
            <a:endParaRPr lang="en-US" dirty="0">
              <a:cs typeface="Courier New"/>
            </a:endParaRPr>
          </a:p>
          <a:p>
            <a:pPr marL="109537" indent="0">
              <a:buNone/>
            </a:pPr>
            <a:r>
              <a:rPr lang="en-US" dirty="0" smtClean="0">
                <a:latin typeface="Courier New"/>
                <a:cs typeface="Courier New"/>
              </a:rPr>
              <a:t>a=`</a:t>
            </a:r>
            <a:r>
              <a:rPr lang="en-US" dirty="0" err="1" smtClean="0">
                <a:latin typeface="Courier New"/>
                <a:cs typeface="Courier New"/>
              </a:rPr>
              <a:t>expr</a:t>
            </a:r>
            <a:r>
              <a:rPr lang="en-US" dirty="0" smtClean="0">
                <a:latin typeface="Courier New"/>
                <a:cs typeface="Courier New"/>
              </a:rPr>
              <a:t> 3 + 4`  # a </a:t>
            </a:r>
            <a:r>
              <a:rPr lang="en-US" dirty="0" smtClean="0">
                <a:cs typeface="Courier New"/>
              </a:rPr>
              <a:t>gets set to</a:t>
            </a:r>
            <a:r>
              <a:rPr lang="en-US" dirty="0" smtClean="0">
                <a:latin typeface="Courier New"/>
                <a:cs typeface="Courier New"/>
              </a:rPr>
              <a:t> 7</a:t>
            </a:r>
          </a:p>
          <a:p>
            <a:pPr marL="109537" indent="0">
              <a:buNone/>
            </a:pPr>
            <a:r>
              <a:rPr lang="en-US" dirty="0" smtClean="0">
                <a:latin typeface="Courier New"/>
                <a:cs typeface="Courier New"/>
              </a:rPr>
              <a:t>a=`</a:t>
            </a:r>
            <a:r>
              <a:rPr lang="en-US" dirty="0" err="1" smtClean="0">
                <a:latin typeface="Courier New"/>
                <a:cs typeface="Courier New"/>
              </a:rPr>
              <a:t>expr</a:t>
            </a:r>
            <a:r>
              <a:rPr lang="en-US" dirty="0" smtClean="0">
                <a:latin typeface="Courier New"/>
                <a:cs typeface="Courier New"/>
              </a:rPr>
              <a:t> 3 – 4`  # </a:t>
            </a:r>
            <a:r>
              <a:rPr lang="en-US" dirty="0">
                <a:latin typeface="Courier New"/>
                <a:cs typeface="Courier New"/>
              </a:rPr>
              <a:t>a </a:t>
            </a:r>
            <a:r>
              <a:rPr lang="en-US" dirty="0">
                <a:cs typeface="Courier New"/>
              </a:rPr>
              <a:t>gets set to</a:t>
            </a:r>
            <a:r>
              <a:rPr lang="en-US" dirty="0">
                <a:latin typeface="Courier New"/>
                <a:cs typeface="Courier New"/>
              </a:rPr>
              <a:t> </a:t>
            </a:r>
            <a:r>
              <a:rPr lang="en-US" dirty="0" smtClean="0">
                <a:latin typeface="Courier New"/>
                <a:cs typeface="Courier New"/>
              </a:rPr>
              <a:t>-1</a:t>
            </a:r>
          </a:p>
          <a:p>
            <a:pPr marL="109537" indent="0">
              <a:buNone/>
            </a:pPr>
            <a:r>
              <a:rPr lang="en-US" dirty="0" smtClean="0">
                <a:latin typeface="Courier New"/>
                <a:cs typeface="Courier New"/>
              </a:rPr>
              <a:t>a=`</a:t>
            </a:r>
            <a:r>
              <a:rPr lang="en-US" dirty="0" err="1" smtClean="0">
                <a:latin typeface="Courier New"/>
                <a:cs typeface="Courier New"/>
              </a:rPr>
              <a:t>expr</a:t>
            </a:r>
            <a:r>
              <a:rPr lang="en-US" dirty="0" smtClean="0">
                <a:latin typeface="Courier New"/>
                <a:cs typeface="Courier New"/>
              </a:rPr>
              <a:t> 3 * 4</a:t>
            </a:r>
            <a:r>
              <a:rPr lang="en-US" dirty="0">
                <a:latin typeface="Courier New"/>
                <a:cs typeface="Courier New"/>
              </a:rPr>
              <a:t>` </a:t>
            </a:r>
            <a:r>
              <a:rPr lang="en-US" dirty="0" smtClean="0">
                <a:latin typeface="Courier New"/>
                <a:cs typeface="Courier New"/>
              </a:rPr>
              <a:t> # </a:t>
            </a:r>
            <a:r>
              <a:rPr lang="en-US" dirty="0">
                <a:latin typeface="Courier New"/>
                <a:cs typeface="Courier New"/>
              </a:rPr>
              <a:t>a </a:t>
            </a:r>
            <a:r>
              <a:rPr lang="en-US" dirty="0">
                <a:cs typeface="Courier New"/>
              </a:rPr>
              <a:t>gets set to</a:t>
            </a:r>
            <a:r>
              <a:rPr lang="en-US" dirty="0">
                <a:latin typeface="Courier New"/>
                <a:cs typeface="Courier New"/>
              </a:rPr>
              <a:t> </a:t>
            </a:r>
            <a:r>
              <a:rPr lang="en-US" dirty="0" smtClean="0">
                <a:latin typeface="Courier New"/>
                <a:cs typeface="Courier New"/>
              </a:rPr>
              <a:t>12</a:t>
            </a:r>
          </a:p>
          <a:p>
            <a:pPr marL="109537" indent="0">
              <a:buNone/>
            </a:pPr>
            <a:r>
              <a:rPr lang="en-US" dirty="0" smtClean="0">
                <a:latin typeface="Courier New"/>
                <a:cs typeface="Courier New"/>
              </a:rPr>
              <a:t>a=`</a:t>
            </a:r>
            <a:r>
              <a:rPr lang="en-US" dirty="0" err="1" smtClean="0">
                <a:latin typeface="Courier New"/>
                <a:cs typeface="Courier New"/>
              </a:rPr>
              <a:t>expr</a:t>
            </a:r>
            <a:r>
              <a:rPr lang="en-US" dirty="0" smtClean="0">
                <a:latin typeface="Courier New"/>
                <a:cs typeface="Courier New"/>
              </a:rPr>
              <a:t> 13 / 5`  # integer division: 2</a:t>
            </a:r>
          </a:p>
          <a:p>
            <a:pPr marL="109537" indent="0">
              <a:buNone/>
            </a:pPr>
            <a:r>
              <a:rPr lang="en-US" dirty="0" smtClean="0">
                <a:latin typeface="Courier New"/>
                <a:cs typeface="Courier New"/>
              </a:rPr>
              <a:t>a=`</a:t>
            </a:r>
            <a:r>
              <a:rPr lang="en-US" dirty="0" err="1" smtClean="0">
                <a:latin typeface="Courier New"/>
                <a:cs typeface="Courier New"/>
              </a:rPr>
              <a:t>expr</a:t>
            </a:r>
            <a:r>
              <a:rPr lang="en-US" dirty="0" smtClean="0">
                <a:latin typeface="Courier New"/>
                <a:cs typeface="Courier New"/>
              </a:rPr>
              <a:t> 13 % 5`  # remainder: 3</a:t>
            </a:r>
          </a:p>
          <a:p>
            <a:r>
              <a:rPr lang="en-US" dirty="0" smtClean="0">
                <a:cs typeface="Courier New"/>
              </a:rPr>
              <a:t>increment the integer in variable </a:t>
            </a:r>
            <a:r>
              <a:rPr lang="en-US" dirty="0" smtClean="0">
                <a:latin typeface="Courier New"/>
                <a:cs typeface="Courier New"/>
              </a:rPr>
              <a:t>a</a:t>
            </a:r>
            <a:endParaRPr lang="en-US" dirty="0" smtClean="0">
              <a:cs typeface="Courier New"/>
            </a:endParaRPr>
          </a:p>
          <a:p>
            <a:pPr marL="109537" indent="0">
              <a:buNone/>
            </a:pPr>
            <a:r>
              <a:rPr lang="en-US" dirty="0" smtClean="0">
                <a:latin typeface="Courier New"/>
                <a:cs typeface="Courier New"/>
              </a:rPr>
              <a:t>a=`</a:t>
            </a:r>
            <a:r>
              <a:rPr lang="en-US" dirty="0" err="1" smtClean="0">
                <a:latin typeface="Courier New"/>
                <a:cs typeface="Courier New"/>
              </a:rPr>
              <a:t>expr</a:t>
            </a:r>
            <a:r>
              <a:rPr lang="en-US" dirty="0" smtClean="0">
                <a:latin typeface="Courier New"/>
                <a:cs typeface="Courier New"/>
              </a:rPr>
              <a:t> $a + 1` # a </a:t>
            </a:r>
            <a:r>
              <a:rPr lang="en-US" dirty="0" smtClean="0">
                <a:cs typeface="Courier New"/>
              </a:rPr>
              <a:t>gets set to</a:t>
            </a:r>
            <a:r>
              <a:rPr lang="en-US" dirty="0" smtClean="0">
                <a:latin typeface="Courier New"/>
                <a:cs typeface="Courier New"/>
              </a:rPr>
              <a:t> a+1</a:t>
            </a:r>
            <a:endParaRPr lang="en-US" dirty="0">
              <a:latin typeface="Courier New"/>
              <a:cs typeface="Courier New"/>
            </a:endParaRPr>
          </a:p>
        </p:txBody>
      </p:sp>
      <p:sp>
        <p:nvSpPr>
          <p:cNvPr id="3" name="Title 2"/>
          <p:cNvSpPr>
            <a:spLocks noGrp="1"/>
          </p:cNvSpPr>
          <p:nvPr>
            <p:ph type="title"/>
          </p:nvPr>
        </p:nvSpPr>
        <p:spPr/>
        <p:txBody>
          <a:bodyPr/>
          <a:lstStyle/>
          <a:p>
            <a:r>
              <a:rPr lang="en-US" dirty="0" err="1" smtClean="0"/>
              <a:t>expr</a:t>
            </a:r>
            <a:r>
              <a:rPr lang="en-US" dirty="0" smtClean="0"/>
              <a:t> examples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17</a:t>
            </a:fld>
            <a:endParaRPr lang="en-US"/>
          </a:p>
        </p:txBody>
      </p:sp>
    </p:spTree>
    <p:extLst>
      <p:ext uri="{BB962C8B-B14F-4D97-AF65-F5344CB8AC3E}">
        <p14:creationId xmlns:p14="http://schemas.microsoft.com/office/powerpoint/2010/main" val="30390113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29200"/>
          </a:xfrm>
        </p:spPr>
        <p:txBody>
          <a:bodyPr/>
          <a:lstStyle/>
          <a:p>
            <a:r>
              <a:rPr lang="en-US" sz="2400" dirty="0" smtClean="0"/>
              <a:t>let is not the preferred way to do arithmetic in this course</a:t>
            </a:r>
          </a:p>
          <a:p>
            <a:r>
              <a:rPr lang="en-US" sz="2400" dirty="0" smtClean="0"/>
              <a:t>let </a:t>
            </a:r>
            <a:r>
              <a:rPr lang="en-US" sz="2400" dirty="0" err="1" smtClean="0"/>
              <a:t>arg</a:t>
            </a:r>
            <a:r>
              <a:rPr lang="en-US" sz="2400" dirty="0" smtClean="0"/>
              <a:t> [arg...]</a:t>
            </a:r>
          </a:p>
          <a:p>
            <a:pPr lvl="1"/>
            <a:r>
              <a:rPr lang="en-US" sz="2000" dirty="0" smtClean="0"/>
              <a:t>each </a:t>
            </a:r>
            <a:r>
              <a:rPr lang="en-US" sz="2000" dirty="0" err="1" smtClean="0"/>
              <a:t>arg</a:t>
            </a:r>
            <a:r>
              <a:rPr lang="en-US" sz="2000" dirty="0" smtClean="0"/>
              <a:t> is an arithmetic expression to evaluate</a:t>
            </a:r>
          </a:p>
          <a:p>
            <a:pPr lvl="1"/>
            <a:r>
              <a:rPr lang="en-US" sz="2000" dirty="0" smtClean="0"/>
              <a:t>see ARITHMETIC EVALUATION of bash man page</a:t>
            </a:r>
          </a:p>
          <a:p>
            <a:pPr lvl="1"/>
            <a:r>
              <a:rPr lang="en-US" sz="2000" dirty="0" smtClean="0"/>
              <a:t>shell variables are allowed with or without $</a:t>
            </a:r>
          </a:p>
          <a:p>
            <a:pPr lvl="1"/>
            <a:r>
              <a:rPr lang="en-US" sz="2000" dirty="0" smtClean="0"/>
              <a:t>arithmetic expressions can involve assignment of values to variables, where "=" is the basic assignment operator</a:t>
            </a:r>
          </a:p>
          <a:p>
            <a:r>
              <a:rPr lang="en-US" sz="2400" dirty="0" smtClean="0"/>
              <a:t>examples:</a:t>
            </a:r>
          </a:p>
          <a:p>
            <a:pPr marL="109537" indent="0">
              <a:buNone/>
            </a:pPr>
            <a:r>
              <a:rPr lang="en-US" sz="2400" dirty="0" smtClean="0"/>
              <a:t>let a=1</a:t>
            </a:r>
          </a:p>
          <a:p>
            <a:pPr marL="109537" indent="0">
              <a:buNone/>
            </a:pPr>
            <a:r>
              <a:rPr lang="en-US" sz="2400" dirty="0" smtClean="0"/>
              <a:t>echo $a</a:t>
            </a:r>
          </a:p>
          <a:p>
            <a:pPr marL="109537" indent="0">
              <a:buNone/>
            </a:pPr>
            <a:r>
              <a:rPr lang="en-US" sz="2400" dirty="0" smtClean="0"/>
              <a:t>let a=a+1</a:t>
            </a:r>
          </a:p>
          <a:p>
            <a:pPr marL="109537" indent="0">
              <a:buNone/>
            </a:pPr>
            <a:r>
              <a:rPr lang="en-US" sz="2400" dirty="0" smtClean="0"/>
              <a:t>echo $a</a:t>
            </a:r>
            <a:endParaRPr lang="en-US" sz="2400" dirty="0"/>
          </a:p>
        </p:txBody>
      </p:sp>
      <p:sp>
        <p:nvSpPr>
          <p:cNvPr id="3" name="Title 2"/>
          <p:cNvSpPr>
            <a:spLocks noGrp="1"/>
          </p:cNvSpPr>
          <p:nvPr>
            <p:ph type="title"/>
          </p:nvPr>
        </p:nvSpPr>
        <p:spPr>
          <a:xfrm>
            <a:off x="457200" y="0"/>
            <a:ext cx="8229600" cy="1143000"/>
          </a:xfrm>
        </p:spPr>
        <p:txBody>
          <a:bodyPr/>
          <a:lstStyle/>
          <a:p>
            <a:r>
              <a:rPr lang="en-US" dirty="0" smtClean="0"/>
              <a:t>let</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18</a:t>
            </a:fld>
            <a:endParaRPr lang="en-US"/>
          </a:p>
        </p:txBody>
      </p:sp>
    </p:spTree>
    <p:extLst>
      <p:ext uri="{BB962C8B-B14F-4D97-AF65-F5344CB8AC3E}">
        <p14:creationId xmlns:p14="http://schemas.microsoft.com/office/powerpoint/2010/main" val="288062974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57800"/>
          </a:xfrm>
        </p:spPr>
        <p:txBody>
          <a:bodyPr/>
          <a:lstStyle/>
          <a:p>
            <a:r>
              <a:rPr lang="en-US" dirty="0" smtClean="0"/>
              <a:t>let seems great, why not use it?</a:t>
            </a:r>
          </a:p>
          <a:p>
            <a:pPr lvl="1"/>
            <a:r>
              <a:rPr lang="en-US" dirty="0" smtClean="0"/>
              <a:t>because it's not as portable as the alternatives</a:t>
            </a:r>
          </a:p>
          <a:p>
            <a:pPr lvl="1"/>
            <a:r>
              <a:rPr lang="en-US" dirty="0" smtClean="0"/>
              <a:t>"portable" means you can run your script unmodified on other systems, maybe running </a:t>
            </a:r>
            <a:r>
              <a:rPr lang="en-US" dirty="0" smtClean="0">
                <a:latin typeface="Courier New"/>
                <a:cs typeface="Courier New"/>
              </a:rPr>
              <a:t>/bin/dash </a:t>
            </a:r>
            <a:r>
              <a:rPr lang="en-US" dirty="0" smtClean="0"/>
              <a:t>instead of </a:t>
            </a:r>
            <a:r>
              <a:rPr lang="en-US" dirty="0" smtClean="0">
                <a:latin typeface="Courier New"/>
                <a:cs typeface="Courier New"/>
              </a:rPr>
              <a:t>/bin/bash</a:t>
            </a:r>
            <a:r>
              <a:rPr lang="en-US" dirty="0" smtClean="0"/>
              <a:t>, and it will work just as well</a:t>
            </a:r>
          </a:p>
          <a:p>
            <a:r>
              <a:rPr lang="en-US" dirty="0" err="1" smtClean="0">
                <a:latin typeface="Courier New"/>
                <a:cs typeface="Courier New"/>
              </a:rPr>
              <a:t>expr</a:t>
            </a:r>
            <a:r>
              <a:rPr lang="en-US" dirty="0" smtClean="0"/>
              <a:t> is "standard" and works everywhere</a:t>
            </a:r>
          </a:p>
          <a:p>
            <a:r>
              <a:rPr lang="en-US" dirty="0" smtClean="0">
                <a:latin typeface="Courier New"/>
                <a:cs typeface="Courier New"/>
              </a:rPr>
              <a:t>$((</a:t>
            </a:r>
            <a:r>
              <a:rPr lang="en-US" dirty="0" err="1" smtClean="0">
                <a:latin typeface="Courier New"/>
                <a:cs typeface="Courier New"/>
              </a:rPr>
              <a:t>arith</a:t>
            </a:r>
            <a:r>
              <a:rPr lang="en-US" dirty="0" smtClean="0">
                <a:latin typeface="Courier New"/>
                <a:cs typeface="Courier New"/>
              </a:rPr>
              <a:t>)) </a:t>
            </a:r>
            <a:r>
              <a:rPr lang="en-US" dirty="0" smtClean="0"/>
              <a:t>is what you would use if you don't want to use </a:t>
            </a:r>
            <a:r>
              <a:rPr lang="en-US" dirty="0" err="1" smtClean="0">
                <a:latin typeface="Courier New"/>
                <a:cs typeface="Courier New"/>
              </a:rPr>
              <a:t>expr</a:t>
            </a:r>
            <a:r>
              <a:rPr lang="en-US" dirty="0" smtClean="0"/>
              <a:t> (and it's faster than </a:t>
            </a:r>
            <a:r>
              <a:rPr lang="en-US" dirty="0" err="1" smtClean="0">
                <a:latin typeface="Courier New"/>
                <a:cs typeface="Courier New"/>
              </a:rPr>
              <a:t>expr</a:t>
            </a:r>
            <a:r>
              <a:rPr lang="en-US" dirty="0" smtClean="0"/>
              <a:t>)</a:t>
            </a:r>
          </a:p>
          <a:p>
            <a:pPr lvl="1"/>
            <a:r>
              <a:rPr lang="en-US" dirty="0" smtClean="0"/>
              <a:t>x=0</a:t>
            </a:r>
          </a:p>
          <a:p>
            <a:pPr lvl="1"/>
            <a:r>
              <a:rPr lang="en-US" dirty="0" smtClean="0"/>
              <a:t>x=$(( x + 1 ))</a:t>
            </a:r>
          </a:p>
          <a:p>
            <a:pPr lvl="1"/>
            <a:r>
              <a:rPr lang="en-US" dirty="0" smtClean="0"/>
              <a:t>x=$(( $x + 1 ))     </a:t>
            </a:r>
            <a:endParaRPr lang="en-US" dirty="0"/>
          </a:p>
        </p:txBody>
      </p:sp>
      <p:sp>
        <p:nvSpPr>
          <p:cNvPr id="3" name="Title 2"/>
          <p:cNvSpPr>
            <a:spLocks noGrp="1"/>
          </p:cNvSpPr>
          <p:nvPr>
            <p:ph type="title"/>
          </p:nvPr>
        </p:nvSpPr>
        <p:spPr>
          <a:xfrm>
            <a:off x="381000" y="-152400"/>
            <a:ext cx="8229600" cy="1143000"/>
          </a:xfrm>
        </p:spPr>
        <p:txBody>
          <a:bodyPr/>
          <a:lstStyle/>
          <a:p>
            <a:r>
              <a:rPr lang="en-US" dirty="0" smtClean="0"/>
              <a:t>let not preferred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19</a:t>
            </a:fld>
            <a:endParaRPr lang="en-US"/>
          </a:p>
        </p:txBody>
      </p:sp>
    </p:spTree>
    <p:extLst>
      <p:ext uri="{BB962C8B-B14F-4D97-AF65-F5344CB8AC3E}">
        <p14:creationId xmlns:p14="http://schemas.microsoft.com/office/powerpoint/2010/main" val="30403518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arguments to scripts</a:t>
            </a:r>
          </a:p>
          <a:p>
            <a:r>
              <a:rPr lang="en-US" dirty="0"/>
              <a:t>positional parameters</a:t>
            </a:r>
          </a:p>
          <a:p>
            <a:r>
              <a:rPr lang="en-US" dirty="0" smtClean="0"/>
              <a:t>input using </a:t>
            </a:r>
            <a:r>
              <a:rPr lang="en-US" dirty="0" smtClean="0">
                <a:latin typeface="Courier New"/>
                <a:cs typeface="Courier New"/>
              </a:rPr>
              <a:t>read</a:t>
            </a:r>
          </a:p>
          <a:p>
            <a:r>
              <a:rPr lang="en-US" dirty="0" smtClean="0"/>
              <a:t>exit status</a:t>
            </a:r>
          </a:p>
          <a:p>
            <a:r>
              <a:rPr lang="en-US" dirty="0" smtClean="0">
                <a:latin typeface="Courier New"/>
                <a:cs typeface="Courier New"/>
              </a:rPr>
              <a:t>test</a:t>
            </a:r>
            <a:r>
              <a:rPr lang="en-US" dirty="0" smtClean="0"/>
              <a:t> program, also known as </a:t>
            </a:r>
            <a:r>
              <a:rPr lang="en-US" dirty="0" smtClean="0">
                <a:latin typeface="Courier New"/>
                <a:cs typeface="Courier New"/>
              </a:rPr>
              <a:t>[</a:t>
            </a:r>
          </a:p>
          <a:p>
            <a:r>
              <a:rPr lang="en-US" dirty="0" smtClean="0">
                <a:latin typeface="Courier New"/>
                <a:cs typeface="Courier New"/>
              </a:rPr>
              <a:t>if</a:t>
            </a:r>
            <a:r>
              <a:rPr lang="en-US" dirty="0" smtClean="0"/>
              <a:t> statements</a:t>
            </a:r>
          </a:p>
          <a:p>
            <a:r>
              <a:rPr lang="en-US" dirty="0" smtClean="0"/>
              <a:t>error messages</a:t>
            </a:r>
          </a:p>
          <a:p>
            <a:r>
              <a:rPr lang="en-US" dirty="0" smtClean="0">
                <a:latin typeface="Courier New"/>
                <a:cs typeface="Courier New"/>
              </a:rPr>
              <a:t>while</a:t>
            </a:r>
            <a:r>
              <a:rPr lang="en-US" dirty="0" smtClean="0"/>
              <a:t> loops</a:t>
            </a:r>
          </a:p>
          <a:p>
            <a:r>
              <a:rPr lang="en-US" dirty="0" smtClean="0">
                <a:latin typeface="Courier New"/>
                <a:cs typeface="Courier New"/>
              </a:rPr>
              <a:t>for</a:t>
            </a:r>
            <a:r>
              <a:rPr lang="en-US" dirty="0" smtClean="0"/>
              <a:t> loops</a:t>
            </a:r>
          </a:p>
        </p:txBody>
      </p:sp>
      <p:sp>
        <p:nvSpPr>
          <p:cNvPr id="3" name="Title 2"/>
          <p:cNvSpPr>
            <a:spLocks noGrp="1"/>
          </p:cNvSpPr>
          <p:nvPr>
            <p:ph type="title"/>
          </p:nvPr>
        </p:nvSpPr>
        <p:spPr/>
        <p:txBody>
          <a:bodyPr/>
          <a:lstStyle/>
          <a:p>
            <a:r>
              <a:rPr lang="en-US" dirty="0" smtClean="0"/>
              <a:t>scripting so far</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a:t>
            </a:fld>
            <a:endParaRPr lang="en-US"/>
          </a:p>
        </p:txBody>
      </p:sp>
    </p:spTree>
    <p:extLst>
      <p:ext uri="{BB962C8B-B14F-4D97-AF65-F5344CB8AC3E}">
        <p14:creationId xmlns:p14="http://schemas.microsoft.com/office/powerpoint/2010/main" val="106679273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What's the difference between </a:t>
            </a:r>
            <a:r>
              <a:rPr lang="en-US" dirty="0" smtClean="0">
                <a:latin typeface="Courier New"/>
                <a:cs typeface="Courier New"/>
              </a:rPr>
              <a:t>((expression))</a:t>
            </a:r>
            <a:r>
              <a:rPr lang="en-US" dirty="0" smtClean="0"/>
              <a:t> and </a:t>
            </a:r>
            <a:r>
              <a:rPr lang="en-US" dirty="0" smtClean="0">
                <a:latin typeface="Courier New"/>
                <a:cs typeface="Courier New"/>
              </a:rPr>
              <a:t>$((expression))</a:t>
            </a:r>
          </a:p>
          <a:p>
            <a:r>
              <a:rPr lang="en-US" dirty="0" smtClean="0">
                <a:latin typeface="Courier New"/>
                <a:cs typeface="Courier New"/>
              </a:rPr>
              <a:t>$((expression)) </a:t>
            </a:r>
            <a:r>
              <a:rPr lang="en-US" dirty="0" smtClean="0"/>
              <a:t>is an expansion like a variable expansion, where </a:t>
            </a:r>
            <a:r>
              <a:rPr lang="en-US" dirty="0" smtClean="0">
                <a:latin typeface="Courier New"/>
                <a:cs typeface="Courier New"/>
              </a:rPr>
              <a:t>$</a:t>
            </a:r>
            <a:r>
              <a:rPr lang="en-US" dirty="0">
                <a:latin typeface="Courier New"/>
                <a:cs typeface="Courier New"/>
              </a:rPr>
              <a:t>((expression)</a:t>
            </a:r>
            <a:r>
              <a:rPr lang="en-US" dirty="0" smtClean="0">
                <a:latin typeface="Courier New"/>
                <a:cs typeface="Courier New"/>
              </a:rPr>
              <a:t>)</a:t>
            </a:r>
            <a:r>
              <a:rPr lang="en-US" dirty="0" smtClean="0">
                <a:cs typeface="Courier New"/>
              </a:rPr>
              <a:t> is replaced by the results of the evaluated </a:t>
            </a:r>
            <a:r>
              <a:rPr lang="en-US" dirty="0" smtClean="0">
                <a:latin typeface="Courier New"/>
                <a:cs typeface="Courier New"/>
              </a:rPr>
              <a:t>expression</a:t>
            </a:r>
          </a:p>
          <a:p>
            <a:pPr marL="109537" indent="0">
              <a:buNone/>
            </a:pPr>
            <a:endParaRPr lang="en-US" dirty="0" smtClean="0">
              <a:latin typeface="Courier New"/>
              <a:cs typeface="Courier New"/>
            </a:endParaRPr>
          </a:p>
          <a:p>
            <a:r>
              <a:rPr lang="en-US" dirty="0" smtClean="0">
                <a:latin typeface="Courier New"/>
                <a:cs typeface="Courier New"/>
              </a:rPr>
              <a:t>((expression)) </a:t>
            </a:r>
            <a:r>
              <a:rPr lang="en-US" dirty="0" smtClean="0">
                <a:cs typeface="Courier New"/>
              </a:rPr>
              <a:t>is a compound command equivalent to </a:t>
            </a:r>
            <a:r>
              <a:rPr lang="en-US" dirty="0" smtClean="0">
                <a:latin typeface="Courier New"/>
                <a:cs typeface="Courier New"/>
              </a:rPr>
              <a:t>let expression</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((expression)) and $((expression))</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20</a:t>
            </a:fld>
            <a:endParaRPr lang="en-US"/>
          </a:p>
        </p:txBody>
      </p:sp>
    </p:spTree>
    <p:extLst>
      <p:ext uri="{BB962C8B-B14F-4D97-AF65-F5344CB8AC3E}">
        <p14:creationId xmlns:p14="http://schemas.microsoft.com/office/powerpoint/2010/main" val="783373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can put $((expression)) where you can put variable expansion like $</a:t>
            </a:r>
            <a:r>
              <a:rPr lang="en-US" dirty="0" err="1" smtClean="0"/>
              <a:t>myvar</a:t>
            </a:r>
            <a:r>
              <a:rPr lang="en-US" dirty="0" smtClean="0"/>
              <a:t>:</a:t>
            </a:r>
          </a:p>
          <a:p>
            <a:endParaRPr lang="en-US" dirty="0" smtClean="0"/>
          </a:p>
          <a:p>
            <a:pPr marL="109537" indent="0">
              <a:buNone/>
            </a:pPr>
            <a:r>
              <a:rPr lang="en-US" dirty="0">
                <a:latin typeface="Courier New"/>
                <a:cs typeface="Courier New"/>
              </a:rPr>
              <a:t>a=0</a:t>
            </a:r>
          </a:p>
          <a:p>
            <a:pPr marL="109537" indent="0">
              <a:buNone/>
            </a:pPr>
            <a:r>
              <a:rPr lang="en-US" dirty="0" smtClean="0">
                <a:latin typeface="Courier New"/>
                <a:cs typeface="Courier New"/>
              </a:rPr>
              <a:t>while [ "$a" –</a:t>
            </a:r>
            <a:r>
              <a:rPr lang="en-US" dirty="0" err="1" smtClean="0">
                <a:latin typeface="Courier New"/>
                <a:cs typeface="Courier New"/>
              </a:rPr>
              <a:t>lt</a:t>
            </a:r>
            <a:r>
              <a:rPr lang="en-US" dirty="0" smtClean="0">
                <a:latin typeface="Courier New"/>
                <a:cs typeface="Courier New"/>
              </a:rPr>
              <a:t> 10 ]; do</a:t>
            </a:r>
          </a:p>
          <a:p>
            <a:pPr marL="109537" indent="0">
              <a:buNone/>
            </a:pPr>
            <a:r>
              <a:rPr lang="en-US" dirty="0" smtClean="0">
                <a:latin typeface="Courier New"/>
                <a:cs typeface="Courier New"/>
              </a:rPr>
              <a:t>    echo username: "user$((a+1))"</a:t>
            </a:r>
          </a:p>
          <a:p>
            <a:pPr marL="109537" indent="0">
              <a:buNone/>
            </a:pPr>
            <a:r>
              <a:rPr lang="en-US" dirty="0">
                <a:latin typeface="Courier New"/>
                <a:cs typeface="Courier New"/>
              </a:rPr>
              <a:t> </a:t>
            </a:r>
            <a:r>
              <a:rPr lang="en-US" dirty="0" smtClean="0">
                <a:latin typeface="Courier New"/>
                <a:cs typeface="Courier New"/>
              </a:rPr>
              <a:t>   a=$((a+1))</a:t>
            </a:r>
          </a:p>
          <a:p>
            <a:pPr marL="109537" indent="0">
              <a:buNone/>
            </a:pPr>
            <a:r>
              <a:rPr lang="en-US" dirty="0" smtClean="0">
                <a:latin typeface="Courier New"/>
                <a:cs typeface="Courier New"/>
              </a:rPr>
              <a:t>done</a:t>
            </a:r>
          </a:p>
        </p:txBody>
      </p:sp>
      <p:sp>
        <p:nvSpPr>
          <p:cNvPr id="3" name="Title 2"/>
          <p:cNvSpPr>
            <a:spLocks noGrp="1"/>
          </p:cNvSpPr>
          <p:nvPr>
            <p:ph type="title"/>
          </p:nvPr>
        </p:nvSpPr>
        <p:spPr/>
        <p:txBody>
          <a:bodyPr/>
          <a:lstStyle/>
          <a:p>
            <a:r>
              <a:rPr lang="en-US" dirty="0" smtClean="0"/>
              <a:t>expression examples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21</a:t>
            </a:fld>
            <a:endParaRPr lang="en-US"/>
          </a:p>
        </p:txBody>
      </p:sp>
    </p:spTree>
    <p:extLst>
      <p:ext uri="{BB962C8B-B14F-4D97-AF65-F5344CB8AC3E}">
        <p14:creationId xmlns:p14="http://schemas.microsoft.com/office/powerpoint/2010/main" val="429793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can use </a:t>
            </a:r>
            <a:r>
              <a:rPr lang="en-US" dirty="0" smtClean="0">
                <a:latin typeface="Courier New"/>
                <a:cs typeface="Courier New"/>
              </a:rPr>
              <a:t>((expression)) </a:t>
            </a:r>
            <a:r>
              <a:rPr lang="en-US" dirty="0" smtClean="0"/>
              <a:t>wherever you would use a command:</a:t>
            </a:r>
            <a:endParaRPr lang="en-US" dirty="0"/>
          </a:p>
          <a:p>
            <a:pPr marL="109537" indent="0">
              <a:buNone/>
            </a:pPr>
            <a:r>
              <a:rPr lang="en-US" dirty="0" smtClean="0">
                <a:latin typeface="Courier New"/>
                <a:cs typeface="Courier New"/>
              </a:rPr>
              <a:t>((a=0))</a:t>
            </a:r>
            <a:r>
              <a:rPr lang="en-US" dirty="0" smtClean="0"/>
              <a:t>      # set </a:t>
            </a:r>
            <a:r>
              <a:rPr lang="en-US" dirty="0" smtClean="0">
                <a:latin typeface="Courier New"/>
                <a:cs typeface="Courier New"/>
              </a:rPr>
              <a:t>a</a:t>
            </a:r>
            <a:r>
              <a:rPr lang="en-US" dirty="0" smtClean="0"/>
              <a:t> to </a:t>
            </a:r>
            <a:r>
              <a:rPr lang="en-US" dirty="0" smtClean="0">
                <a:latin typeface="Courier New"/>
                <a:cs typeface="Courier New"/>
              </a:rPr>
              <a:t>0</a:t>
            </a:r>
          </a:p>
          <a:p>
            <a:pPr marL="109537" indent="0">
              <a:buNone/>
            </a:pPr>
            <a:r>
              <a:rPr lang="en-US" dirty="0" smtClean="0">
                <a:latin typeface="Courier New"/>
                <a:cs typeface="Courier New"/>
              </a:rPr>
              <a:t>((a=a+1))</a:t>
            </a:r>
            <a:r>
              <a:rPr lang="en-US" dirty="0" smtClean="0"/>
              <a:t>  # increment </a:t>
            </a:r>
            <a:r>
              <a:rPr lang="en-US" dirty="0" smtClean="0">
                <a:latin typeface="Courier New"/>
                <a:cs typeface="Courier New"/>
              </a:rPr>
              <a:t>a </a:t>
            </a:r>
            <a:r>
              <a:rPr lang="en-US" dirty="0" smtClean="0">
                <a:cs typeface="Courier New"/>
              </a:rPr>
              <a:t>to</a:t>
            </a:r>
            <a:r>
              <a:rPr lang="en-US" dirty="0" smtClean="0">
                <a:latin typeface="Courier New"/>
                <a:cs typeface="Courier New"/>
              </a:rPr>
              <a:t> 1</a:t>
            </a:r>
          </a:p>
          <a:p>
            <a:pPr marL="109537" indent="0">
              <a:buNone/>
            </a:pPr>
            <a:r>
              <a:rPr lang="en-US" dirty="0" smtClean="0">
                <a:latin typeface="Courier New"/>
                <a:cs typeface="Courier New"/>
              </a:rPr>
              <a:t>a=((a+1))</a:t>
            </a:r>
            <a:r>
              <a:rPr lang="en-US" dirty="0" smtClean="0"/>
              <a:t>  # syntax error</a:t>
            </a:r>
          </a:p>
          <a:p>
            <a:pPr marL="109537" indent="0">
              <a:buNone/>
            </a:pPr>
            <a:r>
              <a:rPr lang="en-US" dirty="0" smtClean="0">
                <a:latin typeface="Courier New"/>
                <a:cs typeface="Courier New"/>
              </a:rPr>
              <a:t>a="((a+1))"</a:t>
            </a:r>
            <a:r>
              <a:rPr lang="en-US" dirty="0" smtClean="0"/>
              <a:t>  # set a to literal string "((a+1))"</a:t>
            </a:r>
          </a:p>
          <a:p>
            <a:pPr marL="109537" indent="0">
              <a:buNone/>
            </a:pPr>
            <a:r>
              <a:rPr lang="en-US" dirty="0" smtClean="0">
                <a:latin typeface="Courier New"/>
                <a:cs typeface="Courier New"/>
              </a:rPr>
              <a:t>a="</a:t>
            </a:r>
            <a:r>
              <a:rPr lang="en-US" dirty="0" err="1" smtClean="0">
                <a:latin typeface="Courier New"/>
                <a:cs typeface="Courier New"/>
              </a:rPr>
              <a:t>ls</a:t>
            </a:r>
            <a:r>
              <a:rPr lang="en-US" dirty="0" smtClean="0">
                <a:latin typeface="Courier New"/>
                <a:cs typeface="Courier New"/>
              </a:rPr>
              <a:t>"      </a:t>
            </a:r>
            <a:r>
              <a:rPr lang="en-US" dirty="0" smtClean="0">
                <a:cs typeface="Courier New"/>
              </a:rPr>
              <a:t># set a to literal string "</a:t>
            </a:r>
            <a:r>
              <a:rPr lang="en-US" dirty="0" err="1" smtClean="0">
                <a:cs typeface="Courier New"/>
              </a:rPr>
              <a:t>ls</a:t>
            </a:r>
            <a:r>
              <a:rPr lang="en-US" dirty="0" smtClean="0">
                <a:cs typeface="Courier New"/>
              </a:rPr>
              <a:t>"</a:t>
            </a:r>
          </a:p>
          <a:p>
            <a:r>
              <a:rPr lang="en-US" dirty="0" smtClean="0">
                <a:cs typeface="Courier New"/>
              </a:rPr>
              <a:t>In these last two, there is what looks like a command, </a:t>
            </a:r>
            <a:r>
              <a:rPr lang="en-US" dirty="0" err="1" smtClean="0">
                <a:latin typeface="Courier New"/>
                <a:cs typeface="Courier New"/>
              </a:rPr>
              <a:t>ls</a:t>
            </a:r>
            <a:r>
              <a:rPr lang="en-US" dirty="0" smtClean="0">
                <a:cs typeface="Courier New"/>
              </a:rPr>
              <a:t> and </a:t>
            </a:r>
            <a:r>
              <a:rPr lang="en-US" dirty="0">
                <a:latin typeface="Courier New"/>
                <a:cs typeface="Courier New"/>
              </a:rPr>
              <a:t>((a+1)</a:t>
            </a:r>
            <a:r>
              <a:rPr lang="en-US" dirty="0" smtClean="0">
                <a:latin typeface="Courier New"/>
                <a:cs typeface="Courier New"/>
              </a:rPr>
              <a:t>)</a:t>
            </a:r>
            <a:r>
              <a:rPr lang="en-US" dirty="0" smtClean="0">
                <a:cs typeface="Courier New"/>
              </a:rPr>
              <a:t>, but no command is run</a:t>
            </a:r>
          </a:p>
        </p:txBody>
      </p:sp>
      <p:sp>
        <p:nvSpPr>
          <p:cNvPr id="3" name="Title 2"/>
          <p:cNvSpPr>
            <a:spLocks noGrp="1"/>
          </p:cNvSpPr>
          <p:nvPr>
            <p:ph type="title"/>
          </p:nvPr>
        </p:nvSpPr>
        <p:spPr/>
        <p:txBody>
          <a:bodyPr/>
          <a:lstStyle/>
          <a:p>
            <a:r>
              <a:rPr lang="en-US" dirty="0" smtClean="0"/>
              <a:t>expression examples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22</a:t>
            </a:fld>
            <a:endParaRPr lang="en-US"/>
          </a:p>
        </p:txBody>
      </p:sp>
    </p:spTree>
    <p:extLst>
      <p:ext uri="{BB962C8B-B14F-4D97-AF65-F5344CB8AC3E}">
        <p14:creationId xmlns:p14="http://schemas.microsoft.com/office/powerpoint/2010/main" val="3851747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229600" cy="5334000"/>
          </a:xfrm>
        </p:spPr>
        <p:txBody>
          <a:bodyPr/>
          <a:lstStyle/>
          <a:p>
            <a:r>
              <a:rPr lang="en-US" dirty="0" smtClean="0"/>
              <a:t>Analyze and understand the problem</a:t>
            </a:r>
          </a:p>
          <a:p>
            <a:r>
              <a:rPr lang="en-US" dirty="0" smtClean="0"/>
              <a:t>Write </a:t>
            </a:r>
            <a:r>
              <a:rPr lang="en-US" dirty="0" err="1" smtClean="0"/>
              <a:t>pseudocode</a:t>
            </a:r>
            <a:r>
              <a:rPr lang="en-US" dirty="0" smtClean="0"/>
              <a:t> to document and understand the problem</a:t>
            </a:r>
          </a:p>
          <a:p>
            <a:r>
              <a:rPr lang="en-US" dirty="0" smtClean="0"/>
              <a:t>Start with a small number of lines in the script, and get that working properly</a:t>
            </a:r>
          </a:p>
          <a:p>
            <a:r>
              <a:rPr lang="en-US" dirty="0" smtClean="0"/>
              <a:t>Add a small amount to the script, and get it working properly again</a:t>
            </a:r>
          </a:p>
          <a:p>
            <a:r>
              <a:rPr lang="en-US" dirty="0" smtClean="0"/>
              <a:t>repeat previous step until script is complete</a:t>
            </a:r>
          </a:p>
          <a:p>
            <a:r>
              <a:rPr lang="en-US" dirty="0" smtClean="0"/>
              <a:t>run final tests</a:t>
            </a:r>
            <a:endParaRPr lang="en-US" dirty="0"/>
          </a:p>
        </p:txBody>
      </p:sp>
      <p:sp>
        <p:nvSpPr>
          <p:cNvPr id="3" name="Title 2"/>
          <p:cNvSpPr>
            <a:spLocks noGrp="1"/>
          </p:cNvSpPr>
          <p:nvPr>
            <p:ph type="title"/>
          </p:nvPr>
        </p:nvSpPr>
        <p:spPr>
          <a:xfrm>
            <a:off x="457200" y="-304800"/>
            <a:ext cx="8229600" cy="1143000"/>
          </a:xfrm>
        </p:spPr>
        <p:txBody>
          <a:bodyPr/>
          <a:lstStyle/>
          <a:p>
            <a:r>
              <a:rPr lang="en-US" dirty="0" smtClean="0"/>
              <a:t>Scripting Process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23</a:t>
            </a:fld>
            <a:endParaRPr lang="en-US"/>
          </a:p>
        </p:txBody>
      </p:sp>
    </p:spTree>
    <p:extLst>
      <p:ext uri="{BB962C8B-B14F-4D97-AF65-F5344CB8AC3E}">
        <p14:creationId xmlns:p14="http://schemas.microsoft.com/office/powerpoint/2010/main" val="221918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Example from </a:t>
            </a:r>
            <a:r>
              <a:rPr lang="en-US" dirty="0" err="1" smtClean="0"/>
              <a:t>Sobell</a:t>
            </a:r>
            <a:r>
              <a:rPr lang="en-US" dirty="0" smtClean="0"/>
              <a:t>, A Practical Guide to Linux, </a:t>
            </a:r>
            <a:r>
              <a:rPr lang="en-US" sz="2000" dirty="0" smtClean="0"/>
              <a:t>Commands, Editors, and Shell Programming</a:t>
            </a:r>
            <a:r>
              <a:rPr lang="en-US" dirty="0" smtClean="0"/>
              <a:t>, 2</a:t>
            </a:r>
            <a:r>
              <a:rPr lang="en-US" baseline="30000" dirty="0" smtClean="0"/>
              <a:t>nd</a:t>
            </a:r>
            <a:r>
              <a:rPr lang="en-US" dirty="0" smtClean="0"/>
              <a:t> Ed, Chapter 10</a:t>
            </a:r>
          </a:p>
          <a:p>
            <a:r>
              <a:rPr lang="en-US" dirty="0" err="1" smtClean="0">
                <a:latin typeface="Courier New"/>
                <a:cs typeface="Courier New"/>
              </a:rPr>
              <a:t>lnks</a:t>
            </a:r>
            <a:r>
              <a:rPr lang="en-US" dirty="0" smtClean="0"/>
              <a:t> script:</a:t>
            </a:r>
          </a:p>
          <a:p>
            <a:pPr lvl="1"/>
            <a:r>
              <a:rPr lang="en-US" dirty="0" smtClean="0"/>
              <a:t>Given a filename, find hard links to that file.</a:t>
            </a:r>
          </a:p>
          <a:p>
            <a:pPr lvl="1"/>
            <a:r>
              <a:rPr lang="en-US" dirty="0" smtClean="0"/>
              <a:t>Search for hard links under a certain directory if one is given; otherwise, search for hard links in the current working directory and its subdirectories.</a:t>
            </a:r>
          </a:p>
        </p:txBody>
      </p:sp>
      <p:sp>
        <p:nvSpPr>
          <p:cNvPr id="3" name="Title 2"/>
          <p:cNvSpPr>
            <a:spLocks noGrp="1"/>
          </p:cNvSpPr>
          <p:nvPr>
            <p:ph type="title"/>
          </p:nvPr>
        </p:nvSpPr>
        <p:spPr/>
        <p:txBody>
          <a:bodyPr>
            <a:noAutofit/>
          </a:bodyPr>
          <a:lstStyle/>
          <a:p>
            <a:r>
              <a:rPr lang="en-US" sz="3600" dirty="0" smtClean="0"/>
              <a:t>Analyze, understand, </a:t>
            </a:r>
            <a:r>
              <a:rPr lang="en-US" sz="3600" dirty="0" err="1" smtClean="0"/>
              <a:t>pseudocode</a:t>
            </a:r>
            <a:endParaRPr lang="en-US" sz="3600"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24</a:t>
            </a:fld>
            <a:endParaRPr lang="en-US"/>
          </a:p>
        </p:txBody>
      </p:sp>
    </p:spTree>
    <p:extLst>
      <p:ext uri="{BB962C8B-B14F-4D97-AF65-F5344CB8AC3E}">
        <p14:creationId xmlns:p14="http://schemas.microsoft.com/office/powerpoint/2010/main" val="1763069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Generally, for any problem, we need to deal with the following three phases</a:t>
            </a:r>
          </a:p>
          <a:p>
            <a:pPr marL="623887" indent="-514350">
              <a:buFont typeface="+mj-lt"/>
              <a:buAutoNum type="arabicPeriod"/>
            </a:pPr>
            <a:r>
              <a:rPr lang="en-US" dirty="0" smtClean="0"/>
              <a:t>Input</a:t>
            </a:r>
          </a:p>
          <a:p>
            <a:pPr marL="623887" indent="-514350">
              <a:buFont typeface="+mj-lt"/>
              <a:buAutoNum type="arabicPeriod"/>
            </a:pPr>
            <a:r>
              <a:rPr lang="en-US" dirty="0" smtClean="0"/>
              <a:t>Processing</a:t>
            </a:r>
          </a:p>
          <a:p>
            <a:pPr marL="623887" indent="-514350">
              <a:buFont typeface="+mj-lt"/>
              <a:buAutoNum type="arabicPeriod"/>
            </a:pPr>
            <a:r>
              <a:rPr lang="en-US" dirty="0" smtClean="0"/>
              <a:t>Output</a:t>
            </a:r>
            <a:endParaRPr lang="en-US" dirty="0"/>
          </a:p>
        </p:txBody>
      </p:sp>
      <p:sp>
        <p:nvSpPr>
          <p:cNvPr id="3" name="Title 2"/>
          <p:cNvSpPr>
            <a:spLocks noGrp="1"/>
          </p:cNvSpPr>
          <p:nvPr>
            <p:ph type="title"/>
          </p:nvPr>
        </p:nvSpPr>
        <p:spPr/>
        <p:txBody>
          <a:bodyPr/>
          <a:lstStyle/>
          <a:p>
            <a:r>
              <a:rPr lang="en-US" dirty="0" err="1" smtClean="0"/>
              <a:t>lnks</a:t>
            </a:r>
            <a:r>
              <a:rPr lang="en-US" dirty="0" smtClean="0"/>
              <a:t> script analysis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25</a:t>
            </a:fld>
            <a:endParaRPr lang="en-US"/>
          </a:p>
        </p:txBody>
      </p:sp>
    </p:spTree>
    <p:extLst>
      <p:ext uri="{BB962C8B-B14F-4D97-AF65-F5344CB8AC3E}">
        <p14:creationId xmlns:p14="http://schemas.microsoft.com/office/powerpoint/2010/main" val="45985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lstStyle/>
          <a:p>
            <a:r>
              <a:rPr lang="en-US" dirty="0" smtClean="0"/>
              <a:t>Input is the information/data that a script needs before it can do its job</a:t>
            </a:r>
          </a:p>
          <a:p>
            <a:r>
              <a:rPr lang="en-US" dirty="0" smtClean="0"/>
              <a:t>What is the information?</a:t>
            </a:r>
          </a:p>
          <a:p>
            <a:pPr lvl="1"/>
            <a:r>
              <a:rPr lang="en-US" dirty="0" smtClean="0"/>
              <a:t>name of a file</a:t>
            </a:r>
          </a:p>
          <a:p>
            <a:pPr lvl="1"/>
            <a:r>
              <a:rPr lang="en-US" dirty="0" smtClean="0"/>
              <a:t>name of a directory</a:t>
            </a:r>
          </a:p>
          <a:p>
            <a:r>
              <a:rPr lang="en-US" dirty="0" smtClean="0"/>
              <a:t>How does our script get its information?</a:t>
            </a:r>
          </a:p>
          <a:p>
            <a:pPr lvl="1"/>
            <a:r>
              <a:rPr lang="en-US" dirty="0" smtClean="0"/>
              <a:t>the description says "given a filename", and "directory if one is given"</a:t>
            </a:r>
          </a:p>
          <a:p>
            <a:pPr lvl="1"/>
            <a:r>
              <a:rPr lang="en-US" dirty="0" smtClean="0"/>
              <a:t>this would imply that those items would be command line arguments</a:t>
            </a:r>
          </a:p>
          <a:p>
            <a:pPr lvl="1"/>
            <a:r>
              <a:rPr lang="en-US" dirty="0" smtClean="0"/>
              <a:t>if the description said "ask for", then the script would prompt for the information after its running</a:t>
            </a:r>
            <a:endParaRPr lang="en-US" dirty="0"/>
          </a:p>
        </p:txBody>
      </p:sp>
      <p:sp>
        <p:nvSpPr>
          <p:cNvPr id="3" name="Title 2"/>
          <p:cNvSpPr>
            <a:spLocks noGrp="1"/>
          </p:cNvSpPr>
          <p:nvPr>
            <p:ph type="title"/>
          </p:nvPr>
        </p:nvSpPr>
        <p:spPr>
          <a:xfrm>
            <a:off x="381000" y="0"/>
            <a:ext cx="8229600" cy="1143000"/>
          </a:xfrm>
        </p:spPr>
        <p:txBody>
          <a:bodyPr/>
          <a:lstStyle/>
          <a:p>
            <a:r>
              <a:rPr lang="en-US" dirty="0" smtClean="0"/>
              <a:t>Input Phase</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26</a:t>
            </a:fld>
            <a:endParaRPr lang="en-US"/>
          </a:p>
        </p:txBody>
      </p:sp>
    </p:spTree>
    <p:extLst>
      <p:ext uri="{BB962C8B-B14F-4D97-AF65-F5344CB8AC3E}">
        <p14:creationId xmlns:p14="http://schemas.microsoft.com/office/powerpoint/2010/main" val="1631633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What's the data that will be processed?</a:t>
            </a:r>
          </a:p>
          <a:p>
            <a:r>
              <a:rPr lang="en-US" dirty="0" smtClean="0"/>
              <a:t>What work will our script do?</a:t>
            </a:r>
          </a:p>
          <a:p>
            <a:pPr lvl="1"/>
            <a:r>
              <a:rPr lang="en-US" dirty="0" smtClean="0"/>
              <a:t>the script will look for hard links in the file system</a:t>
            </a:r>
          </a:p>
          <a:p>
            <a:pPr lvl="1"/>
            <a:r>
              <a:rPr lang="en-US" dirty="0" smtClean="0"/>
              <a:t>therefore, the data is the contents of the file system</a:t>
            </a:r>
          </a:p>
          <a:p>
            <a:pPr lvl="1"/>
            <a:r>
              <a:rPr lang="en-US" dirty="0" smtClean="0"/>
              <a:t>our script will look for hard links in the file system</a:t>
            </a:r>
          </a:p>
          <a:p>
            <a:pPr lvl="1"/>
            <a:r>
              <a:rPr lang="en-US" dirty="0" smtClean="0"/>
              <a:t>our script will "read in" this data by running commands that access the file system (</a:t>
            </a:r>
            <a:r>
              <a:rPr lang="en-US" dirty="0" err="1" smtClean="0">
                <a:latin typeface="Courier New"/>
                <a:cs typeface="Courier New"/>
              </a:rPr>
              <a:t>ls</a:t>
            </a:r>
            <a:r>
              <a:rPr lang="en-US" dirty="0" smtClean="0"/>
              <a:t>, </a:t>
            </a:r>
            <a:r>
              <a:rPr lang="en-US" dirty="0" smtClean="0">
                <a:latin typeface="Courier New"/>
                <a:cs typeface="Courier New"/>
              </a:rPr>
              <a:t>find</a:t>
            </a:r>
            <a:r>
              <a:rPr lang="en-US" dirty="0" smtClean="0"/>
              <a:t>, </a:t>
            </a:r>
            <a:r>
              <a:rPr lang="en-US" dirty="0" err="1" smtClean="0"/>
              <a:t>etc</a:t>
            </a:r>
            <a:r>
              <a:rPr lang="en-US" dirty="0" smtClean="0"/>
              <a:t>)</a:t>
            </a:r>
            <a:endParaRPr lang="en-US" dirty="0"/>
          </a:p>
        </p:txBody>
      </p:sp>
      <p:sp>
        <p:nvSpPr>
          <p:cNvPr id="3" name="Title 2"/>
          <p:cNvSpPr>
            <a:spLocks noGrp="1"/>
          </p:cNvSpPr>
          <p:nvPr>
            <p:ph type="title"/>
          </p:nvPr>
        </p:nvSpPr>
        <p:spPr/>
        <p:txBody>
          <a:bodyPr/>
          <a:lstStyle/>
          <a:p>
            <a:r>
              <a:rPr lang="en-US" dirty="0" smtClean="0"/>
              <a:t>Input Phase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27</a:t>
            </a:fld>
            <a:endParaRPr lang="en-US"/>
          </a:p>
        </p:txBody>
      </p:sp>
    </p:spTree>
    <p:extLst>
      <p:ext uri="{BB962C8B-B14F-4D97-AF65-F5344CB8AC3E}">
        <p14:creationId xmlns:p14="http://schemas.microsoft.com/office/powerpoint/2010/main" val="2356013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OK, we now understand the problem</a:t>
            </a:r>
          </a:p>
          <a:p>
            <a:pPr lvl="1"/>
            <a:r>
              <a:rPr lang="en-US" dirty="0" smtClean="0"/>
              <a:t>take a file name and an optional directory location as arguments on the command line, and use Linux commands to find hard links at that the specified directory (or the current directory if none was specified) in the file system</a:t>
            </a:r>
          </a:p>
          <a:p>
            <a:pPr lvl="1"/>
            <a:endParaRPr lang="en-US" dirty="0" smtClean="0"/>
          </a:p>
          <a:p>
            <a:r>
              <a:rPr lang="en-US" dirty="0" smtClean="0"/>
              <a:t>Simple, let's just tell the computer to do that!</a:t>
            </a:r>
          </a:p>
        </p:txBody>
      </p:sp>
      <p:sp>
        <p:nvSpPr>
          <p:cNvPr id="3" name="Title 2"/>
          <p:cNvSpPr>
            <a:spLocks noGrp="1"/>
          </p:cNvSpPr>
          <p:nvPr>
            <p:ph type="title"/>
          </p:nvPr>
        </p:nvSpPr>
        <p:spPr/>
        <p:txBody>
          <a:bodyPr/>
          <a:lstStyle/>
          <a:p>
            <a:r>
              <a:rPr lang="en-US" dirty="0" smtClean="0"/>
              <a:t>Input Phase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28</a:t>
            </a:fld>
            <a:endParaRPr lang="en-US"/>
          </a:p>
        </p:txBody>
      </p:sp>
    </p:spTree>
    <p:extLst>
      <p:ext uri="{BB962C8B-B14F-4D97-AF65-F5344CB8AC3E}">
        <p14:creationId xmlns:p14="http://schemas.microsoft.com/office/powerpoint/2010/main" val="1802895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86400"/>
          </a:xfrm>
        </p:spPr>
        <p:txBody>
          <a:bodyPr/>
          <a:lstStyle/>
          <a:p>
            <a:r>
              <a:rPr lang="en-US" dirty="0" smtClean="0"/>
              <a:t>Our scripts are like little robots that will do exactly what we tell them to do.</a:t>
            </a:r>
          </a:p>
          <a:p>
            <a:r>
              <a:rPr lang="en-US" dirty="0" smtClean="0"/>
              <a:t>Imagine you move into a new neighborhood and you tell your domestic robot to go to the corner store and bring back a turkey sandwich and a coke</a:t>
            </a:r>
          </a:p>
          <a:p>
            <a:r>
              <a:rPr lang="en-US" dirty="0" smtClean="0"/>
              <a:t>The robot comes back with a pound of butter and a can of crab juice</a:t>
            </a:r>
          </a:p>
          <a:p>
            <a:r>
              <a:rPr lang="en-US" dirty="0" smtClean="0"/>
              <a:t>You aren't happy, but whose fault is it?</a:t>
            </a:r>
          </a:p>
          <a:p>
            <a:pPr lvl="1"/>
            <a:r>
              <a:rPr lang="en-US" dirty="0" smtClean="0"/>
              <a:t>the store had ham, but no turkey, and </a:t>
            </a:r>
            <a:r>
              <a:rPr lang="en-US" dirty="0" err="1" smtClean="0"/>
              <a:t>pepsi</a:t>
            </a:r>
            <a:r>
              <a:rPr lang="en-US" dirty="0" smtClean="0"/>
              <a:t>, but no coke</a:t>
            </a:r>
          </a:p>
          <a:p>
            <a:pPr lvl="1"/>
            <a:r>
              <a:rPr lang="en-US" dirty="0" smtClean="0"/>
              <a:t>again, whose fault is it that you aren't happy?</a:t>
            </a:r>
            <a:endParaRPr lang="en-US" dirty="0"/>
          </a:p>
        </p:txBody>
      </p:sp>
      <p:sp>
        <p:nvSpPr>
          <p:cNvPr id="3" name="Title 2"/>
          <p:cNvSpPr>
            <a:spLocks noGrp="1"/>
          </p:cNvSpPr>
          <p:nvPr>
            <p:ph type="title"/>
          </p:nvPr>
        </p:nvSpPr>
        <p:spPr>
          <a:xfrm>
            <a:off x="457200" y="-228600"/>
            <a:ext cx="8229600" cy="1143000"/>
          </a:xfrm>
        </p:spPr>
        <p:txBody>
          <a:bodyPr/>
          <a:lstStyle/>
          <a:p>
            <a:r>
              <a:rPr lang="en-US" dirty="0" smtClean="0"/>
              <a:t>The game of "what if?"</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29</a:t>
            </a:fld>
            <a:endParaRPr lang="en-US"/>
          </a:p>
        </p:txBody>
      </p:sp>
    </p:spTree>
    <p:extLst>
      <p:ext uri="{BB962C8B-B14F-4D97-AF65-F5344CB8AC3E}">
        <p14:creationId xmlns:p14="http://schemas.microsoft.com/office/powerpoint/2010/main" val="345799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write scripts in the first place?</a:t>
            </a:r>
          </a:p>
          <a:p>
            <a:r>
              <a:rPr lang="en-US" dirty="0" smtClean="0"/>
              <a:t>lists</a:t>
            </a:r>
            <a:endParaRPr lang="en-US" dirty="0"/>
          </a:p>
          <a:p>
            <a:r>
              <a:rPr lang="en-US" dirty="0" smtClean="0"/>
              <a:t>set and shift</a:t>
            </a:r>
          </a:p>
          <a:p>
            <a:r>
              <a:rPr lang="en-US" dirty="0" smtClean="0">
                <a:cs typeface="Courier New"/>
              </a:rPr>
              <a:t>integer arithmetic</a:t>
            </a:r>
          </a:p>
          <a:p>
            <a:r>
              <a:rPr lang="en-US" dirty="0" smtClean="0"/>
              <a:t>scripting process </a:t>
            </a:r>
            <a:r>
              <a:rPr lang="en-US" smtClean="0"/>
              <a:t>in general</a:t>
            </a:r>
            <a:endParaRPr lang="en-US" dirty="0" smtClean="0"/>
          </a:p>
        </p:txBody>
      </p:sp>
      <p:sp>
        <p:nvSpPr>
          <p:cNvPr id="3" name="Title 2"/>
          <p:cNvSpPr>
            <a:spLocks noGrp="1"/>
          </p:cNvSpPr>
          <p:nvPr>
            <p:ph type="title"/>
          </p:nvPr>
        </p:nvSpPr>
        <p:spPr/>
        <p:txBody>
          <a:bodyPr/>
          <a:lstStyle/>
          <a:p>
            <a:r>
              <a:rPr lang="en-US" dirty="0" smtClean="0"/>
              <a:t>scripting to come</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a:t>
            </a:fld>
            <a:endParaRPr lang="en-US"/>
          </a:p>
        </p:txBody>
      </p:sp>
    </p:spTree>
    <p:extLst>
      <p:ext uri="{BB962C8B-B14F-4D97-AF65-F5344CB8AC3E}">
        <p14:creationId xmlns:p14="http://schemas.microsoft.com/office/powerpoint/2010/main" val="272713713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4400"/>
            <a:ext cx="8229600" cy="4953000"/>
          </a:xfrm>
        </p:spPr>
        <p:txBody>
          <a:bodyPr/>
          <a:lstStyle/>
          <a:p>
            <a:r>
              <a:rPr lang="en-US" dirty="0" smtClean="0"/>
              <a:t>If they don't have coke, then get </a:t>
            </a:r>
            <a:r>
              <a:rPr lang="en-US" dirty="0" err="1" smtClean="0"/>
              <a:t>pepsi</a:t>
            </a:r>
            <a:r>
              <a:rPr lang="en-US" dirty="0" smtClean="0"/>
              <a:t>, and if they don't have </a:t>
            </a:r>
            <a:r>
              <a:rPr lang="en-US" dirty="0" err="1" smtClean="0"/>
              <a:t>pepsi</a:t>
            </a:r>
            <a:r>
              <a:rPr lang="en-US" dirty="0" smtClean="0"/>
              <a:t>, then nothing, </a:t>
            </a:r>
            <a:r>
              <a:rPr lang="en-US" dirty="0" err="1" smtClean="0"/>
              <a:t>etc</a:t>
            </a:r>
            <a:r>
              <a:rPr lang="en-US" dirty="0" smtClean="0"/>
              <a:t>, </a:t>
            </a:r>
            <a:r>
              <a:rPr lang="en-US" dirty="0" err="1" smtClean="0"/>
              <a:t>etc</a:t>
            </a:r>
            <a:endParaRPr lang="en-US" dirty="0" smtClean="0"/>
          </a:p>
          <a:p>
            <a:r>
              <a:rPr lang="en-US" dirty="0" smtClean="0"/>
              <a:t>When we write our scripts, we end up happiest when we specify absolutely every single detail of every possible circumstance</a:t>
            </a:r>
          </a:p>
          <a:p>
            <a:r>
              <a:rPr lang="en-US" dirty="0" smtClean="0"/>
              <a:t>We need to make a conscious effort to predict all possible ways things can go wrong</a:t>
            </a:r>
          </a:p>
          <a:p>
            <a:r>
              <a:rPr lang="en-US" dirty="0" smtClean="0"/>
              <a:t>It's a common script beginner's mistake to think only about everything going right</a:t>
            </a:r>
          </a:p>
          <a:p>
            <a:r>
              <a:rPr lang="en-US" dirty="0" smtClean="0"/>
              <a:t>The major work is dealing properly with what goes wrong</a:t>
            </a:r>
          </a:p>
          <a:p>
            <a:endParaRPr lang="en-US" dirty="0"/>
          </a:p>
        </p:txBody>
      </p:sp>
      <p:sp>
        <p:nvSpPr>
          <p:cNvPr id="3" name="Title 2"/>
          <p:cNvSpPr>
            <a:spLocks noGrp="1"/>
          </p:cNvSpPr>
          <p:nvPr>
            <p:ph type="title"/>
          </p:nvPr>
        </p:nvSpPr>
        <p:spPr>
          <a:xfrm>
            <a:off x="457200" y="-152400"/>
            <a:ext cx="8229600" cy="1143000"/>
          </a:xfrm>
        </p:spPr>
        <p:txBody>
          <a:bodyPr/>
          <a:lstStyle/>
          <a:p>
            <a:r>
              <a:rPr lang="en-US" dirty="0" smtClean="0"/>
              <a:t>What if?</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30</a:t>
            </a:fld>
            <a:endParaRPr lang="en-US"/>
          </a:p>
        </p:txBody>
      </p:sp>
    </p:spTree>
    <p:extLst>
      <p:ext uri="{BB962C8B-B14F-4D97-AF65-F5344CB8AC3E}">
        <p14:creationId xmlns:p14="http://schemas.microsoft.com/office/powerpoint/2010/main" val="207699373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0"/>
            <a:ext cx="8229600" cy="5181600"/>
          </a:xfrm>
        </p:spPr>
        <p:txBody>
          <a:bodyPr/>
          <a:lstStyle/>
          <a:p>
            <a:r>
              <a:rPr lang="en-US" sz="2400" dirty="0" smtClean="0"/>
              <a:t>What if no directory name is given on command line?</a:t>
            </a:r>
          </a:p>
          <a:p>
            <a:pPr lvl="1"/>
            <a:r>
              <a:rPr lang="en-US" sz="2000" dirty="0" smtClean="0"/>
              <a:t>use the current directory (hey, this is easy!)</a:t>
            </a:r>
          </a:p>
          <a:p>
            <a:r>
              <a:rPr lang="en-US" sz="2400" dirty="0" smtClean="0"/>
              <a:t>What if no file name is given on the command line?</a:t>
            </a:r>
          </a:p>
          <a:p>
            <a:pPr lvl="1"/>
            <a:r>
              <a:rPr lang="en-US" sz="2000" dirty="0" smtClean="0"/>
              <a:t>print an error message (but then what?)</a:t>
            </a:r>
          </a:p>
          <a:p>
            <a:r>
              <a:rPr lang="en-US" sz="2400" dirty="0" smtClean="0"/>
              <a:t>What if the given file name is a directory and not a regular file?</a:t>
            </a:r>
          </a:p>
          <a:p>
            <a:pPr lvl="1"/>
            <a:r>
              <a:rPr lang="en-US" sz="2000" dirty="0" smtClean="0"/>
              <a:t>print an error message and exit</a:t>
            </a:r>
          </a:p>
          <a:p>
            <a:r>
              <a:rPr lang="en-US" sz="2400" dirty="0"/>
              <a:t>What if too many names are given?</a:t>
            </a:r>
          </a:p>
          <a:p>
            <a:r>
              <a:rPr lang="en-US" sz="2400" dirty="0" smtClean="0"/>
              <a:t>What if no hard links are found?</a:t>
            </a:r>
          </a:p>
          <a:p>
            <a:r>
              <a:rPr lang="en-US" sz="2400" dirty="0" smtClean="0"/>
              <a:t>What if there are no hard links to the file?</a:t>
            </a:r>
          </a:p>
          <a:p>
            <a:r>
              <a:rPr lang="en-US" sz="2400" dirty="0" smtClean="0"/>
              <a:t>What if the directory is unreadable? Doesn't exist?</a:t>
            </a:r>
          </a:p>
          <a:p>
            <a:r>
              <a:rPr lang="en-US" sz="2400" dirty="0" smtClean="0"/>
              <a:t>The more "what ifs" our script can handle, the better...</a:t>
            </a:r>
          </a:p>
        </p:txBody>
      </p:sp>
      <p:sp>
        <p:nvSpPr>
          <p:cNvPr id="3" name="Title 2"/>
          <p:cNvSpPr>
            <a:spLocks noGrp="1"/>
          </p:cNvSpPr>
          <p:nvPr>
            <p:ph type="title"/>
          </p:nvPr>
        </p:nvSpPr>
        <p:spPr>
          <a:xfrm>
            <a:off x="457200" y="-152400"/>
            <a:ext cx="8229600" cy="1143000"/>
          </a:xfrm>
        </p:spPr>
        <p:txBody>
          <a:bodyPr/>
          <a:lstStyle/>
          <a:p>
            <a:r>
              <a:rPr lang="en-US" dirty="0" smtClean="0"/>
              <a:t>What ifs for </a:t>
            </a:r>
            <a:r>
              <a:rPr lang="en-US" dirty="0" err="1" smtClean="0"/>
              <a:t>lnks</a:t>
            </a:r>
            <a:r>
              <a:rPr lang="en-US" dirty="0" smtClean="0"/>
              <a:t> script</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31</a:t>
            </a:fld>
            <a:endParaRPr lang="en-US"/>
          </a:p>
        </p:txBody>
      </p:sp>
    </p:spTree>
    <p:extLst>
      <p:ext uri="{BB962C8B-B14F-4D97-AF65-F5344CB8AC3E}">
        <p14:creationId xmlns:p14="http://schemas.microsoft.com/office/powerpoint/2010/main" val="136941261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229600" cy="5334000"/>
          </a:xfrm>
        </p:spPr>
        <p:txBody>
          <a:bodyPr/>
          <a:lstStyle/>
          <a:p>
            <a:r>
              <a:rPr lang="en-US" dirty="0" smtClean="0"/>
              <a:t>Speaking of "what </a:t>
            </a:r>
            <a:r>
              <a:rPr lang="en-US" dirty="0" err="1" smtClean="0"/>
              <a:t>if"s</a:t>
            </a:r>
            <a:r>
              <a:rPr lang="en-US" dirty="0" smtClean="0"/>
              <a:t>...</a:t>
            </a:r>
          </a:p>
          <a:p>
            <a:r>
              <a:rPr lang="en-US" dirty="0" smtClean="0"/>
              <a:t>A Test Plan is a document that describes a process for verifying that the script does the right thing every time no matter what</a:t>
            </a:r>
          </a:p>
          <a:p>
            <a:r>
              <a:rPr lang="en-US" dirty="0" smtClean="0"/>
              <a:t>In simple cases it can be a list of tests, which would have this form:</a:t>
            </a:r>
          </a:p>
          <a:p>
            <a:pPr lvl="1"/>
            <a:r>
              <a:rPr lang="en-US" dirty="0" smtClean="0"/>
              <a:t>test name</a:t>
            </a:r>
          </a:p>
          <a:p>
            <a:pPr lvl="1"/>
            <a:r>
              <a:rPr lang="en-US" dirty="0" smtClean="0"/>
              <a:t>short description of what's being tested</a:t>
            </a:r>
          </a:p>
          <a:p>
            <a:pPr lvl="1"/>
            <a:r>
              <a:rPr lang="en-US" dirty="0" smtClean="0"/>
              <a:t>command (and/or instructions) for running the test</a:t>
            </a:r>
          </a:p>
          <a:p>
            <a:pPr lvl="1"/>
            <a:r>
              <a:rPr lang="en-US" dirty="0" smtClean="0"/>
              <a:t>expected result and/or output from running the test</a:t>
            </a:r>
          </a:p>
          <a:p>
            <a:pPr lvl="1"/>
            <a:r>
              <a:rPr lang="en-US" dirty="0" smtClean="0"/>
              <a:t>the actual result (filled in when a test plan is executed)</a:t>
            </a:r>
            <a:endParaRPr lang="en-US" dirty="0"/>
          </a:p>
        </p:txBody>
      </p:sp>
      <p:sp>
        <p:nvSpPr>
          <p:cNvPr id="3" name="Title 2"/>
          <p:cNvSpPr>
            <a:spLocks noGrp="1"/>
          </p:cNvSpPr>
          <p:nvPr>
            <p:ph type="title"/>
          </p:nvPr>
        </p:nvSpPr>
        <p:spPr>
          <a:xfrm>
            <a:off x="457200" y="-36945"/>
            <a:ext cx="8229600" cy="1143000"/>
          </a:xfrm>
        </p:spPr>
        <p:txBody>
          <a:bodyPr/>
          <a:lstStyle/>
          <a:p>
            <a:r>
              <a:rPr lang="en-US" dirty="0" smtClean="0"/>
              <a:t>Test Plans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32</a:t>
            </a:fld>
            <a:endParaRPr lang="en-US"/>
          </a:p>
        </p:txBody>
      </p:sp>
    </p:spTree>
    <p:extLst>
      <p:ext uri="{BB962C8B-B14F-4D97-AF65-F5344CB8AC3E}">
        <p14:creationId xmlns:p14="http://schemas.microsoft.com/office/powerpoint/2010/main" val="376741310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we have seen, the process of understanding the problem and generating a test plan both involve "what if" analysis, and therefore can proceed at the same time</a:t>
            </a:r>
          </a:p>
          <a:p>
            <a:r>
              <a:rPr lang="en-US" dirty="0" smtClean="0"/>
              <a:t>The plan for testing the final result begins to form early (maybe even before the problem is fully understood!)</a:t>
            </a:r>
            <a:endParaRPr lang="en-US" dirty="0"/>
          </a:p>
        </p:txBody>
      </p:sp>
      <p:sp>
        <p:nvSpPr>
          <p:cNvPr id="3" name="Title 2"/>
          <p:cNvSpPr>
            <a:spLocks noGrp="1"/>
          </p:cNvSpPr>
          <p:nvPr>
            <p:ph type="title"/>
          </p:nvPr>
        </p:nvSpPr>
        <p:spPr/>
        <p:txBody>
          <a:bodyPr/>
          <a:lstStyle/>
          <a:p>
            <a:r>
              <a:rPr lang="en-US" dirty="0" smtClean="0"/>
              <a:t>Test Plan's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33</a:t>
            </a:fld>
            <a:endParaRPr lang="en-US"/>
          </a:p>
        </p:txBody>
      </p:sp>
    </p:spTree>
    <p:extLst>
      <p:ext uri="{BB962C8B-B14F-4D97-AF65-F5344CB8AC3E}">
        <p14:creationId xmlns:p14="http://schemas.microsoft.com/office/powerpoint/2010/main" val="76292359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762000"/>
            <a:ext cx="8229600" cy="4525962"/>
          </a:xfrm>
        </p:spPr>
        <p:txBody>
          <a:bodyPr/>
          <a:lstStyle/>
          <a:p>
            <a:r>
              <a:rPr lang="en-US" sz="2000" dirty="0" smtClean="0">
                <a:cs typeface="Courier New"/>
              </a:rPr>
              <a:t>Start small and get that working, and then add to it</a:t>
            </a:r>
          </a:p>
          <a:p>
            <a:r>
              <a:rPr lang="en-US" sz="2000" dirty="0" smtClean="0">
                <a:cs typeface="Courier New"/>
              </a:rPr>
              <a:t>Let's start with just the "input" phase:</a:t>
            </a:r>
          </a:p>
          <a:p>
            <a:pPr marL="109537" indent="0">
              <a:buNone/>
            </a:pPr>
            <a:endParaRPr lang="en-US" sz="2000" dirty="0" smtClean="0">
              <a:latin typeface="Courier New"/>
              <a:cs typeface="Courier New"/>
            </a:endParaRPr>
          </a:p>
          <a:p>
            <a:pPr marL="109537" indent="0">
              <a:buNone/>
            </a:pPr>
            <a:r>
              <a:rPr lang="en-US" sz="2000" dirty="0" smtClean="0">
                <a:latin typeface="Courier New"/>
                <a:cs typeface="Courier New"/>
              </a:rPr>
              <a:t>#!/bin/</a:t>
            </a:r>
            <a:r>
              <a:rPr lang="en-US" sz="2000" dirty="0" err="1" smtClean="0">
                <a:latin typeface="Courier New"/>
                <a:cs typeface="Courier New"/>
              </a:rPr>
              <a:t>sh</a:t>
            </a:r>
            <a:r>
              <a:rPr lang="en-US" sz="2000" dirty="0" smtClean="0">
                <a:latin typeface="Courier New"/>
                <a:cs typeface="Courier New"/>
              </a:rPr>
              <a:t> –u</a:t>
            </a:r>
          </a:p>
          <a:p>
            <a:pPr marL="109537" indent="0">
              <a:buNone/>
            </a:pPr>
            <a:r>
              <a:rPr lang="en-US" sz="2000" dirty="0">
                <a:latin typeface="Courier New"/>
                <a:cs typeface="Courier New"/>
              </a:rPr>
              <a:t>PATH=/bin:/</a:t>
            </a:r>
            <a:r>
              <a:rPr lang="en-US" sz="2000" dirty="0" err="1">
                <a:latin typeface="Courier New"/>
                <a:cs typeface="Courier New"/>
              </a:rPr>
              <a:t>usr</a:t>
            </a:r>
            <a:r>
              <a:rPr lang="en-US" sz="2000" dirty="0">
                <a:latin typeface="Courier New"/>
                <a:cs typeface="Courier New"/>
              </a:rPr>
              <a:t>/bin ; export PATH</a:t>
            </a:r>
          </a:p>
          <a:p>
            <a:pPr marL="109537" indent="0">
              <a:buNone/>
            </a:pPr>
            <a:r>
              <a:rPr lang="is-IS" sz="2000" dirty="0">
                <a:latin typeface="Courier New"/>
                <a:cs typeface="Courier New"/>
              </a:rPr>
              <a:t>umask 022</a:t>
            </a:r>
          </a:p>
          <a:p>
            <a:pPr marL="109537" indent="0">
              <a:buNone/>
            </a:pPr>
            <a:endParaRPr lang="en-US" sz="2000" dirty="0" smtClean="0">
              <a:latin typeface="Courier New"/>
              <a:cs typeface="Courier New"/>
            </a:endParaRPr>
          </a:p>
          <a:p>
            <a:pPr marL="109537" indent="0">
              <a:buNone/>
            </a:pPr>
            <a:r>
              <a:rPr lang="en-US" sz="2000" dirty="0" smtClean="0">
                <a:latin typeface="Courier New"/>
                <a:cs typeface="Courier New"/>
              </a:rPr>
              <a:t># identify links to a file</a:t>
            </a:r>
          </a:p>
          <a:p>
            <a:pPr marL="109537" indent="0">
              <a:buNone/>
            </a:pPr>
            <a:r>
              <a:rPr lang="en-US" sz="2000" dirty="0" smtClean="0">
                <a:latin typeface="Courier New"/>
                <a:cs typeface="Courier New"/>
              </a:rPr>
              <a:t># Usage: $0 file [directory]</a:t>
            </a:r>
          </a:p>
          <a:p>
            <a:pPr marL="109537" indent="0">
              <a:buNone/>
            </a:pPr>
            <a:endParaRPr lang="en-US" sz="2000" dirty="0">
              <a:latin typeface="Courier New"/>
              <a:cs typeface="Courier New"/>
            </a:endParaRPr>
          </a:p>
          <a:p>
            <a:pPr marL="109537" indent="0">
              <a:buNone/>
            </a:pPr>
            <a:r>
              <a:rPr lang="en-US" sz="2000" dirty="0" smtClean="0">
                <a:latin typeface="Courier New"/>
                <a:cs typeface="Courier New"/>
              </a:rPr>
              <a:t>if [ $# -</a:t>
            </a:r>
            <a:r>
              <a:rPr lang="en-US" sz="2000" dirty="0" err="1" smtClean="0">
                <a:latin typeface="Courier New"/>
                <a:cs typeface="Courier New"/>
              </a:rPr>
              <a:t>eq</a:t>
            </a:r>
            <a:r>
              <a:rPr lang="en-US" sz="2000" dirty="0" smtClean="0">
                <a:latin typeface="Courier New"/>
                <a:cs typeface="Courier New"/>
              </a:rPr>
              <a:t> 0 –o $# -</a:t>
            </a:r>
            <a:r>
              <a:rPr lang="en-US" sz="2000" dirty="0" err="1" smtClean="0">
                <a:latin typeface="Courier New"/>
                <a:cs typeface="Courier New"/>
              </a:rPr>
              <a:t>gt</a:t>
            </a:r>
            <a:r>
              <a:rPr lang="en-US" sz="2000" dirty="0" smtClean="0">
                <a:latin typeface="Courier New"/>
                <a:cs typeface="Courier New"/>
              </a:rPr>
              <a:t> 2 ]; then</a:t>
            </a:r>
          </a:p>
          <a:p>
            <a:pPr marL="109537" indent="0">
              <a:buNone/>
            </a:pPr>
            <a:r>
              <a:rPr lang="en-US" sz="2000" dirty="0">
                <a:latin typeface="Courier New"/>
                <a:cs typeface="Courier New"/>
              </a:rPr>
              <a:t> </a:t>
            </a:r>
            <a:r>
              <a:rPr lang="en-US" sz="2000" dirty="0" smtClean="0">
                <a:latin typeface="Courier New"/>
                <a:cs typeface="Courier New"/>
              </a:rPr>
              <a:t>   echo </a:t>
            </a:r>
            <a:r>
              <a:rPr lang="en-US" sz="2000" dirty="0">
                <a:latin typeface="Courier New"/>
                <a:cs typeface="Courier New"/>
              </a:rPr>
              <a:t>1&gt;&amp;</a:t>
            </a:r>
            <a:r>
              <a:rPr lang="en-US" sz="2000" dirty="0" smtClean="0">
                <a:latin typeface="Courier New"/>
                <a:cs typeface="Courier New"/>
              </a:rPr>
              <a:t>2 "Usage $0 file [directory]"</a:t>
            </a:r>
          </a:p>
          <a:p>
            <a:pPr marL="109537" indent="0">
              <a:buNone/>
            </a:pPr>
            <a:r>
              <a:rPr lang="en-US" sz="2000" dirty="0">
                <a:latin typeface="Courier New"/>
                <a:cs typeface="Courier New"/>
              </a:rPr>
              <a:t> </a:t>
            </a:r>
            <a:r>
              <a:rPr lang="en-US" sz="2000" dirty="0" smtClean="0">
                <a:latin typeface="Courier New"/>
                <a:cs typeface="Courier New"/>
              </a:rPr>
              <a:t>   exit 1</a:t>
            </a:r>
          </a:p>
          <a:p>
            <a:pPr marL="109537" indent="0">
              <a:buNone/>
            </a:pPr>
            <a:r>
              <a:rPr lang="en-US" sz="2000" dirty="0" smtClean="0">
                <a:latin typeface="Courier New"/>
                <a:cs typeface="Courier New"/>
              </a:rPr>
              <a:t>fi</a:t>
            </a:r>
          </a:p>
          <a:p>
            <a:r>
              <a:rPr lang="en-US" sz="2000" dirty="0" smtClean="0">
                <a:cs typeface="Courier New"/>
              </a:rPr>
              <a:t>Continue on real Linux system....</a:t>
            </a:r>
            <a:endParaRPr lang="en-US" sz="2000" dirty="0">
              <a:cs typeface="Courier New"/>
            </a:endParaRPr>
          </a:p>
        </p:txBody>
      </p:sp>
      <p:sp>
        <p:nvSpPr>
          <p:cNvPr id="3" name="Title 2"/>
          <p:cNvSpPr>
            <a:spLocks noGrp="1"/>
          </p:cNvSpPr>
          <p:nvPr>
            <p:ph type="title"/>
          </p:nvPr>
        </p:nvSpPr>
        <p:spPr>
          <a:xfrm>
            <a:off x="457200" y="-152400"/>
            <a:ext cx="8229600" cy="1143000"/>
          </a:xfrm>
        </p:spPr>
        <p:txBody>
          <a:bodyPr/>
          <a:lstStyle/>
          <a:p>
            <a:r>
              <a:rPr lang="en-US" dirty="0" smtClean="0"/>
              <a:t>Back to </a:t>
            </a:r>
            <a:r>
              <a:rPr lang="en-US" dirty="0" err="1" smtClean="0"/>
              <a:t>lnks</a:t>
            </a:r>
            <a:r>
              <a:rPr lang="en-US" dirty="0" smtClean="0"/>
              <a:t> script</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34</a:t>
            </a:fld>
            <a:endParaRPr lang="en-US"/>
          </a:p>
        </p:txBody>
      </p:sp>
    </p:spTree>
    <p:extLst>
      <p:ext uri="{BB962C8B-B14F-4D97-AF65-F5344CB8AC3E}">
        <p14:creationId xmlns:p14="http://schemas.microsoft.com/office/powerpoint/2010/main" val="231508741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After finishing the Input stage, we have our file name and directory under which to search</a:t>
            </a:r>
          </a:p>
          <a:p>
            <a:r>
              <a:rPr lang="en-US" dirty="0" smtClean="0"/>
              <a:t>How do we find the hard links?</a:t>
            </a:r>
          </a:p>
          <a:p>
            <a:r>
              <a:rPr lang="en-US" dirty="0" smtClean="0"/>
              <a:t>Think about hard links...</a:t>
            </a:r>
          </a:p>
          <a:p>
            <a:pPr lvl="1"/>
            <a:r>
              <a:rPr lang="en-US" dirty="0" smtClean="0"/>
              <a:t>If we know the </a:t>
            </a:r>
            <a:r>
              <a:rPr lang="en-US" dirty="0" err="1" smtClean="0"/>
              <a:t>inode</a:t>
            </a:r>
            <a:r>
              <a:rPr lang="en-US" dirty="0" smtClean="0"/>
              <a:t> of the file, then all hard links to the same file will have the same </a:t>
            </a:r>
            <a:r>
              <a:rPr lang="en-US" dirty="0" err="1" smtClean="0"/>
              <a:t>inode</a:t>
            </a:r>
            <a:endParaRPr lang="en-US" dirty="0" smtClean="0"/>
          </a:p>
          <a:p>
            <a:pPr lvl="1"/>
            <a:r>
              <a:rPr lang="en-US" dirty="0" smtClean="0"/>
              <a:t>We can get the </a:t>
            </a:r>
            <a:r>
              <a:rPr lang="en-US" dirty="0" err="1" smtClean="0"/>
              <a:t>inode</a:t>
            </a:r>
            <a:r>
              <a:rPr lang="en-US" dirty="0" smtClean="0"/>
              <a:t> of the file using </a:t>
            </a:r>
            <a:r>
              <a:rPr lang="en-US" dirty="0" err="1" smtClean="0">
                <a:latin typeface="Courier New"/>
                <a:cs typeface="Courier New"/>
              </a:rPr>
              <a:t>ls</a:t>
            </a:r>
            <a:endParaRPr lang="en-US" dirty="0" smtClean="0">
              <a:latin typeface="Courier New"/>
              <a:cs typeface="Courier New"/>
            </a:endParaRPr>
          </a:p>
          <a:p>
            <a:pPr lvl="1"/>
            <a:r>
              <a:rPr lang="en-US" dirty="0" smtClean="0"/>
              <a:t>We can look for files with the same </a:t>
            </a:r>
            <a:r>
              <a:rPr lang="en-US" dirty="0" err="1" smtClean="0"/>
              <a:t>inode</a:t>
            </a:r>
            <a:r>
              <a:rPr lang="en-US" dirty="0" smtClean="0"/>
              <a:t> using </a:t>
            </a:r>
            <a:r>
              <a:rPr lang="en-US" dirty="0" smtClean="0">
                <a:latin typeface="Courier New"/>
                <a:cs typeface="Courier New"/>
              </a:rPr>
              <a:t>find</a:t>
            </a:r>
            <a:endParaRPr lang="en-US" dirty="0">
              <a:latin typeface="Courier New"/>
              <a:cs typeface="Courier New"/>
            </a:endParaRPr>
          </a:p>
        </p:txBody>
      </p:sp>
      <p:sp>
        <p:nvSpPr>
          <p:cNvPr id="3" name="Title 2"/>
          <p:cNvSpPr>
            <a:spLocks noGrp="1"/>
          </p:cNvSpPr>
          <p:nvPr>
            <p:ph type="title"/>
          </p:nvPr>
        </p:nvSpPr>
        <p:spPr/>
        <p:txBody>
          <a:bodyPr/>
          <a:lstStyle/>
          <a:p>
            <a:r>
              <a:rPr lang="en-US" dirty="0" smtClean="0"/>
              <a:t>Processing</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35</a:t>
            </a:fld>
            <a:endParaRPr lang="en-US"/>
          </a:p>
        </p:txBody>
      </p:sp>
    </p:spTree>
    <p:extLst>
      <p:ext uri="{BB962C8B-B14F-4D97-AF65-F5344CB8AC3E}">
        <p14:creationId xmlns:p14="http://schemas.microsoft.com/office/powerpoint/2010/main" val="161489024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229600" cy="5486400"/>
          </a:xfrm>
        </p:spPr>
        <p:txBody>
          <a:bodyPr/>
          <a:lstStyle/>
          <a:p>
            <a:r>
              <a:rPr lang="en-US" dirty="0" smtClean="0"/>
              <a:t>Getting the </a:t>
            </a:r>
            <a:r>
              <a:rPr lang="en-US" dirty="0" err="1" smtClean="0"/>
              <a:t>inode</a:t>
            </a:r>
            <a:r>
              <a:rPr lang="en-US" dirty="0" smtClean="0"/>
              <a:t> number into a variable named </a:t>
            </a:r>
            <a:r>
              <a:rPr lang="en-US" dirty="0" err="1" smtClean="0">
                <a:latin typeface="Courier New"/>
                <a:cs typeface="Courier New"/>
              </a:rPr>
              <a:t>inode</a:t>
            </a:r>
            <a:r>
              <a:rPr lang="en-US" dirty="0" smtClean="0">
                <a:cs typeface="Courier New"/>
              </a:rPr>
              <a:t> so we can refer to it as </a:t>
            </a:r>
            <a:r>
              <a:rPr lang="en-US" dirty="0" smtClean="0">
                <a:latin typeface="Courier New"/>
                <a:cs typeface="Courier New"/>
              </a:rPr>
              <a:t>$</a:t>
            </a:r>
            <a:r>
              <a:rPr lang="en-US" dirty="0" err="1" smtClean="0">
                <a:latin typeface="Courier New"/>
                <a:cs typeface="Courier New"/>
              </a:rPr>
              <a:t>inode</a:t>
            </a:r>
            <a:endParaRPr lang="en-US" dirty="0" smtClean="0">
              <a:latin typeface="Courier New"/>
              <a:cs typeface="Courier New"/>
            </a:endParaRPr>
          </a:p>
          <a:p>
            <a:r>
              <a:rPr lang="en-US" dirty="0" smtClean="0">
                <a:cs typeface="Courier New"/>
              </a:rPr>
              <a:t>Consider the output of </a:t>
            </a:r>
            <a:r>
              <a:rPr lang="en-US" dirty="0" err="1" smtClean="0">
                <a:latin typeface="Courier New"/>
                <a:cs typeface="Courier New"/>
              </a:rPr>
              <a:t>ls</a:t>
            </a:r>
            <a:r>
              <a:rPr lang="en-US" dirty="0" smtClean="0">
                <a:latin typeface="Courier New"/>
                <a:cs typeface="Courier New"/>
              </a:rPr>
              <a:t> </a:t>
            </a:r>
            <a:r>
              <a:rPr lang="en-US" dirty="0" smtClean="0">
                <a:latin typeface="Courier New"/>
                <a:cs typeface="Courier New"/>
              </a:rPr>
              <a:t>–</a:t>
            </a:r>
            <a:r>
              <a:rPr lang="en-US" dirty="0" err="1" smtClean="0">
                <a:latin typeface="Courier New"/>
                <a:cs typeface="Courier New"/>
              </a:rPr>
              <a:t>i</a:t>
            </a:r>
            <a:endParaRPr lang="en-US" dirty="0" smtClean="0">
              <a:latin typeface="Courier New"/>
              <a:cs typeface="Courier New"/>
            </a:endParaRPr>
          </a:p>
          <a:p>
            <a:r>
              <a:rPr lang="en-US" dirty="0" smtClean="0"/>
              <a:t>Assuming the filename is in </a:t>
            </a:r>
            <a:r>
              <a:rPr lang="en-US" dirty="0" smtClean="0">
                <a:latin typeface="Courier New"/>
                <a:cs typeface="Courier New"/>
              </a:rPr>
              <a:t>$file</a:t>
            </a:r>
            <a:r>
              <a:rPr lang="en-US" dirty="0" smtClean="0"/>
              <a:t>, Each of the following will do the </a:t>
            </a:r>
            <a:r>
              <a:rPr lang="en-US" dirty="0" smtClean="0"/>
              <a:t>trick</a:t>
            </a:r>
          </a:p>
          <a:p>
            <a:r>
              <a:rPr lang="en-US" dirty="0" smtClean="0"/>
              <a:t>remember </a:t>
            </a:r>
            <a:r>
              <a:rPr lang="en-US" dirty="0" err="1" smtClean="0"/>
              <a:t>backticks</a:t>
            </a:r>
            <a:r>
              <a:rPr lang="en-US" dirty="0"/>
              <a:t>,</a:t>
            </a:r>
            <a:r>
              <a:rPr lang="en-US" dirty="0" smtClean="0"/>
              <a:t> `command` is command substitution, same as $(command)</a:t>
            </a:r>
            <a:endParaRPr lang="en-US" dirty="0" smtClean="0"/>
          </a:p>
          <a:p>
            <a:pPr lvl="1"/>
            <a:r>
              <a:rPr lang="en-US" dirty="0" err="1" smtClean="0">
                <a:latin typeface="Courier New"/>
                <a:cs typeface="Courier New"/>
              </a:rPr>
              <a:t>inode</a:t>
            </a:r>
            <a:r>
              <a:rPr lang="en-US" dirty="0" smtClean="0">
                <a:latin typeface="Courier New"/>
                <a:cs typeface="Courier New"/>
              </a:rPr>
              <a:t>=`</a:t>
            </a:r>
            <a:r>
              <a:rPr lang="en-US" dirty="0" err="1" smtClean="0">
                <a:latin typeface="Courier New"/>
                <a:cs typeface="Courier New"/>
              </a:rPr>
              <a:t>ls</a:t>
            </a:r>
            <a:r>
              <a:rPr lang="en-US" dirty="0" smtClean="0">
                <a:latin typeface="Courier New"/>
                <a:cs typeface="Courier New"/>
              </a:rPr>
              <a:t> -</a:t>
            </a:r>
            <a:r>
              <a:rPr lang="en-US" dirty="0" err="1" smtClean="0">
                <a:latin typeface="Courier New"/>
                <a:cs typeface="Courier New"/>
              </a:rPr>
              <a:t>i</a:t>
            </a:r>
            <a:r>
              <a:rPr lang="en-US" dirty="0" smtClean="0">
                <a:latin typeface="Courier New"/>
                <a:cs typeface="Courier New"/>
              </a:rPr>
              <a:t> "$file" | </a:t>
            </a:r>
            <a:r>
              <a:rPr lang="en-US" dirty="0" err="1" smtClean="0">
                <a:latin typeface="Courier New"/>
                <a:cs typeface="Courier New"/>
              </a:rPr>
              <a:t>awk</a:t>
            </a:r>
            <a:r>
              <a:rPr lang="en-US" dirty="0" smtClean="0">
                <a:latin typeface="Courier New"/>
                <a:cs typeface="Courier New"/>
              </a:rPr>
              <a:t> '{print $1}'`</a:t>
            </a:r>
          </a:p>
          <a:p>
            <a:pPr marL="392113" lvl="1" indent="0">
              <a:buNone/>
            </a:pPr>
            <a:r>
              <a:rPr lang="en-US" dirty="0" smtClean="0">
                <a:latin typeface="Courier New"/>
                <a:cs typeface="Courier New"/>
              </a:rPr>
              <a:t>OR</a:t>
            </a:r>
          </a:p>
          <a:p>
            <a:pPr lvl="1"/>
            <a:r>
              <a:rPr lang="en-US" dirty="0" smtClean="0">
                <a:latin typeface="Courier New"/>
                <a:cs typeface="Courier New"/>
              </a:rPr>
              <a:t>set - `</a:t>
            </a:r>
            <a:r>
              <a:rPr lang="en-US" dirty="0" err="1" smtClean="0">
                <a:latin typeface="Courier New"/>
                <a:cs typeface="Courier New"/>
              </a:rPr>
              <a:t>ls</a:t>
            </a:r>
            <a:r>
              <a:rPr lang="en-US" dirty="0" smtClean="0">
                <a:latin typeface="Courier New"/>
                <a:cs typeface="Courier New"/>
              </a:rPr>
              <a:t> –</a:t>
            </a:r>
            <a:r>
              <a:rPr lang="en-US" dirty="0" err="1" smtClean="0">
                <a:latin typeface="Courier New"/>
                <a:cs typeface="Courier New"/>
              </a:rPr>
              <a:t>i</a:t>
            </a:r>
            <a:r>
              <a:rPr lang="en-US" dirty="0" smtClean="0">
                <a:latin typeface="Courier New"/>
                <a:cs typeface="Courier New"/>
              </a:rPr>
              <a:t> "$file"`</a:t>
            </a:r>
          </a:p>
          <a:p>
            <a:pPr lvl="1"/>
            <a:r>
              <a:rPr lang="en-US" dirty="0" err="1" smtClean="0">
                <a:latin typeface="Courier New"/>
                <a:cs typeface="Courier New"/>
              </a:rPr>
              <a:t>inode</a:t>
            </a:r>
            <a:r>
              <a:rPr lang="en-US" dirty="0" smtClean="0">
                <a:latin typeface="Courier New"/>
                <a:cs typeface="Courier New"/>
              </a:rPr>
              <a:t>=$1</a:t>
            </a:r>
          </a:p>
          <a:p>
            <a:pPr marL="392113" lvl="1" indent="0">
              <a:buNone/>
            </a:pPr>
            <a:r>
              <a:rPr lang="en-US" dirty="0" smtClean="0">
                <a:latin typeface="Courier New"/>
                <a:cs typeface="Courier New"/>
              </a:rPr>
              <a:t>OR</a:t>
            </a:r>
          </a:p>
          <a:p>
            <a:pPr lvl="1"/>
            <a:r>
              <a:rPr lang="en-US" dirty="0" err="1" smtClean="0">
                <a:latin typeface="Courier New"/>
                <a:cs typeface="Courier New"/>
              </a:rPr>
              <a:t>inode</a:t>
            </a:r>
            <a:r>
              <a:rPr lang="en-US" dirty="0" smtClean="0">
                <a:latin typeface="Courier New"/>
                <a:cs typeface="Courier New"/>
              </a:rPr>
              <a:t>=$(</a:t>
            </a:r>
            <a:r>
              <a:rPr lang="en-US" dirty="0" err="1" smtClean="0">
                <a:latin typeface="Courier New"/>
                <a:cs typeface="Courier New"/>
              </a:rPr>
              <a:t>ls</a:t>
            </a:r>
            <a:r>
              <a:rPr lang="en-US" dirty="0" smtClean="0">
                <a:latin typeface="Courier New"/>
                <a:cs typeface="Courier New"/>
              </a:rPr>
              <a:t> –</a:t>
            </a:r>
            <a:r>
              <a:rPr lang="en-US" dirty="0" err="1" smtClean="0">
                <a:latin typeface="Courier New"/>
                <a:cs typeface="Courier New"/>
              </a:rPr>
              <a:t>i</a:t>
            </a:r>
            <a:r>
              <a:rPr lang="en-US" dirty="0" smtClean="0">
                <a:latin typeface="Courier New"/>
                <a:cs typeface="Courier New"/>
              </a:rPr>
              <a:t> "$file" | cut –d' ' –f1)</a:t>
            </a:r>
            <a:endParaRPr lang="en-US" dirty="0">
              <a:latin typeface="Courier New"/>
              <a:cs typeface="Courier New"/>
            </a:endParaRPr>
          </a:p>
        </p:txBody>
      </p:sp>
      <p:sp>
        <p:nvSpPr>
          <p:cNvPr id="3" name="Title 2"/>
          <p:cNvSpPr>
            <a:spLocks noGrp="1"/>
          </p:cNvSpPr>
          <p:nvPr>
            <p:ph type="title"/>
          </p:nvPr>
        </p:nvSpPr>
        <p:spPr>
          <a:xfrm>
            <a:off x="381000" y="-228600"/>
            <a:ext cx="8229600" cy="1143000"/>
          </a:xfrm>
        </p:spPr>
        <p:txBody>
          <a:bodyPr/>
          <a:lstStyle/>
          <a:p>
            <a:r>
              <a:rPr lang="en-US" dirty="0" smtClean="0"/>
              <a:t>Processing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36</a:t>
            </a:fld>
            <a:endParaRPr lang="en-US"/>
          </a:p>
        </p:txBody>
      </p:sp>
    </p:spTree>
    <p:extLst>
      <p:ext uri="{BB962C8B-B14F-4D97-AF65-F5344CB8AC3E}">
        <p14:creationId xmlns:p14="http://schemas.microsoft.com/office/powerpoint/2010/main" val="387533916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Now that we have the </a:t>
            </a:r>
            <a:r>
              <a:rPr lang="en-US" dirty="0" err="1" smtClean="0"/>
              <a:t>inode</a:t>
            </a:r>
            <a:r>
              <a:rPr lang="en-US" dirty="0" smtClean="0"/>
              <a:t>, how do we find other files with that </a:t>
            </a:r>
            <a:r>
              <a:rPr lang="en-US" dirty="0" err="1" smtClean="0"/>
              <a:t>inode</a:t>
            </a:r>
            <a:r>
              <a:rPr lang="en-US" dirty="0" smtClean="0"/>
              <a:t>?</a:t>
            </a:r>
          </a:p>
          <a:p>
            <a:r>
              <a:rPr lang="en-US" dirty="0" smtClean="0"/>
              <a:t>This literally has the </a:t>
            </a:r>
            <a:r>
              <a:rPr lang="en-US" dirty="0" smtClean="0">
                <a:latin typeface="Courier New"/>
                <a:cs typeface="Courier New"/>
              </a:rPr>
              <a:t>find</a:t>
            </a:r>
            <a:r>
              <a:rPr lang="en-US" dirty="0" smtClean="0"/>
              <a:t> command written all over it!  (</a:t>
            </a:r>
            <a:r>
              <a:rPr lang="en-US" dirty="0" smtClean="0">
                <a:latin typeface="Courier New"/>
                <a:cs typeface="Courier New"/>
              </a:rPr>
              <a:t>man find</a:t>
            </a:r>
            <a:r>
              <a:rPr lang="en-US" dirty="0" smtClean="0"/>
              <a:t>)</a:t>
            </a:r>
          </a:p>
          <a:p>
            <a:pPr marL="109537" indent="0">
              <a:buNone/>
            </a:pPr>
            <a:r>
              <a:rPr lang="en-US" sz="2400" dirty="0" smtClean="0">
                <a:latin typeface="Courier New"/>
                <a:cs typeface="Courier New"/>
              </a:rPr>
              <a:t>find "$directory" –</a:t>
            </a:r>
            <a:r>
              <a:rPr lang="en-US" sz="2400" dirty="0" err="1" smtClean="0">
                <a:latin typeface="Courier New"/>
                <a:cs typeface="Courier New"/>
              </a:rPr>
              <a:t>inum</a:t>
            </a:r>
            <a:r>
              <a:rPr lang="en-US" sz="2400" dirty="0" smtClean="0">
                <a:latin typeface="Courier New"/>
                <a:cs typeface="Courier New"/>
              </a:rPr>
              <a:t> "$</a:t>
            </a:r>
            <a:r>
              <a:rPr lang="en-US" sz="2400" dirty="0" err="1" smtClean="0">
                <a:latin typeface="Courier New"/>
                <a:cs typeface="Courier New"/>
              </a:rPr>
              <a:t>inode</a:t>
            </a:r>
            <a:r>
              <a:rPr lang="en-US" sz="2400" dirty="0" smtClean="0">
                <a:latin typeface="Courier New"/>
                <a:cs typeface="Courier New"/>
              </a:rPr>
              <a:t>" -print </a:t>
            </a:r>
            <a:endParaRPr lang="en-US" sz="2400" dirty="0">
              <a:latin typeface="Courier New"/>
              <a:cs typeface="Courier New"/>
            </a:endParaRPr>
          </a:p>
        </p:txBody>
      </p:sp>
      <p:sp>
        <p:nvSpPr>
          <p:cNvPr id="3" name="Title 2"/>
          <p:cNvSpPr>
            <a:spLocks noGrp="1"/>
          </p:cNvSpPr>
          <p:nvPr>
            <p:ph type="title"/>
          </p:nvPr>
        </p:nvSpPr>
        <p:spPr/>
        <p:txBody>
          <a:bodyPr/>
          <a:lstStyle/>
          <a:p>
            <a:r>
              <a:rPr lang="en-US" dirty="0" smtClean="0"/>
              <a:t>Processing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37</a:t>
            </a:fld>
            <a:endParaRPr lang="en-US"/>
          </a:p>
        </p:txBody>
      </p:sp>
    </p:spTree>
    <p:extLst>
      <p:ext uri="{BB962C8B-B14F-4D97-AF65-F5344CB8AC3E}">
        <p14:creationId xmlns:p14="http://schemas.microsoft.com/office/powerpoint/2010/main" val="297992148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229600" cy="5257800"/>
          </a:xfrm>
        </p:spPr>
        <p:txBody>
          <a:bodyPr/>
          <a:lstStyle/>
          <a:p>
            <a:r>
              <a:rPr lang="en-US" dirty="0" smtClean="0"/>
              <a:t>How does our script deliver its results?</a:t>
            </a:r>
          </a:p>
          <a:p>
            <a:r>
              <a:rPr lang="en-US" dirty="0" smtClean="0"/>
              <a:t>Should the names be put in a special file somewhere?</a:t>
            </a:r>
          </a:p>
          <a:p>
            <a:r>
              <a:rPr lang="en-US" dirty="0" smtClean="0"/>
              <a:t>It depends.</a:t>
            </a:r>
          </a:p>
          <a:p>
            <a:r>
              <a:rPr lang="en-US" dirty="0" smtClean="0"/>
              <a:t>In keeping with the Unix filter/pipeline philosophy, lets have our script print the names on the standard output</a:t>
            </a:r>
          </a:p>
          <a:p>
            <a:r>
              <a:rPr lang="en-US" dirty="0" smtClean="0"/>
              <a:t>Hey, </a:t>
            </a:r>
            <a:r>
              <a:rPr lang="en-US" dirty="0" smtClean="0">
                <a:latin typeface="Courier New"/>
                <a:cs typeface="Courier New"/>
              </a:rPr>
              <a:t>find </a:t>
            </a:r>
            <a:r>
              <a:rPr lang="en-US" dirty="0" smtClean="0">
                <a:cs typeface="Courier New"/>
              </a:rPr>
              <a:t>is already printing the names on its standard output</a:t>
            </a:r>
          </a:p>
          <a:p>
            <a:r>
              <a:rPr lang="en-US" dirty="0" smtClean="0">
                <a:cs typeface="Courier New"/>
              </a:rPr>
              <a:t>Recall that the standard output of the script is the same as the standard output of the commands inside the script</a:t>
            </a:r>
            <a:endParaRPr lang="en-US" dirty="0">
              <a:cs typeface="Courier New"/>
            </a:endParaRPr>
          </a:p>
        </p:txBody>
      </p:sp>
      <p:sp>
        <p:nvSpPr>
          <p:cNvPr id="3" name="Title 2"/>
          <p:cNvSpPr>
            <a:spLocks noGrp="1"/>
          </p:cNvSpPr>
          <p:nvPr>
            <p:ph type="title"/>
          </p:nvPr>
        </p:nvSpPr>
        <p:spPr>
          <a:xfrm>
            <a:off x="457200" y="-228600"/>
            <a:ext cx="8229600" cy="1143000"/>
          </a:xfrm>
        </p:spPr>
        <p:txBody>
          <a:bodyPr/>
          <a:lstStyle/>
          <a:p>
            <a:r>
              <a:rPr lang="en-US" dirty="0" smtClean="0"/>
              <a:t>Output</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38</a:t>
            </a:fld>
            <a:endParaRPr lang="en-US"/>
          </a:p>
        </p:txBody>
      </p:sp>
    </p:spTree>
    <p:extLst>
      <p:ext uri="{BB962C8B-B14F-4D97-AF65-F5344CB8AC3E}">
        <p14:creationId xmlns:p14="http://schemas.microsoft.com/office/powerpoint/2010/main" val="289242757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4876800"/>
          </a:xfrm>
        </p:spPr>
        <p:txBody>
          <a:bodyPr/>
          <a:lstStyle/>
          <a:p>
            <a:r>
              <a:rPr lang="en-US" dirty="0" smtClean="0"/>
              <a:t>Notice that errors and other messages should be printed on standard error</a:t>
            </a:r>
          </a:p>
          <a:p>
            <a:r>
              <a:rPr lang="en-US" dirty="0" smtClean="0"/>
              <a:t>The "goods" (the actual filenames we were looking for) are printed on standard output</a:t>
            </a:r>
          </a:p>
          <a:p>
            <a:r>
              <a:rPr lang="en-US" dirty="0" smtClean="0"/>
              <a:t>That's how we like it, because now we can redirect standard output to a file, or run it through </a:t>
            </a:r>
            <a:r>
              <a:rPr lang="en-US" dirty="0" err="1" smtClean="0"/>
              <a:t>grep</a:t>
            </a:r>
            <a:r>
              <a:rPr lang="en-US" dirty="0"/>
              <a:t> </a:t>
            </a:r>
            <a:r>
              <a:rPr lang="en-US" dirty="0" smtClean="0"/>
              <a:t>or any other utility, and we won't have those messages mixed in</a:t>
            </a:r>
          </a:p>
          <a:p>
            <a:r>
              <a:rPr lang="en-US" dirty="0" smtClean="0"/>
              <a:t>All of those messages will go to standard error, which we can also redirect elsewhere if we want</a:t>
            </a:r>
            <a:endParaRPr lang="en-US" dirty="0"/>
          </a:p>
        </p:txBody>
      </p:sp>
      <p:sp>
        <p:nvSpPr>
          <p:cNvPr id="3" name="Title 2"/>
          <p:cNvSpPr>
            <a:spLocks noGrp="1"/>
          </p:cNvSpPr>
          <p:nvPr>
            <p:ph type="title"/>
          </p:nvPr>
        </p:nvSpPr>
        <p:spPr>
          <a:xfrm>
            <a:off x="457200" y="76200"/>
            <a:ext cx="8229600" cy="1143000"/>
          </a:xfrm>
        </p:spPr>
        <p:txBody>
          <a:bodyPr/>
          <a:lstStyle/>
          <a:p>
            <a:r>
              <a:rPr lang="en-US" dirty="0" smtClean="0"/>
              <a:t>Output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39</a:t>
            </a:fld>
            <a:endParaRPr lang="en-US"/>
          </a:p>
        </p:txBody>
      </p:sp>
    </p:spTree>
    <p:extLst>
      <p:ext uri="{BB962C8B-B14F-4D97-AF65-F5344CB8AC3E}">
        <p14:creationId xmlns:p14="http://schemas.microsoft.com/office/powerpoint/2010/main" val="11558701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lstStyle/>
          <a:p>
            <a:pPr>
              <a:lnSpc>
                <a:spcPct val="98000"/>
              </a:lnSpc>
              <a:spcAft>
                <a:spcPts val="575"/>
              </a:spcAft>
              <a:buFont typeface="Times New Roman" charset="0"/>
              <a:buAutoNum type="arabicPeriod"/>
            </a:pPr>
            <a:r>
              <a:rPr lang="en-CA" sz="2800" dirty="0">
                <a:latin typeface="Bitstream Vera Serif" charset="0"/>
              </a:rPr>
              <a:t>use when an alias gets too </a:t>
            </a:r>
            <a:r>
              <a:rPr lang="en-CA" sz="2800" dirty="0" smtClean="0">
                <a:latin typeface="Bitstream Vera Serif" charset="0"/>
              </a:rPr>
              <a:t>complex, impossible</a:t>
            </a:r>
          </a:p>
          <a:p>
            <a:pPr lvl="1">
              <a:lnSpc>
                <a:spcPct val="98000"/>
              </a:lnSpc>
              <a:spcAft>
                <a:spcPts val="575"/>
              </a:spcAft>
            </a:pPr>
            <a:r>
              <a:rPr lang="en-CA" sz="2400" dirty="0" smtClean="0">
                <a:latin typeface="Bitstream Vera Serif" charset="0"/>
              </a:rPr>
              <a:t>aliases cannot use arguments in their replacement text</a:t>
            </a:r>
            <a:endParaRPr lang="en-CA" sz="2400" dirty="0">
              <a:latin typeface="Bitstream Vera Serif" charset="0"/>
            </a:endParaRPr>
          </a:p>
          <a:p>
            <a:pPr>
              <a:lnSpc>
                <a:spcPct val="98000"/>
              </a:lnSpc>
              <a:spcAft>
                <a:spcPts val="575"/>
              </a:spcAft>
              <a:buFont typeface="Times New Roman" charset="0"/>
              <a:buAutoNum type="arabicPeriod"/>
            </a:pPr>
            <a:r>
              <a:rPr lang="en-CA" sz="2800" dirty="0">
                <a:latin typeface="Bitstream Vera Serif" charset="0"/>
              </a:rPr>
              <a:t>make new, specialized </a:t>
            </a:r>
            <a:r>
              <a:rPr lang="en-CA" sz="2800" dirty="0" smtClean="0">
                <a:latin typeface="Bitstream Vera Serif" charset="0"/>
              </a:rPr>
              <a:t>commands</a:t>
            </a:r>
          </a:p>
          <a:p>
            <a:pPr lvl="1">
              <a:lnSpc>
                <a:spcPct val="98000"/>
              </a:lnSpc>
              <a:spcAft>
                <a:spcPts val="575"/>
              </a:spcAft>
            </a:pPr>
            <a:r>
              <a:rPr lang="en-CA" sz="2400" dirty="0" smtClean="0">
                <a:latin typeface="Bitstream Vera Serif" charset="0"/>
              </a:rPr>
              <a:t>look at /bin/</a:t>
            </a:r>
            <a:r>
              <a:rPr lang="en-CA" sz="2400" dirty="0" err="1" smtClean="0">
                <a:latin typeface="Bitstream Vera Serif" charset="0"/>
              </a:rPr>
              <a:t>gunzip</a:t>
            </a:r>
            <a:r>
              <a:rPr lang="en-CA" sz="2400" dirty="0" smtClean="0">
                <a:latin typeface="Bitstream Vera Serif" charset="0"/>
              </a:rPr>
              <a:t> and /bin/</a:t>
            </a:r>
            <a:r>
              <a:rPr lang="en-CA" sz="2400" dirty="0" err="1" smtClean="0">
                <a:latin typeface="Bitstream Vera Serif" charset="0"/>
              </a:rPr>
              <a:t>zcat</a:t>
            </a:r>
            <a:endParaRPr lang="en-CA" sz="2400" dirty="0">
              <a:latin typeface="Bitstream Vera Serif" charset="0"/>
            </a:endParaRPr>
          </a:p>
          <a:p>
            <a:pPr>
              <a:lnSpc>
                <a:spcPct val="98000"/>
              </a:lnSpc>
              <a:spcAft>
                <a:spcPts val="575"/>
              </a:spcAft>
              <a:buFont typeface="Times New Roman" charset="0"/>
              <a:buAutoNum type="arabicPeriod"/>
            </a:pPr>
            <a:r>
              <a:rPr lang="en-CA" sz="2800" dirty="0">
                <a:latin typeface="Bitstream Vera Serif" charset="0"/>
              </a:rPr>
              <a:t>automate long and/or complex </a:t>
            </a:r>
            <a:r>
              <a:rPr lang="en-CA" sz="2800" dirty="0" smtClean="0">
                <a:latin typeface="Bitstream Vera Serif" charset="0"/>
              </a:rPr>
              <a:t>tasks</a:t>
            </a:r>
          </a:p>
          <a:p>
            <a:pPr lvl="1">
              <a:lnSpc>
                <a:spcPct val="98000"/>
              </a:lnSpc>
              <a:spcAft>
                <a:spcPts val="575"/>
              </a:spcAft>
            </a:pPr>
            <a:r>
              <a:rPr lang="en-CA" sz="2400" dirty="0" smtClean="0">
                <a:latin typeface="Bitstream Vera Serif" charset="0"/>
              </a:rPr>
              <a:t>example, actually part of the boot system: </a:t>
            </a:r>
            <a:r>
              <a:rPr lang="en-CA" sz="2200" dirty="0" smtClean="0">
                <a:latin typeface="Bitstream Vera Serif" charset="0"/>
              </a:rPr>
              <a:t>/</a:t>
            </a:r>
            <a:r>
              <a:rPr lang="en-CA" sz="2200" dirty="0" err="1" smtClean="0">
                <a:latin typeface="Bitstream Vera Serif" charset="0"/>
              </a:rPr>
              <a:t>etc</a:t>
            </a:r>
            <a:r>
              <a:rPr lang="en-CA" sz="2200" dirty="0" smtClean="0">
                <a:latin typeface="Bitstream Vera Serif" charset="0"/>
              </a:rPr>
              <a:t>/</a:t>
            </a:r>
            <a:r>
              <a:rPr lang="en-CA" sz="2200" dirty="0" err="1" smtClean="0">
                <a:latin typeface="Bitstream Vera Serif" charset="0"/>
              </a:rPr>
              <a:t>rc.d</a:t>
            </a:r>
            <a:r>
              <a:rPr lang="en-CA" sz="2200" dirty="0" smtClean="0">
                <a:latin typeface="Bitstream Vera Serif" charset="0"/>
              </a:rPr>
              <a:t>/</a:t>
            </a:r>
            <a:r>
              <a:rPr lang="en-CA" sz="2200" dirty="0" err="1" smtClean="0">
                <a:latin typeface="Bitstream Vera Serif" charset="0"/>
              </a:rPr>
              <a:t>rc</a:t>
            </a:r>
            <a:endParaRPr lang="en-CA" sz="2200" dirty="0" smtClean="0">
              <a:latin typeface="Bitstream Vera Serif" charset="0"/>
            </a:endParaRPr>
          </a:p>
          <a:p>
            <a:pPr lvl="1">
              <a:lnSpc>
                <a:spcPct val="98000"/>
              </a:lnSpc>
              <a:spcAft>
                <a:spcPts val="575"/>
              </a:spcAft>
            </a:pPr>
            <a:r>
              <a:rPr lang="en-CA" sz="2400" dirty="0" smtClean="0">
                <a:latin typeface="Bitstream Vera Serif" charset="0"/>
              </a:rPr>
              <a:t>backup scripts, bulk user creation, other </a:t>
            </a:r>
            <a:r>
              <a:rPr lang="en-CA" sz="2400" dirty="0" err="1" smtClean="0">
                <a:latin typeface="Bitstream Vera Serif" charset="0"/>
              </a:rPr>
              <a:t>sysadmin</a:t>
            </a:r>
            <a:r>
              <a:rPr lang="en-CA" sz="2400" dirty="0" smtClean="0">
                <a:latin typeface="Bitstream Vera Serif" charset="0"/>
              </a:rPr>
              <a:t> tasks</a:t>
            </a:r>
          </a:p>
          <a:p>
            <a:pPr lvl="1">
              <a:lnSpc>
                <a:spcPct val="98000"/>
              </a:lnSpc>
              <a:spcAft>
                <a:spcPts val="575"/>
              </a:spcAft>
            </a:pPr>
            <a:r>
              <a:rPr lang="en-CA" sz="2400" dirty="0" smtClean="0">
                <a:latin typeface="Bitstream Vera Serif" charset="0"/>
              </a:rPr>
              <a:t>as we'll see, scripts are the contents of the "regularly scheduled tasks" directories:</a:t>
            </a:r>
          </a:p>
          <a:p>
            <a:pPr marL="392113" lvl="1" indent="0">
              <a:lnSpc>
                <a:spcPct val="98000"/>
              </a:lnSpc>
              <a:spcAft>
                <a:spcPts val="575"/>
              </a:spcAft>
              <a:buNone/>
            </a:pPr>
            <a:r>
              <a:rPr lang="en-CA" sz="2400" dirty="0">
                <a:latin typeface="Bitstream Vera Serif" charset="0"/>
              </a:rPr>
              <a:t> </a:t>
            </a:r>
            <a:r>
              <a:rPr lang="en-CA" sz="2400" dirty="0" smtClean="0">
                <a:latin typeface="Bitstream Vera Serif" charset="0"/>
              </a:rPr>
              <a:t>       /</a:t>
            </a:r>
            <a:r>
              <a:rPr lang="en-CA" sz="2400" dirty="0" err="1" smtClean="0">
                <a:latin typeface="Bitstream Vera Serif" charset="0"/>
              </a:rPr>
              <a:t>etc</a:t>
            </a:r>
            <a:r>
              <a:rPr lang="en-CA" sz="2400" dirty="0" smtClean="0">
                <a:latin typeface="Bitstream Vera Serif" charset="0"/>
              </a:rPr>
              <a:t>/</a:t>
            </a:r>
            <a:r>
              <a:rPr lang="en-CA" sz="2400" dirty="0" err="1" smtClean="0">
                <a:latin typeface="Bitstream Vera Serif" charset="0"/>
              </a:rPr>
              <a:t>cron</a:t>
            </a:r>
            <a:r>
              <a:rPr lang="en-CA" sz="2400" dirty="0" smtClean="0">
                <a:latin typeface="Bitstream Vera Serif" charset="0"/>
              </a:rPr>
              <a:t>.{</a:t>
            </a:r>
            <a:r>
              <a:rPr lang="en-CA" sz="2400" dirty="0" err="1" smtClean="0">
                <a:latin typeface="Bitstream Vera Serif" charset="0"/>
              </a:rPr>
              <a:t>hourly,daily,monthly</a:t>
            </a:r>
            <a:r>
              <a:rPr lang="en-CA" sz="2400" dirty="0" smtClean="0">
                <a:latin typeface="Bitstream Vera Serif" charset="0"/>
              </a:rPr>
              <a:t>}/</a:t>
            </a:r>
            <a:endParaRPr lang="en-CA" sz="2400" dirty="0">
              <a:latin typeface="Bitstream Vera Serif" charset="0"/>
            </a:endParaRPr>
          </a:p>
          <a:p>
            <a:pPr marL="109537" indent="0">
              <a:buNone/>
            </a:pPr>
            <a:endParaRPr lang="en-US" dirty="0"/>
          </a:p>
        </p:txBody>
      </p:sp>
      <p:sp>
        <p:nvSpPr>
          <p:cNvPr id="3" name="Title 2"/>
          <p:cNvSpPr>
            <a:spLocks noGrp="1"/>
          </p:cNvSpPr>
          <p:nvPr>
            <p:ph type="title"/>
          </p:nvPr>
        </p:nvSpPr>
        <p:spPr>
          <a:xfrm>
            <a:off x="457200" y="0"/>
            <a:ext cx="8229600" cy="1143000"/>
          </a:xfrm>
        </p:spPr>
        <p:txBody>
          <a:bodyPr/>
          <a:lstStyle/>
          <a:p>
            <a:r>
              <a:rPr lang="en-US" dirty="0" smtClean="0"/>
              <a:t>Why do we write scripts?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a:t>
            </a:fld>
            <a:endParaRPr lang="en-US"/>
          </a:p>
        </p:txBody>
      </p:sp>
    </p:spTree>
    <p:extLst>
      <p:ext uri="{BB962C8B-B14F-4D97-AF65-F5344CB8AC3E}">
        <p14:creationId xmlns:p14="http://schemas.microsoft.com/office/powerpoint/2010/main" val="11796800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Indenting: look at how the if statements are indented:</a:t>
            </a:r>
          </a:p>
          <a:p>
            <a:pPr marL="109537" indent="0">
              <a:buNone/>
            </a:pPr>
            <a:r>
              <a:rPr lang="en-US" dirty="0" smtClean="0">
                <a:latin typeface="Courier New"/>
                <a:cs typeface="Courier New"/>
              </a:rPr>
              <a:t>if list; then</a:t>
            </a:r>
          </a:p>
          <a:p>
            <a:pPr marL="109537" indent="0">
              <a:buNone/>
            </a:pPr>
            <a:r>
              <a:rPr lang="en-US" dirty="0">
                <a:latin typeface="Courier New"/>
                <a:cs typeface="Courier New"/>
              </a:rPr>
              <a:t> </a:t>
            </a:r>
            <a:r>
              <a:rPr lang="en-US" dirty="0" smtClean="0">
                <a:latin typeface="Courier New"/>
                <a:cs typeface="Courier New"/>
              </a:rPr>
              <a:t>   </a:t>
            </a:r>
            <a:r>
              <a:rPr lang="en-US" dirty="0" err="1" smtClean="0">
                <a:latin typeface="Courier New"/>
                <a:cs typeface="Courier New"/>
              </a:rPr>
              <a:t>ls</a:t>
            </a:r>
            <a:r>
              <a:rPr lang="en-US" dirty="0" smtClean="0">
                <a:latin typeface="Courier New"/>
                <a:cs typeface="Courier New"/>
              </a:rPr>
              <a:t> –l # indented 4 spaces</a:t>
            </a:r>
          </a:p>
          <a:p>
            <a:pPr marL="109537" indent="0">
              <a:buNone/>
            </a:pPr>
            <a:r>
              <a:rPr lang="en-US" dirty="0" smtClean="0">
                <a:latin typeface="Courier New"/>
                <a:cs typeface="Courier New"/>
              </a:rPr>
              <a:t>fi</a:t>
            </a:r>
          </a:p>
          <a:p>
            <a:r>
              <a:rPr lang="en-US" dirty="0" smtClean="0"/>
              <a:t>The same would be true of other control statements:</a:t>
            </a:r>
          </a:p>
          <a:p>
            <a:pPr marL="109537" indent="0">
              <a:buNone/>
            </a:pPr>
            <a:r>
              <a:rPr lang="en-US" dirty="0" smtClean="0">
                <a:latin typeface="Courier New"/>
                <a:cs typeface="Courier New"/>
              </a:rPr>
              <a:t>while list; do</a:t>
            </a:r>
          </a:p>
          <a:p>
            <a:pPr marL="109537" indent="0">
              <a:buNone/>
            </a:pPr>
            <a:r>
              <a:rPr lang="en-US" dirty="0">
                <a:latin typeface="Courier New"/>
                <a:cs typeface="Courier New"/>
              </a:rPr>
              <a:t> </a:t>
            </a:r>
            <a:r>
              <a:rPr lang="en-US" dirty="0" smtClean="0">
                <a:latin typeface="Courier New"/>
                <a:cs typeface="Courier New"/>
              </a:rPr>
              <a:t>   #indent 4 spaces</a:t>
            </a:r>
          </a:p>
          <a:p>
            <a:pPr marL="109537" indent="0">
              <a:buNone/>
            </a:pPr>
            <a:r>
              <a:rPr lang="en-US" dirty="0" smtClean="0">
                <a:latin typeface="Courier New"/>
                <a:cs typeface="Courier New"/>
              </a:rPr>
              <a:t>done</a:t>
            </a:r>
          </a:p>
        </p:txBody>
      </p:sp>
      <p:sp>
        <p:nvSpPr>
          <p:cNvPr id="3" name="Title 2"/>
          <p:cNvSpPr>
            <a:spLocks noGrp="1"/>
          </p:cNvSpPr>
          <p:nvPr>
            <p:ph type="title"/>
          </p:nvPr>
        </p:nvSpPr>
        <p:spPr/>
        <p:txBody>
          <a:bodyPr/>
          <a:lstStyle/>
          <a:p>
            <a:r>
              <a:rPr lang="en-US" dirty="0" smtClean="0"/>
              <a:t>Indenting</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40</a:t>
            </a:fld>
            <a:endParaRPr lang="en-US"/>
          </a:p>
        </p:txBody>
      </p:sp>
    </p:spTree>
    <p:extLst>
      <p:ext uri="{BB962C8B-B14F-4D97-AF65-F5344CB8AC3E}">
        <p14:creationId xmlns:p14="http://schemas.microsoft.com/office/powerpoint/2010/main" val="388942282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Variables in our scripts have lower case names</a:t>
            </a:r>
          </a:p>
          <a:p>
            <a:r>
              <a:rPr lang="en-US" dirty="0" smtClean="0"/>
              <a:t>Environment variables are indicated by their UPPER CASE names: SHELL, VISUAL, </a:t>
            </a:r>
            <a:r>
              <a:rPr lang="en-US" dirty="0" err="1" smtClean="0"/>
              <a:t>etc</a:t>
            </a:r>
            <a:endParaRPr lang="en-US" dirty="0" smtClean="0"/>
          </a:p>
          <a:p>
            <a:r>
              <a:rPr lang="en-US" dirty="0" smtClean="0"/>
              <a:t>It's usually best to put variable expansions inside double quotes, to protect any special characters that might be inside the variable:</a:t>
            </a:r>
          </a:p>
          <a:p>
            <a:pPr marL="109537" indent="0">
              <a:buNone/>
            </a:pPr>
            <a:r>
              <a:rPr lang="en-US" dirty="0" smtClean="0"/>
              <a:t>echo "$</a:t>
            </a:r>
            <a:r>
              <a:rPr lang="en-US" dirty="0" err="1" smtClean="0"/>
              <a:t>somevar</a:t>
            </a:r>
            <a:r>
              <a:rPr lang="en-US" dirty="0" smtClean="0"/>
              <a:t>"</a:t>
            </a:r>
          </a:p>
          <a:p>
            <a:pPr lvl="1"/>
            <a:r>
              <a:rPr lang="en-US" dirty="0" smtClean="0"/>
              <a:t>if </a:t>
            </a:r>
            <a:r>
              <a:rPr lang="en-US" dirty="0" err="1" smtClean="0"/>
              <a:t>somevar</a:t>
            </a:r>
            <a:r>
              <a:rPr lang="en-US" dirty="0" smtClean="0"/>
              <a:t> contained the * character, the double quotes stop the shell from </a:t>
            </a:r>
            <a:r>
              <a:rPr lang="en-US" dirty="0" err="1" smtClean="0"/>
              <a:t>globbing</a:t>
            </a:r>
            <a:r>
              <a:rPr lang="en-US" dirty="0" smtClean="0"/>
              <a:t> it</a:t>
            </a:r>
            <a:endParaRPr lang="en-US" dirty="0"/>
          </a:p>
        </p:txBody>
      </p:sp>
      <p:sp>
        <p:nvSpPr>
          <p:cNvPr id="3" name="Title 2"/>
          <p:cNvSpPr>
            <a:spLocks noGrp="1"/>
          </p:cNvSpPr>
          <p:nvPr>
            <p:ph type="title"/>
          </p:nvPr>
        </p:nvSpPr>
        <p:spPr/>
        <p:txBody>
          <a:bodyPr/>
          <a:lstStyle/>
          <a:p>
            <a:r>
              <a:rPr lang="en-US" dirty="0" smtClean="0"/>
              <a:t>Variables (review)</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41</a:t>
            </a:fld>
            <a:endParaRPr lang="en-US"/>
          </a:p>
        </p:txBody>
      </p:sp>
    </p:spTree>
    <p:extLst>
      <p:ext uri="{BB962C8B-B14F-4D97-AF65-F5344CB8AC3E}">
        <p14:creationId xmlns:p14="http://schemas.microsoft.com/office/powerpoint/2010/main" val="51392658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229600" cy="5410200"/>
          </a:xfrm>
        </p:spPr>
        <p:txBody>
          <a:bodyPr/>
          <a:lstStyle/>
          <a:p>
            <a:r>
              <a:rPr lang="en-US" dirty="0" smtClean="0"/>
              <a:t>The following all mean different things:</a:t>
            </a:r>
          </a:p>
          <a:p>
            <a:pPr lvl="1"/>
            <a:r>
              <a:rPr lang="en-US" dirty="0" smtClean="0"/>
              <a:t>run the </a:t>
            </a:r>
            <a:r>
              <a:rPr lang="en-US" dirty="0" err="1" smtClean="0">
                <a:latin typeface="Courier New"/>
                <a:cs typeface="Courier New"/>
              </a:rPr>
              <a:t>myvar</a:t>
            </a:r>
            <a:r>
              <a:rPr lang="en-US" dirty="0" smtClean="0"/>
              <a:t> command with two arguments, </a:t>
            </a:r>
            <a:r>
              <a:rPr lang="en-US" dirty="0" smtClean="0">
                <a:latin typeface="Courier New"/>
                <a:cs typeface="Courier New"/>
              </a:rPr>
              <a:t>=</a:t>
            </a:r>
            <a:r>
              <a:rPr lang="en-US" dirty="0" smtClean="0"/>
              <a:t> and </a:t>
            </a:r>
            <a:r>
              <a:rPr lang="en-US" dirty="0" smtClean="0">
                <a:latin typeface="Courier New"/>
                <a:cs typeface="Courier New"/>
              </a:rPr>
              <a:t>value:</a:t>
            </a:r>
          </a:p>
          <a:p>
            <a:pPr marL="392113" lvl="1" indent="0" algn="ctr">
              <a:buNone/>
            </a:pPr>
            <a:r>
              <a:rPr lang="en-US" dirty="0" err="1" smtClean="0">
                <a:latin typeface="Courier New"/>
                <a:cs typeface="Courier New"/>
              </a:rPr>
              <a:t>myvar</a:t>
            </a:r>
            <a:r>
              <a:rPr lang="en-US" dirty="0" smtClean="0">
                <a:latin typeface="Courier New"/>
                <a:cs typeface="Courier New"/>
              </a:rPr>
              <a:t> = value</a:t>
            </a:r>
          </a:p>
          <a:p>
            <a:pPr marL="452437" lvl="1" indent="-342900">
              <a:spcBef>
                <a:spcPts val="400"/>
              </a:spcBef>
              <a:buSzPct val="68000"/>
            </a:pPr>
            <a:r>
              <a:rPr lang="en-US" dirty="0" smtClean="0"/>
              <a:t>set </a:t>
            </a:r>
            <a:r>
              <a:rPr lang="en-US" dirty="0"/>
              <a:t>the </a:t>
            </a:r>
            <a:r>
              <a:rPr lang="en-US" dirty="0" err="1">
                <a:latin typeface="Courier New"/>
                <a:cs typeface="Courier New"/>
              </a:rPr>
              <a:t>myvar</a:t>
            </a:r>
            <a:r>
              <a:rPr lang="en-US" dirty="0"/>
              <a:t> </a:t>
            </a:r>
            <a:r>
              <a:rPr lang="en-US" dirty="0" smtClean="0"/>
              <a:t>variable to have value </a:t>
            </a:r>
            <a:r>
              <a:rPr lang="en-US" dirty="0" smtClean="0">
                <a:latin typeface="Courier New"/>
                <a:cs typeface="Courier New"/>
              </a:rPr>
              <a:t>""</a:t>
            </a:r>
            <a:r>
              <a:rPr lang="en-US" dirty="0" smtClean="0"/>
              <a:t>, then run the </a:t>
            </a:r>
            <a:r>
              <a:rPr lang="en-US" dirty="0" smtClean="0">
                <a:latin typeface="Courier New"/>
                <a:cs typeface="Courier New"/>
              </a:rPr>
              <a:t>value</a:t>
            </a:r>
            <a:r>
              <a:rPr lang="en-US" dirty="0" smtClean="0"/>
              <a:t> command with that variable setting in effect</a:t>
            </a:r>
            <a:endParaRPr lang="en-US" dirty="0"/>
          </a:p>
          <a:p>
            <a:pPr marL="109537" indent="0" algn="ctr">
              <a:buNone/>
            </a:pPr>
            <a:r>
              <a:rPr lang="en-US" dirty="0" err="1" smtClean="0">
                <a:latin typeface="Courier New"/>
                <a:cs typeface="Courier New"/>
              </a:rPr>
              <a:t>myvar</a:t>
            </a:r>
            <a:r>
              <a:rPr lang="en-US" dirty="0" smtClean="0">
                <a:latin typeface="Courier New"/>
                <a:cs typeface="Courier New"/>
              </a:rPr>
              <a:t>= value</a:t>
            </a:r>
          </a:p>
          <a:p>
            <a:pPr marL="452437" lvl="1" indent="-342900">
              <a:spcBef>
                <a:spcPts val="400"/>
              </a:spcBef>
              <a:buSzPct val="68000"/>
            </a:pPr>
            <a:r>
              <a:rPr lang="en-US" dirty="0"/>
              <a:t>run the </a:t>
            </a:r>
            <a:r>
              <a:rPr lang="en-US" dirty="0" err="1">
                <a:latin typeface="Courier New"/>
                <a:cs typeface="Courier New"/>
              </a:rPr>
              <a:t>myvar</a:t>
            </a:r>
            <a:r>
              <a:rPr lang="en-US" dirty="0"/>
              <a:t> command with </a:t>
            </a:r>
            <a:r>
              <a:rPr lang="en-US" dirty="0" smtClean="0"/>
              <a:t>one argument, namely </a:t>
            </a:r>
            <a:r>
              <a:rPr lang="en-US" dirty="0" smtClean="0">
                <a:latin typeface="Courier New"/>
                <a:cs typeface="Courier New"/>
              </a:rPr>
              <a:t>=value</a:t>
            </a:r>
            <a:r>
              <a:rPr lang="en-US" dirty="0"/>
              <a:t>:</a:t>
            </a:r>
          </a:p>
          <a:p>
            <a:pPr marL="109537" indent="0" algn="ctr">
              <a:buNone/>
            </a:pPr>
            <a:r>
              <a:rPr lang="en-US" dirty="0" err="1" smtClean="0">
                <a:latin typeface="Courier New"/>
                <a:cs typeface="Courier New"/>
              </a:rPr>
              <a:t>myvar</a:t>
            </a:r>
            <a:r>
              <a:rPr lang="en-US" dirty="0" smtClean="0">
                <a:latin typeface="Courier New"/>
                <a:cs typeface="Courier New"/>
              </a:rPr>
              <a:t> =value</a:t>
            </a:r>
          </a:p>
          <a:p>
            <a:pPr marL="452437" lvl="1" indent="-342900">
              <a:spcBef>
                <a:spcPts val="400"/>
              </a:spcBef>
              <a:buSzPct val="68000"/>
            </a:pPr>
            <a:r>
              <a:rPr lang="en-US" dirty="0" smtClean="0"/>
              <a:t>set the variable </a:t>
            </a:r>
            <a:r>
              <a:rPr lang="en-US" dirty="0" err="1" smtClean="0">
                <a:latin typeface="Courier New"/>
                <a:cs typeface="Courier New"/>
              </a:rPr>
              <a:t>myvar</a:t>
            </a:r>
            <a:r>
              <a:rPr lang="en-US" dirty="0" smtClean="0"/>
              <a:t> to have value </a:t>
            </a:r>
            <a:r>
              <a:rPr lang="en-US" dirty="0" smtClean="0">
                <a:latin typeface="Courier New"/>
                <a:cs typeface="Courier New"/>
              </a:rPr>
              <a:t>value</a:t>
            </a:r>
            <a:endParaRPr lang="en-US" dirty="0">
              <a:latin typeface="Courier New"/>
              <a:cs typeface="Courier New"/>
            </a:endParaRPr>
          </a:p>
          <a:p>
            <a:pPr marL="109537" indent="0" algn="ctr">
              <a:buNone/>
            </a:pPr>
            <a:r>
              <a:rPr lang="en-US" dirty="0" err="1" smtClean="0">
                <a:latin typeface="Courier New"/>
                <a:cs typeface="Courier New"/>
              </a:rPr>
              <a:t>myvar</a:t>
            </a:r>
            <a:r>
              <a:rPr lang="en-US" dirty="0" smtClean="0">
                <a:latin typeface="Courier New"/>
                <a:cs typeface="Courier New"/>
              </a:rPr>
              <a:t>=value</a:t>
            </a:r>
          </a:p>
          <a:p>
            <a:pPr marL="109537" indent="0">
              <a:buNone/>
            </a:pPr>
            <a:endParaRPr lang="en-US" dirty="0"/>
          </a:p>
        </p:txBody>
      </p:sp>
      <p:sp>
        <p:nvSpPr>
          <p:cNvPr id="3" name="Title 2"/>
          <p:cNvSpPr>
            <a:spLocks noGrp="1"/>
          </p:cNvSpPr>
          <p:nvPr>
            <p:ph type="title"/>
          </p:nvPr>
        </p:nvSpPr>
        <p:spPr>
          <a:xfrm>
            <a:off x="381000" y="-152400"/>
            <a:ext cx="8229600" cy="1143000"/>
          </a:xfrm>
        </p:spPr>
        <p:txBody>
          <a:bodyPr/>
          <a:lstStyle/>
          <a:p>
            <a:r>
              <a:rPr lang="en-US" dirty="0" smtClean="0"/>
              <a:t>Variables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42</a:t>
            </a:fld>
            <a:endParaRPr lang="en-US"/>
          </a:p>
        </p:txBody>
      </p:sp>
    </p:spTree>
    <p:extLst>
      <p:ext uri="{BB962C8B-B14F-4D97-AF65-F5344CB8AC3E}">
        <p14:creationId xmlns:p14="http://schemas.microsoft.com/office/powerpoint/2010/main" val="136229661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 option for bash/</a:t>
            </a:r>
            <a:r>
              <a:rPr lang="en-US" dirty="0" err="1" smtClean="0"/>
              <a:t>sh</a:t>
            </a:r>
            <a:endParaRPr lang="en-US" dirty="0" smtClean="0"/>
          </a:p>
          <a:p>
            <a:pPr lvl="1"/>
            <a:r>
              <a:rPr lang="en-US" dirty="0" err="1" smtClean="0"/>
              <a:t>sh</a:t>
            </a:r>
            <a:r>
              <a:rPr lang="en-US" dirty="0" smtClean="0"/>
              <a:t> –v </a:t>
            </a:r>
            <a:r>
              <a:rPr lang="en-US" dirty="0" err="1" smtClean="0"/>
              <a:t>myscript</a:t>
            </a:r>
            <a:endParaRPr lang="en-US" dirty="0" smtClean="0"/>
          </a:p>
          <a:p>
            <a:pPr lvl="1"/>
            <a:r>
              <a:rPr lang="en-US" dirty="0" smtClean="0"/>
              <a:t>shell will print each line as its read</a:t>
            </a:r>
          </a:p>
          <a:p>
            <a:pPr lvl="1"/>
            <a:r>
              <a:rPr lang="en-US" dirty="0" smtClean="0"/>
              <a:t>loop statements are printed once</a:t>
            </a:r>
          </a:p>
          <a:p>
            <a:pPr marL="392113" lvl="1" indent="0">
              <a:buNone/>
            </a:pPr>
            <a:endParaRPr lang="en-US" dirty="0" smtClean="0"/>
          </a:p>
          <a:p>
            <a:r>
              <a:rPr lang="en-US" dirty="0" smtClean="0"/>
              <a:t>-x option for bash/</a:t>
            </a:r>
            <a:r>
              <a:rPr lang="en-US" dirty="0" err="1" smtClean="0"/>
              <a:t>sh</a:t>
            </a:r>
            <a:endParaRPr lang="en-US" dirty="0" smtClean="0"/>
          </a:p>
          <a:p>
            <a:pPr lvl="1"/>
            <a:r>
              <a:rPr lang="en-US" dirty="0" err="1" smtClean="0"/>
              <a:t>sh</a:t>
            </a:r>
            <a:r>
              <a:rPr lang="en-US" dirty="0" smtClean="0"/>
              <a:t> –x </a:t>
            </a:r>
            <a:r>
              <a:rPr lang="en-US" dirty="0" err="1" smtClean="0"/>
              <a:t>myscript</a:t>
            </a:r>
            <a:endParaRPr lang="en-US" dirty="0" smtClean="0"/>
          </a:p>
          <a:p>
            <a:pPr lvl="1"/>
            <a:r>
              <a:rPr lang="en-US" dirty="0" smtClean="0"/>
              <a:t>shell will display </a:t>
            </a:r>
            <a:r>
              <a:rPr lang="en-US" dirty="0" smtClean="0">
                <a:latin typeface="Courier New"/>
                <a:cs typeface="Courier New"/>
              </a:rPr>
              <a:t>$PS4</a:t>
            </a:r>
            <a:r>
              <a:rPr lang="en-US" dirty="0" smtClean="0"/>
              <a:t> prompt and the expanded command before executing it</a:t>
            </a:r>
          </a:p>
          <a:p>
            <a:pPr lvl="1"/>
            <a:r>
              <a:rPr lang="en-US" dirty="0" smtClean="0"/>
              <a:t>each loop iteration is shown individually</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Debugging shell scripts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43</a:t>
            </a:fld>
            <a:endParaRPr lang="en-US"/>
          </a:p>
        </p:txBody>
      </p:sp>
    </p:spTree>
    <p:extLst>
      <p:ext uri="{BB962C8B-B14F-4D97-AF65-F5344CB8AC3E}">
        <p14:creationId xmlns:p14="http://schemas.microsoft.com/office/powerpoint/2010/main" val="633558955"/>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876800"/>
          </a:xfrm>
        </p:spPr>
        <p:txBody>
          <a:bodyPr/>
          <a:lstStyle/>
          <a:p>
            <a:r>
              <a:rPr lang="en-US" dirty="0" smtClean="0"/>
              <a:t>test plan creation involves identifying the "Boundary Conditions"</a:t>
            </a:r>
          </a:p>
          <a:p>
            <a:r>
              <a:rPr lang="en-US" dirty="0" smtClean="0"/>
              <a:t>The "typical case" or "normal case" is a necessary test, and all such cases are considered equivalent (test one and you've tested them all)</a:t>
            </a:r>
          </a:p>
          <a:p>
            <a:r>
              <a:rPr lang="en-US" dirty="0" smtClean="0"/>
              <a:t>Boundary cases are all interesting:</a:t>
            </a:r>
          </a:p>
          <a:p>
            <a:pPr lvl="1"/>
            <a:r>
              <a:rPr lang="en-US" dirty="0" smtClean="0"/>
              <a:t>present or missing</a:t>
            </a:r>
          </a:p>
          <a:p>
            <a:pPr lvl="1"/>
            <a:r>
              <a:rPr lang="en-US" dirty="0" smtClean="0"/>
              <a:t>too small, just big enough, typical, almost too big, too big</a:t>
            </a:r>
          </a:p>
          <a:p>
            <a:pPr lvl="1"/>
            <a:r>
              <a:rPr lang="en-US" dirty="0" smtClean="0"/>
              <a:t>MINIMUM, ... -1,0,1,... MAXIMUM</a:t>
            </a:r>
          </a:p>
          <a:p>
            <a:pPr lvl="1"/>
            <a:endParaRPr lang="en-US" dirty="0"/>
          </a:p>
        </p:txBody>
      </p:sp>
      <p:sp>
        <p:nvSpPr>
          <p:cNvPr id="3" name="Title 2"/>
          <p:cNvSpPr>
            <a:spLocks noGrp="1"/>
          </p:cNvSpPr>
          <p:nvPr>
            <p:ph type="title"/>
          </p:nvPr>
        </p:nvSpPr>
        <p:spPr>
          <a:xfrm>
            <a:off x="381000" y="0"/>
            <a:ext cx="8229600" cy="1143000"/>
          </a:xfrm>
        </p:spPr>
        <p:txBody>
          <a:bodyPr/>
          <a:lstStyle/>
          <a:p>
            <a:r>
              <a:rPr lang="en-US" dirty="0" smtClean="0"/>
              <a:t>testing Boundary Conditions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44</a:t>
            </a:fld>
            <a:endParaRPr lang="en-US"/>
          </a:p>
        </p:txBody>
      </p:sp>
    </p:spTree>
    <p:extLst>
      <p:ext uri="{BB962C8B-B14F-4D97-AF65-F5344CB8AC3E}">
        <p14:creationId xmlns:p14="http://schemas.microsoft.com/office/powerpoint/2010/main" val="1655328303"/>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Suppose you're looking for 8.3 filenames, where the "main part" is up to 8 characters, and the extension is exactly 3 characters</a:t>
            </a:r>
          </a:p>
          <a:p>
            <a:pPr lvl="1"/>
            <a:r>
              <a:rPr lang="en-US" dirty="0" smtClean="0"/>
              <a:t>main part of filename</a:t>
            </a:r>
          </a:p>
          <a:p>
            <a:pPr lvl="2"/>
            <a:r>
              <a:rPr lang="en-US" dirty="0" smtClean="0"/>
              <a:t> boundaries</a:t>
            </a:r>
          </a:p>
          <a:p>
            <a:pPr lvl="3"/>
            <a:r>
              <a:rPr lang="en-US" dirty="0" smtClean="0"/>
              <a:t>0, 1, 8, 9 characters</a:t>
            </a:r>
          </a:p>
          <a:p>
            <a:pPr lvl="2"/>
            <a:r>
              <a:rPr lang="en-US" dirty="0" smtClean="0"/>
              <a:t>typical case (only one needed)</a:t>
            </a:r>
          </a:p>
          <a:p>
            <a:pPr lvl="3"/>
            <a:r>
              <a:rPr lang="en-US" dirty="0" smtClean="0"/>
              <a:t>2,3,4,5,6,7</a:t>
            </a:r>
          </a:p>
          <a:p>
            <a:pPr lvl="1"/>
            <a:r>
              <a:rPr lang="en-US" dirty="0" smtClean="0"/>
              <a:t>extension</a:t>
            </a:r>
          </a:p>
          <a:p>
            <a:pPr lvl="2"/>
            <a:r>
              <a:rPr lang="en-US" dirty="0" smtClean="0"/>
              <a:t>boundaries</a:t>
            </a:r>
          </a:p>
          <a:p>
            <a:pPr lvl="3"/>
            <a:r>
              <a:rPr lang="en-US" dirty="0" smtClean="0"/>
              <a:t>0,3,4</a:t>
            </a:r>
          </a:p>
          <a:p>
            <a:pPr lvl="3"/>
            <a:r>
              <a:rPr lang="en-US" dirty="0" smtClean="0"/>
              <a:t>typical case (same as the boundary) 3</a:t>
            </a:r>
          </a:p>
          <a:p>
            <a:pPr marL="630238" lvl="2" indent="0">
              <a:buNone/>
            </a:pPr>
            <a:endParaRPr lang="en-US" dirty="0" smtClean="0"/>
          </a:p>
          <a:p>
            <a:pPr lvl="2"/>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Boundary Conditions example</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45</a:t>
            </a:fld>
            <a:endParaRPr lang="en-US"/>
          </a:p>
        </p:txBody>
      </p:sp>
    </p:spTree>
    <p:extLst>
      <p:ext uri="{BB962C8B-B14F-4D97-AF65-F5344CB8AC3E}">
        <p14:creationId xmlns:p14="http://schemas.microsoft.com/office/powerpoint/2010/main" val="41964363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the general form of the control statements(examples: </a:t>
            </a:r>
            <a:r>
              <a:rPr lang="en-US" dirty="0" smtClean="0">
                <a:latin typeface="Courier New"/>
                <a:cs typeface="Courier New"/>
              </a:rPr>
              <a:t>if</a:t>
            </a:r>
            <a:r>
              <a:rPr lang="en-US" dirty="0" smtClean="0"/>
              <a:t>, </a:t>
            </a:r>
            <a:r>
              <a:rPr lang="en-US" dirty="0" smtClean="0">
                <a:latin typeface="Courier New"/>
                <a:cs typeface="Courier New"/>
              </a:rPr>
              <a:t>for</a:t>
            </a:r>
            <a:r>
              <a:rPr lang="en-US" dirty="0" smtClean="0"/>
              <a:t>, </a:t>
            </a:r>
            <a:r>
              <a:rPr lang="en-US" dirty="0" smtClean="0">
                <a:latin typeface="Courier New"/>
                <a:cs typeface="Courier New"/>
              </a:rPr>
              <a:t>while</a:t>
            </a:r>
            <a:r>
              <a:rPr lang="en-US" dirty="0" smtClean="0"/>
              <a:t>) in the bash man page we will see the notion of a </a:t>
            </a:r>
            <a:r>
              <a:rPr lang="en-US" b="1" dirty="0" smtClean="0"/>
              <a:t>list</a:t>
            </a:r>
          </a:p>
          <a:p>
            <a:pPr lvl="1"/>
            <a:r>
              <a:rPr lang="en-US" sz="2400" dirty="0">
                <a:latin typeface="Courier New"/>
                <a:cs typeface="Courier New"/>
              </a:rPr>
              <a:t>for name [ in word... ] ; do list ; done</a:t>
            </a:r>
          </a:p>
          <a:p>
            <a:pPr lvl="1"/>
            <a:r>
              <a:rPr lang="en-US" dirty="0">
                <a:latin typeface="Courier New"/>
                <a:cs typeface="Courier New"/>
              </a:rPr>
              <a:t>if list1; </a:t>
            </a:r>
            <a:r>
              <a:rPr lang="en-US" dirty="0" smtClean="0">
                <a:latin typeface="Courier New"/>
                <a:cs typeface="Courier New"/>
              </a:rPr>
              <a:t>then list2; fi</a:t>
            </a:r>
            <a:endParaRPr lang="en-US" dirty="0">
              <a:latin typeface="Courier New"/>
              <a:cs typeface="Courier New"/>
            </a:endParaRPr>
          </a:p>
          <a:p>
            <a:r>
              <a:rPr lang="en-US" b="1" dirty="0" smtClean="0"/>
              <a:t>From the man page for bash:</a:t>
            </a:r>
          </a:p>
          <a:p>
            <a:pPr lvl="1"/>
            <a:r>
              <a:rPr lang="en-US" dirty="0"/>
              <a:t>A </a:t>
            </a:r>
            <a:r>
              <a:rPr lang="en-US" dirty="0">
                <a:latin typeface="Courier New"/>
                <a:cs typeface="Courier New"/>
              </a:rPr>
              <a:t>list</a:t>
            </a:r>
            <a:r>
              <a:rPr lang="en-US" dirty="0"/>
              <a:t> is a sequence of one or more pipelines  separated  by  one  of  the operators  </a:t>
            </a:r>
            <a:r>
              <a:rPr lang="en-US" dirty="0">
                <a:latin typeface="Courier New"/>
                <a:cs typeface="Courier New"/>
              </a:rPr>
              <a:t>;</a:t>
            </a:r>
            <a:r>
              <a:rPr lang="en-US" dirty="0"/>
              <a:t>,  </a:t>
            </a:r>
            <a:r>
              <a:rPr lang="en-US" dirty="0">
                <a:latin typeface="Courier New"/>
                <a:cs typeface="Courier New"/>
              </a:rPr>
              <a:t>&amp;</a:t>
            </a:r>
            <a:r>
              <a:rPr lang="en-US" dirty="0"/>
              <a:t>,  </a:t>
            </a:r>
            <a:r>
              <a:rPr lang="en-US" dirty="0">
                <a:latin typeface="Courier New"/>
                <a:cs typeface="Courier New"/>
              </a:rPr>
              <a:t>&amp;&amp;</a:t>
            </a:r>
            <a:r>
              <a:rPr lang="en-US" dirty="0"/>
              <a:t>, or </a:t>
            </a:r>
            <a:r>
              <a:rPr lang="en-US" dirty="0">
                <a:latin typeface="Courier New"/>
                <a:cs typeface="Courier New"/>
              </a:rPr>
              <a:t>||</a:t>
            </a:r>
            <a:r>
              <a:rPr lang="en-US" dirty="0"/>
              <a:t>, and optionally terminated by one of </a:t>
            </a:r>
            <a:r>
              <a:rPr lang="en-US" dirty="0">
                <a:latin typeface="Courier New"/>
                <a:cs typeface="Courier New"/>
              </a:rPr>
              <a:t>;</a:t>
            </a:r>
            <a:r>
              <a:rPr lang="en-US" dirty="0"/>
              <a:t>, </a:t>
            </a:r>
            <a:r>
              <a:rPr lang="en-US" dirty="0">
                <a:latin typeface="Courier New"/>
                <a:cs typeface="Courier New"/>
              </a:rPr>
              <a:t>&amp;</a:t>
            </a:r>
            <a:r>
              <a:rPr lang="en-US" dirty="0"/>
              <a:t>, or &lt;newline&gt;.</a:t>
            </a:r>
          </a:p>
        </p:txBody>
      </p:sp>
      <p:sp>
        <p:nvSpPr>
          <p:cNvPr id="3" name="Title 2"/>
          <p:cNvSpPr>
            <a:spLocks noGrp="1"/>
          </p:cNvSpPr>
          <p:nvPr>
            <p:ph type="title"/>
          </p:nvPr>
        </p:nvSpPr>
        <p:spPr/>
        <p:txBody>
          <a:bodyPr/>
          <a:lstStyle/>
          <a:p>
            <a:r>
              <a:rPr lang="en-US" dirty="0" smtClean="0"/>
              <a:t>Lists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5</a:t>
            </a:fld>
            <a:endParaRPr lang="en-US"/>
          </a:p>
        </p:txBody>
      </p:sp>
    </p:spTree>
    <p:extLst>
      <p:ext uri="{BB962C8B-B14F-4D97-AF65-F5344CB8AC3E}">
        <p14:creationId xmlns:p14="http://schemas.microsoft.com/office/powerpoint/2010/main" val="399853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Hey, we already know what most of those mean:</a:t>
            </a:r>
          </a:p>
          <a:p>
            <a:pPr lvl="1"/>
            <a:r>
              <a:rPr lang="en-US" dirty="0" err="1" smtClean="0">
                <a:latin typeface="Courier New"/>
                <a:cs typeface="Courier New"/>
              </a:rPr>
              <a:t>ls</a:t>
            </a:r>
            <a:r>
              <a:rPr lang="en-US" dirty="0" smtClean="0">
                <a:latin typeface="Courier New"/>
                <a:cs typeface="Courier New"/>
              </a:rPr>
              <a:t> –al | more</a:t>
            </a:r>
            <a:r>
              <a:rPr lang="en-US" dirty="0" smtClean="0"/>
              <a:t>  # </a:t>
            </a:r>
            <a:r>
              <a:rPr lang="en-US" sz="2000" dirty="0" smtClean="0"/>
              <a:t>there's that </a:t>
            </a:r>
            <a:r>
              <a:rPr lang="en-US" sz="2000" dirty="0" smtClean="0">
                <a:latin typeface="Courier New"/>
                <a:cs typeface="Courier New"/>
              </a:rPr>
              <a:t>|</a:t>
            </a:r>
            <a:r>
              <a:rPr lang="en-US" sz="2000" dirty="0" smtClean="0"/>
              <a:t> operator</a:t>
            </a:r>
          </a:p>
          <a:p>
            <a:pPr lvl="2"/>
            <a:r>
              <a:rPr lang="en-US" dirty="0" smtClean="0">
                <a:latin typeface="Courier New"/>
                <a:cs typeface="Courier New"/>
              </a:rPr>
              <a:t>|</a:t>
            </a:r>
            <a:r>
              <a:rPr lang="en-US" dirty="0" smtClean="0"/>
              <a:t> means redirect output of one command into another</a:t>
            </a:r>
          </a:p>
          <a:p>
            <a:pPr lvl="1"/>
            <a:r>
              <a:rPr lang="en-US" dirty="0" err="1" smtClean="0">
                <a:latin typeface="Courier New"/>
                <a:cs typeface="Courier New"/>
              </a:rPr>
              <a:t>ls</a:t>
            </a:r>
            <a:r>
              <a:rPr lang="en-US" dirty="0" smtClean="0">
                <a:latin typeface="Courier New"/>
                <a:cs typeface="Courier New"/>
              </a:rPr>
              <a:t> –al &gt; foo &amp;</a:t>
            </a:r>
            <a:r>
              <a:rPr lang="en-US" dirty="0" smtClean="0"/>
              <a:t>    # </a:t>
            </a:r>
            <a:r>
              <a:rPr lang="en-US" sz="2000" dirty="0" smtClean="0"/>
              <a:t>there's that </a:t>
            </a:r>
            <a:r>
              <a:rPr lang="en-US" sz="2000" dirty="0" smtClean="0">
                <a:latin typeface="Courier New"/>
                <a:cs typeface="Courier New"/>
              </a:rPr>
              <a:t>&amp;</a:t>
            </a:r>
            <a:r>
              <a:rPr lang="en-US" sz="2000" dirty="0" smtClean="0"/>
              <a:t> operator</a:t>
            </a:r>
          </a:p>
          <a:p>
            <a:pPr lvl="2"/>
            <a:r>
              <a:rPr lang="en-US" dirty="0" smtClean="0">
                <a:latin typeface="Courier New"/>
                <a:cs typeface="Courier New"/>
              </a:rPr>
              <a:t>&amp;</a:t>
            </a:r>
            <a:r>
              <a:rPr lang="en-US" dirty="0" smtClean="0">
                <a:cs typeface="Courier New"/>
              </a:rPr>
              <a:t> means run the command in the background</a:t>
            </a:r>
          </a:p>
          <a:p>
            <a:pPr lvl="2"/>
            <a:r>
              <a:rPr lang="en-US" dirty="0" smtClean="0">
                <a:cs typeface="Courier New"/>
              </a:rPr>
              <a:t>proceed immediately with any command after the </a:t>
            </a:r>
            <a:r>
              <a:rPr lang="en-US" dirty="0" smtClean="0">
                <a:latin typeface="Courier New"/>
                <a:cs typeface="Courier New"/>
              </a:rPr>
              <a:t>&amp;</a:t>
            </a:r>
            <a:endParaRPr lang="en-US" dirty="0" smtClean="0">
              <a:cs typeface="Courier New"/>
            </a:endParaRPr>
          </a:p>
          <a:p>
            <a:pPr lvl="1"/>
            <a:r>
              <a:rPr lang="en-US" dirty="0" err="1" smtClean="0">
                <a:latin typeface="Courier New"/>
                <a:cs typeface="Courier New"/>
              </a:rPr>
              <a:t>ls</a:t>
            </a:r>
            <a:r>
              <a:rPr lang="en-US" dirty="0" smtClean="0">
                <a:latin typeface="Courier New"/>
                <a:cs typeface="Courier New"/>
              </a:rPr>
              <a:t> –al ; head </a:t>
            </a:r>
            <a:r>
              <a:rPr lang="en-US" dirty="0" err="1" smtClean="0">
                <a:latin typeface="Courier New"/>
                <a:cs typeface="Courier New"/>
              </a:rPr>
              <a:t>myfile</a:t>
            </a:r>
            <a:r>
              <a:rPr lang="en-US" dirty="0" smtClean="0"/>
              <a:t>  # </a:t>
            </a:r>
            <a:r>
              <a:rPr lang="en-US" sz="2000" dirty="0" smtClean="0"/>
              <a:t>there's the ; operator</a:t>
            </a:r>
          </a:p>
          <a:p>
            <a:pPr lvl="2"/>
            <a:r>
              <a:rPr lang="en-US" sz="1800" dirty="0" smtClean="0">
                <a:latin typeface="Courier New"/>
                <a:cs typeface="Courier New"/>
              </a:rPr>
              <a:t>;</a:t>
            </a:r>
            <a:r>
              <a:rPr lang="en-US" sz="1800" dirty="0" smtClean="0"/>
              <a:t> means run one command after another </a:t>
            </a:r>
          </a:p>
          <a:p>
            <a:pPr lvl="2"/>
            <a:r>
              <a:rPr lang="en-US" sz="1800" dirty="0" smtClean="0"/>
              <a:t>wait for the first command to finish in the foreground, then when it's finished, proceed with any command after the </a:t>
            </a:r>
            <a:r>
              <a:rPr lang="en-US" sz="1800" dirty="0" smtClean="0">
                <a:latin typeface="Courier New"/>
                <a:cs typeface="Courier New"/>
              </a:rPr>
              <a:t>;</a:t>
            </a:r>
          </a:p>
        </p:txBody>
      </p:sp>
      <p:sp>
        <p:nvSpPr>
          <p:cNvPr id="3" name="Title 2"/>
          <p:cNvSpPr>
            <a:spLocks noGrp="1"/>
          </p:cNvSpPr>
          <p:nvPr>
            <p:ph type="title"/>
          </p:nvPr>
        </p:nvSpPr>
        <p:spPr/>
        <p:txBody>
          <a:bodyPr/>
          <a:lstStyle/>
          <a:p>
            <a:r>
              <a:rPr lang="en-US" dirty="0" smtClean="0"/>
              <a:t>Lists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6</a:t>
            </a:fld>
            <a:endParaRPr lang="en-US"/>
          </a:p>
        </p:txBody>
      </p:sp>
    </p:spTree>
    <p:extLst>
      <p:ext uri="{BB962C8B-B14F-4D97-AF65-F5344CB8AC3E}">
        <p14:creationId xmlns:p14="http://schemas.microsoft.com/office/powerpoint/2010/main" val="2538820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new ones are </a:t>
            </a:r>
          </a:p>
          <a:p>
            <a:pPr lvl="1"/>
            <a:r>
              <a:rPr lang="en-US" dirty="0"/>
              <a:t>command1 &amp;&amp; command2</a:t>
            </a:r>
          </a:p>
          <a:p>
            <a:pPr lvl="1"/>
            <a:r>
              <a:rPr lang="en-US" dirty="0"/>
              <a:t>command1 || command2</a:t>
            </a:r>
          </a:p>
          <a:p>
            <a:endParaRPr lang="en-US" dirty="0"/>
          </a:p>
        </p:txBody>
      </p:sp>
      <p:sp>
        <p:nvSpPr>
          <p:cNvPr id="3" name="Title 2"/>
          <p:cNvSpPr>
            <a:spLocks noGrp="1"/>
          </p:cNvSpPr>
          <p:nvPr>
            <p:ph type="title"/>
          </p:nvPr>
        </p:nvSpPr>
        <p:spPr/>
        <p:txBody>
          <a:bodyPr/>
          <a:lstStyle/>
          <a:p>
            <a:r>
              <a:rPr lang="en-US" dirty="0" smtClean="0"/>
              <a:t>&amp;&amp; and ||</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7</a:t>
            </a:fld>
            <a:endParaRPr lang="en-US"/>
          </a:p>
        </p:txBody>
      </p:sp>
    </p:spTree>
    <p:extLst>
      <p:ext uri="{BB962C8B-B14F-4D97-AF65-F5344CB8AC3E}">
        <p14:creationId xmlns:p14="http://schemas.microsoft.com/office/powerpoint/2010/main" val="2521697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953000"/>
          </a:xfrm>
        </p:spPr>
        <p:txBody>
          <a:bodyPr/>
          <a:lstStyle/>
          <a:p>
            <a:r>
              <a:rPr lang="en-US" dirty="0" smtClean="0"/>
              <a:t>&amp;&amp; means AND</a:t>
            </a:r>
          </a:p>
          <a:p>
            <a:r>
              <a:rPr lang="en-US" dirty="0" smtClean="0"/>
              <a:t>This means stop at the first command that has non-zero exit status</a:t>
            </a:r>
          </a:p>
          <a:p>
            <a:r>
              <a:rPr lang="en-US" dirty="0" smtClean="0"/>
              <a:t>command1 &amp;&amp; command2 is the same as</a:t>
            </a:r>
          </a:p>
          <a:p>
            <a:pPr lvl="1"/>
            <a:r>
              <a:rPr lang="en-US" dirty="0" smtClean="0"/>
              <a:t>if command1; then command2; fi</a:t>
            </a:r>
          </a:p>
          <a:p>
            <a:pPr lvl="1"/>
            <a:r>
              <a:rPr lang="en-US" dirty="0" smtClean="0"/>
              <a:t>example, suppose we want to run </a:t>
            </a:r>
            <a:r>
              <a:rPr lang="en-US" dirty="0" err="1" smtClean="0"/>
              <a:t>process.sh</a:t>
            </a:r>
            <a:r>
              <a:rPr lang="en-US" dirty="0" smtClean="0"/>
              <a:t> on a file, and then remove it:</a:t>
            </a:r>
          </a:p>
          <a:p>
            <a:pPr marL="630238" lvl="2" indent="0">
              <a:buNone/>
            </a:pPr>
            <a:r>
              <a:rPr lang="en-US" sz="1800" dirty="0" err="1" smtClean="0">
                <a:latin typeface="Courier New"/>
                <a:cs typeface="Courier New"/>
              </a:rPr>
              <a:t>process.sh</a:t>
            </a:r>
            <a:r>
              <a:rPr lang="en-US" sz="1800" dirty="0" smtClean="0">
                <a:latin typeface="Courier New"/>
                <a:cs typeface="Courier New"/>
              </a:rPr>
              <a:t> /root/</a:t>
            </a:r>
            <a:r>
              <a:rPr lang="en-US" sz="1800" dirty="0" err="1" smtClean="0">
                <a:latin typeface="Courier New"/>
                <a:cs typeface="Courier New"/>
              </a:rPr>
              <a:t>testfile</a:t>
            </a:r>
            <a:r>
              <a:rPr lang="en-US" sz="1800" dirty="0" smtClean="0">
                <a:latin typeface="Courier New"/>
                <a:cs typeface="Courier New"/>
              </a:rPr>
              <a:t> &amp;&amp; </a:t>
            </a:r>
            <a:r>
              <a:rPr lang="en-US" sz="1800" dirty="0" err="1" smtClean="0">
                <a:latin typeface="Courier New"/>
                <a:cs typeface="Courier New"/>
              </a:rPr>
              <a:t>rm</a:t>
            </a:r>
            <a:r>
              <a:rPr lang="en-US" sz="1800" dirty="0" smtClean="0">
                <a:latin typeface="Courier New"/>
                <a:cs typeface="Courier New"/>
              </a:rPr>
              <a:t> –f /root/</a:t>
            </a:r>
            <a:r>
              <a:rPr lang="en-US" sz="1800" dirty="0" err="1" smtClean="0">
                <a:latin typeface="Courier New"/>
                <a:cs typeface="Courier New"/>
              </a:rPr>
              <a:t>testfile</a:t>
            </a:r>
            <a:endParaRPr lang="en-US" sz="1800" dirty="0" smtClean="0">
              <a:latin typeface="Courier New"/>
              <a:cs typeface="Courier New"/>
            </a:endParaRPr>
          </a:p>
          <a:p>
            <a:pPr lvl="2"/>
            <a:r>
              <a:rPr lang="en-US" dirty="0" smtClean="0"/>
              <a:t>if any thing goes wrong with </a:t>
            </a:r>
            <a:r>
              <a:rPr lang="en-US" dirty="0" err="1" smtClean="0"/>
              <a:t>process.sh</a:t>
            </a:r>
            <a:r>
              <a:rPr lang="en-US" dirty="0" smtClean="0"/>
              <a:t> (non-zero exit status), the file is NOT removed</a:t>
            </a:r>
          </a:p>
          <a:p>
            <a:pPr lvl="2"/>
            <a:r>
              <a:rPr lang="en-US" dirty="0" smtClean="0"/>
              <a:t>if the </a:t>
            </a:r>
            <a:r>
              <a:rPr lang="en-US" b="1" dirty="0" err="1" smtClean="0"/>
              <a:t>process.sh</a:t>
            </a:r>
            <a:r>
              <a:rPr lang="en-US" b="1" dirty="0" smtClean="0"/>
              <a:t> /root/</a:t>
            </a:r>
            <a:r>
              <a:rPr lang="en-US" b="1" dirty="0" err="1" smtClean="0"/>
              <a:t>testfile</a:t>
            </a:r>
            <a:r>
              <a:rPr lang="en-US" b="1" dirty="0" smtClean="0"/>
              <a:t> </a:t>
            </a:r>
            <a:r>
              <a:rPr lang="en-US" dirty="0" smtClean="0"/>
              <a:t>command</a:t>
            </a:r>
            <a:r>
              <a:rPr lang="en-US" b="1" dirty="0" smtClean="0"/>
              <a:t> </a:t>
            </a:r>
            <a:r>
              <a:rPr lang="en-US" dirty="0" smtClean="0"/>
              <a:t>goes well (has zero exit status), THEN the file will be removed</a:t>
            </a:r>
          </a:p>
          <a:p>
            <a:pPr marL="630238" lvl="2" indent="0">
              <a:buNone/>
            </a:pPr>
            <a:endParaRPr lang="en-US" b="1" dirty="0"/>
          </a:p>
        </p:txBody>
      </p:sp>
      <p:sp>
        <p:nvSpPr>
          <p:cNvPr id="3" name="Title 2"/>
          <p:cNvSpPr>
            <a:spLocks noGrp="1"/>
          </p:cNvSpPr>
          <p:nvPr>
            <p:ph type="title"/>
          </p:nvPr>
        </p:nvSpPr>
        <p:spPr>
          <a:xfrm>
            <a:off x="457200" y="76200"/>
            <a:ext cx="8229600" cy="1143000"/>
          </a:xfrm>
        </p:spPr>
        <p:txBody>
          <a:bodyPr/>
          <a:lstStyle/>
          <a:p>
            <a:r>
              <a:rPr lang="en-US" dirty="0" smtClean="0"/>
              <a:t>&amp;&amp; example</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8</a:t>
            </a:fld>
            <a:endParaRPr lang="en-US"/>
          </a:p>
        </p:txBody>
      </p:sp>
    </p:spTree>
    <p:extLst>
      <p:ext uri="{BB962C8B-B14F-4D97-AF65-F5344CB8AC3E}">
        <p14:creationId xmlns:p14="http://schemas.microsoft.com/office/powerpoint/2010/main" val="1923907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means OR</a:t>
            </a:r>
          </a:p>
          <a:p>
            <a:r>
              <a:rPr lang="en-US" dirty="0" smtClean="0"/>
              <a:t>This means stop at the first command that returns a zero exit status</a:t>
            </a:r>
          </a:p>
          <a:p>
            <a:r>
              <a:rPr lang="en-US" dirty="0" smtClean="0"/>
              <a:t>command1 </a:t>
            </a:r>
            <a:r>
              <a:rPr lang="en-US" dirty="0"/>
              <a:t>|| command2 is the same as</a:t>
            </a:r>
          </a:p>
          <a:p>
            <a:pPr lvl="1"/>
            <a:r>
              <a:rPr lang="en-US" dirty="0"/>
              <a:t>if command1; then : ; else command2 fi</a:t>
            </a:r>
          </a:p>
          <a:p>
            <a:pPr lvl="2"/>
            <a:r>
              <a:rPr lang="en-US" dirty="0"/>
              <a:t>: is a command that does nothing!</a:t>
            </a:r>
          </a:p>
          <a:p>
            <a:pPr lvl="1"/>
            <a:r>
              <a:rPr lang="en-US" dirty="0" smtClean="0"/>
              <a:t>example, suppose we are writing a script that needs to process a file, and if that doesn't go well, then the script should terminate abnormally:</a:t>
            </a:r>
          </a:p>
          <a:p>
            <a:pPr lvl="2"/>
            <a:r>
              <a:rPr lang="en-US" dirty="0" smtClean="0">
                <a:latin typeface="Courier New"/>
                <a:cs typeface="Courier New"/>
              </a:rPr>
              <a:t>process /root/</a:t>
            </a:r>
            <a:r>
              <a:rPr lang="en-US" dirty="0" err="1" smtClean="0">
                <a:latin typeface="Courier New"/>
                <a:cs typeface="Courier New"/>
              </a:rPr>
              <a:t>testfile</a:t>
            </a:r>
            <a:r>
              <a:rPr lang="en-US" dirty="0" smtClean="0">
                <a:latin typeface="Courier New"/>
                <a:cs typeface="Courier New"/>
              </a:rPr>
              <a:t> || exit 1</a:t>
            </a:r>
          </a:p>
          <a:p>
            <a:pPr lvl="2"/>
            <a:r>
              <a:rPr lang="en-US" dirty="0" smtClean="0"/>
              <a:t>if anything goes wrong with </a:t>
            </a:r>
            <a:r>
              <a:rPr lang="en-US" dirty="0" smtClean="0">
                <a:latin typeface="Courier New"/>
                <a:cs typeface="Courier New"/>
              </a:rPr>
              <a:t>process</a:t>
            </a:r>
            <a:r>
              <a:rPr lang="en-US" dirty="0" smtClean="0"/>
              <a:t>, the script exits</a:t>
            </a:r>
            <a:endParaRPr lang="en-US" dirty="0"/>
          </a:p>
        </p:txBody>
      </p:sp>
      <p:sp>
        <p:nvSpPr>
          <p:cNvPr id="3" name="Title 2"/>
          <p:cNvSpPr>
            <a:spLocks noGrp="1"/>
          </p:cNvSpPr>
          <p:nvPr>
            <p:ph type="title"/>
          </p:nvPr>
        </p:nvSpPr>
        <p:spPr/>
        <p:txBody>
          <a:bodyPr/>
          <a:lstStyle/>
          <a:p>
            <a:r>
              <a:rPr lang="en-US" dirty="0" smtClean="0"/>
              <a:t>|| example</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9</a:t>
            </a:fld>
            <a:endParaRPr lang="en-US"/>
          </a:p>
        </p:txBody>
      </p:sp>
    </p:spTree>
    <p:extLst>
      <p:ext uri="{BB962C8B-B14F-4D97-AF65-F5344CB8AC3E}">
        <p14:creationId xmlns:p14="http://schemas.microsoft.com/office/powerpoint/2010/main" val="8973896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19885</TotalTime>
  <Words>3609</Words>
  <Application>Microsoft Macintosh PowerPoint</Application>
  <PresentationFormat>On-screen Show (4:3)</PresentationFormat>
  <Paragraphs>447</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Concourse</vt:lpstr>
      <vt:lpstr>CST8177 – Linux II</vt:lpstr>
      <vt:lpstr>scripting so far</vt:lpstr>
      <vt:lpstr>scripting to come</vt:lpstr>
      <vt:lpstr>Why do we write scripts?</vt:lpstr>
      <vt:lpstr>Lists</vt:lpstr>
      <vt:lpstr>Lists (cont'd)</vt:lpstr>
      <vt:lpstr>&amp;&amp; and ||</vt:lpstr>
      <vt:lpstr>&amp;&amp; example</vt:lpstr>
      <vt:lpstr>|| example</vt:lpstr>
      <vt:lpstr>&amp;&amp; means "and"</vt:lpstr>
      <vt:lpstr>|| means "or", opposite of &amp;&amp;</vt:lpstr>
      <vt:lpstr>&amp;&amp; and || versus –a and -o</vt:lpstr>
      <vt:lpstr>Manipulating positional parameters</vt:lpstr>
      <vt:lpstr>set</vt:lpstr>
      <vt:lpstr>shift</vt:lpstr>
      <vt:lpstr>Doing integer arithmetic</vt:lpstr>
      <vt:lpstr>expr examples</vt:lpstr>
      <vt:lpstr>let</vt:lpstr>
      <vt:lpstr>let not preferred</vt:lpstr>
      <vt:lpstr>((expression)) and $((expression))</vt:lpstr>
      <vt:lpstr>expression examples</vt:lpstr>
      <vt:lpstr>expression examples (cont'd)</vt:lpstr>
      <vt:lpstr>Scripting Process</vt:lpstr>
      <vt:lpstr>Analyze, understand, pseudocode</vt:lpstr>
      <vt:lpstr>lnks script analysis</vt:lpstr>
      <vt:lpstr>Input Phase</vt:lpstr>
      <vt:lpstr>Input Phase (cont'd)</vt:lpstr>
      <vt:lpstr>Input Phase (cont'd)</vt:lpstr>
      <vt:lpstr>The game of "what if?"</vt:lpstr>
      <vt:lpstr>What if?</vt:lpstr>
      <vt:lpstr>What ifs for lnks script</vt:lpstr>
      <vt:lpstr>Test Plans</vt:lpstr>
      <vt:lpstr>Test Plan's (cont'd)</vt:lpstr>
      <vt:lpstr>Back to lnks script</vt:lpstr>
      <vt:lpstr>Processing</vt:lpstr>
      <vt:lpstr>Processing (cont'd)</vt:lpstr>
      <vt:lpstr>Processing (cont'd)</vt:lpstr>
      <vt:lpstr>Output</vt:lpstr>
      <vt:lpstr>Output (cont'd)</vt:lpstr>
      <vt:lpstr>Indenting</vt:lpstr>
      <vt:lpstr>Variables (review)</vt:lpstr>
      <vt:lpstr>Variables (cont'd)</vt:lpstr>
      <vt:lpstr>Debugging shell scripts</vt:lpstr>
      <vt:lpstr>testing Boundary Conditions</vt:lpstr>
      <vt:lpstr>Boundary Conditions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CST8207 – Linux o/s i</dc:title>
  <dc:creator>Todd</dc:creator>
  <cp:lastModifiedBy>Todd</cp:lastModifiedBy>
  <cp:revision>291</cp:revision>
  <dcterms:created xsi:type="dcterms:W3CDTF">2006-08-16T00:00:00Z</dcterms:created>
  <dcterms:modified xsi:type="dcterms:W3CDTF">2014-03-14T11:10:23Z</dcterms:modified>
</cp:coreProperties>
</file>