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handoutMasterIdLst>
    <p:handoutMasterId r:id="rId32"/>
  </p:handoutMasterIdLst>
  <p:sldIdLst>
    <p:sldId id="256" r:id="rId2"/>
    <p:sldId id="264" r:id="rId3"/>
    <p:sldId id="257" r:id="rId4"/>
    <p:sldId id="267" r:id="rId5"/>
    <p:sldId id="269" r:id="rId6"/>
    <p:sldId id="330" r:id="rId7"/>
    <p:sldId id="331" r:id="rId8"/>
    <p:sldId id="332" r:id="rId9"/>
    <p:sldId id="333" r:id="rId10"/>
    <p:sldId id="268" r:id="rId11"/>
    <p:sldId id="270" r:id="rId12"/>
    <p:sldId id="271" r:id="rId13"/>
    <p:sldId id="277" r:id="rId14"/>
    <p:sldId id="278" r:id="rId15"/>
    <p:sldId id="279" r:id="rId16"/>
    <p:sldId id="280" r:id="rId17"/>
    <p:sldId id="281" r:id="rId18"/>
    <p:sldId id="283" r:id="rId19"/>
    <p:sldId id="326" r:id="rId20"/>
    <p:sldId id="327" r:id="rId21"/>
    <p:sldId id="328" r:id="rId22"/>
    <p:sldId id="329" r:id="rId23"/>
    <p:sldId id="285" r:id="rId24"/>
    <p:sldId id="286" r:id="rId25"/>
    <p:sldId id="334" r:id="rId26"/>
    <p:sldId id="287" r:id="rId27"/>
    <p:sldId id="288" r:id="rId28"/>
    <p:sldId id="289" r:id="rId29"/>
    <p:sldId id="290" r:id="rId30"/>
  </p:sldIdLst>
  <p:sldSz cx="9144000" cy="6858000" type="screen4x3"/>
  <p:notesSz cx="7315200" cy="9601200"/>
  <p:custDataLst>
    <p:tags r:id="rId34"/>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39" autoAdjust="0"/>
  </p:normalViewPr>
  <p:slideViewPr>
    <p:cSldViewPr>
      <p:cViewPr>
        <p:scale>
          <a:sx n="110" d="100"/>
          <a:sy n="110" d="100"/>
        </p:scale>
        <p:origin x="-192" y="3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tags" Target="tags/tag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A25AB72E-AAB0-46C9-8C10-F676A3EE81C0}" type="datetimeFigureOut">
              <a:rPr lang="en-US"/>
              <a:pPr>
                <a:defRPr/>
              </a:pPr>
              <a:t>2014-03-20</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8E122CAB-C6F4-4CD2-A9C6-BCBD75B32F59}" type="slidenum">
              <a:rPr lang="en-US"/>
              <a:pPr>
                <a:defRPr/>
              </a:pPr>
              <a:t>‹#›</a:t>
            </a:fld>
            <a:endParaRPr lang="en-US"/>
          </a:p>
        </p:txBody>
      </p:sp>
    </p:spTree>
    <p:extLst>
      <p:ext uri="{BB962C8B-B14F-4D97-AF65-F5344CB8AC3E}">
        <p14:creationId xmlns:p14="http://schemas.microsoft.com/office/powerpoint/2010/main" val="307281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3BC1507E-54C6-44C4-A6D7-B3B8E77BD97F}" type="datetimeFigureOut">
              <a:rPr lang="en-US"/>
              <a:pPr>
                <a:defRPr/>
              </a:pPr>
              <a:t>2014-03-20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2035D5DD-142F-4F53-A0F4-A4C82482F797}" type="slidenum">
              <a:rPr lang="en-US"/>
              <a:pPr>
                <a:defRPr/>
              </a:pPr>
              <a:t>‹#›</a:t>
            </a:fld>
            <a:endParaRPr lang="en-US"/>
          </a:p>
        </p:txBody>
      </p:sp>
    </p:spTree>
    <p:extLst>
      <p:ext uri="{BB962C8B-B14F-4D97-AF65-F5344CB8AC3E}">
        <p14:creationId xmlns:p14="http://schemas.microsoft.com/office/powerpoint/2010/main" val="1207646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slideMaster" Target="../slideMasters/slideMaster1.xml"/><Relationship Id="rId3"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0574DD0D-5BC6-4585-A363-0BAFD8382BE6}" type="datetime1">
              <a:rPr lang="en-US"/>
              <a:pPr>
                <a:defRPr/>
              </a:pPr>
              <a:t>2014-03-20</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dirty="0" smtClean="0"/>
              <a:t>CST8177 – Todd Kelley</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89F629E2-7CCB-4049-8D37-F5260A6E64D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18E27FE-4EF0-42D8-97B8-6378858B1A1B}" type="datetime1">
              <a:rPr lang="en-US"/>
              <a:pPr>
                <a:defRPr/>
              </a:pPr>
              <a:t>2014-03-20</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CST8207 - Shawn Unger</a:t>
            </a:r>
          </a:p>
        </p:txBody>
      </p:sp>
      <p:sp>
        <p:nvSpPr>
          <p:cNvPr id="6" name="Slide Number Placeholder 17"/>
          <p:cNvSpPr>
            <a:spLocks noGrp="1"/>
          </p:cNvSpPr>
          <p:nvPr>
            <p:ph type="sldNum" sz="quarter" idx="12"/>
          </p:nvPr>
        </p:nvSpPr>
        <p:spPr/>
        <p:txBody>
          <a:bodyPr/>
          <a:lstStyle>
            <a:lvl1pPr>
              <a:defRPr/>
            </a:lvl1pPr>
          </a:lstStyle>
          <a:p>
            <a:pPr>
              <a:defRPr/>
            </a:pPr>
            <a:fld id="{9285CC76-A992-4A43-9C35-3E556515D7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63D4415-71F5-466F-8E66-5F42D7C22532}" type="datetime1">
              <a:rPr lang="en-US"/>
              <a:pPr>
                <a:defRPr/>
              </a:pPr>
              <a:t>2014-03-20</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CST8207 - Shawn Unger</a:t>
            </a:r>
          </a:p>
        </p:txBody>
      </p:sp>
      <p:sp>
        <p:nvSpPr>
          <p:cNvPr id="6" name="Slide Number Placeholder 17"/>
          <p:cNvSpPr>
            <a:spLocks noGrp="1"/>
          </p:cNvSpPr>
          <p:nvPr>
            <p:ph type="sldNum" sz="quarter" idx="12"/>
          </p:nvPr>
        </p:nvSpPr>
        <p:spPr/>
        <p:txBody>
          <a:bodyPr/>
          <a:lstStyle>
            <a:lvl1pPr>
              <a:defRPr/>
            </a:lvl1pPr>
          </a:lstStyle>
          <a:p>
            <a:pPr>
              <a:defRPr/>
            </a:pPr>
            <a:fld id="{314E5BEC-8E65-412D-A275-E426B270AD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BD67714-5BEE-4B5B-9C04-6C20058B6CE1}" type="datetime1">
              <a:rPr lang="en-US"/>
              <a:pPr>
                <a:defRPr/>
              </a:pPr>
              <a:t>2014-03-20</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dirty="0" smtClean="0"/>
              <a:t>CST8177 – Todd Kelley</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184D155E-D2A1-484E-8813-A61F9D7923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9AB9F9EE-55B9-447E-96AE-4890770D22A8}" type="datetime1">
              <a:rPr lang="en-US"/>
              <a:pPr>
                <a:defRPr/>
              </a:pPr>
              <a:t>2014-03-20</a:t>
            </a:fld>
            <a:endParaRPr lang="en-US"/>
          </a:p>
        </p:txBody>
      </p:sp>
      <p:sp>
        <p:nvSpPr>
          <p:cNvPr id="7" name="Footer Placeholder 4"/>
          <p:cNvSpPr>
            <a:spLocks noGrp="1"/>
          </p:cNvSpPr>
          <p:nvPr>
            <p:ph type="ftr" sz="quarter" idx="11"/>
          </p:nvPr>
        </p:nvSpPr>
        <p:spPr/>
        <p:txBody>
          <a:bodyPr/>
          <a:lstStyle>
            <a:lvl1pPr>
              <a:defRPr/>
            </a:lvl1pPr>
            <a:extLst/>
          </a:lstStyle>
          <a:p>
            <a:pPr>
              <a:defRPr/>
            </a:pPr>
            <a:r>
              <a:rPr lang="en-US" dirty="0" smtClean="0"/>
              <a:t>CST8177 – Todd Kelley</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74A5F08F-BB0F-4A44-A923-5A3B92D3268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71CBA95A-07EE-4800-B802-A178C6D7B71E}" type="datetime1">
              <a:rPr lang="en-US"/>
              <a:pPr>
                <a:defRPr/>
              </a:pPr>
              <a:t>2014-03-20</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CST8207 - Shawn Unger</a:t>
            </a:r>
          </a:p>
        </p:txBody>
      </p:sp>
      <p:sp>
        <p:nvSpPr>
          <p:cNvPr id="7" name="Slide Number Placeholder 6"/>
          <p:cNvSpPr>
            <a:spLocks noGrp="1"/>
          </p:cNvSpPr>
          <p:nvPr>
            <p:ph type="sldNum" sz="quarter" idx="12"/>
          </p:nvPr>
        </p:nvSpPr>
        <p:spPr/>
        <p:txBody>
          <a:bodyPr/>
          <a:lstStyle>
            <a:lvl1pPr>
              <a:defRPr/>
            </a:lvl1pPr>
            <a:extLst/>
          </a:lstStyle>
          <a:p>
            <a:pPr>
              <a:defRPr/>
            </a:pPr>
            <a:fld id="{1925DBF2-F4DB-406D-B955-2BF1D8E3F25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A80348F7-2398-4900-9CDE-7AFB56E460AA}" type="datetime1">
              <a:rPr lang="en-US"/>
              <a:pPr>
                <a:defRPr/>
              </a:pPr>
              <a:t>2014-03-20</a:t>
            </a:fld>
            <a:endParaRPr lang="en-US"/>
          </a:p>
        </p:txBody>
      </p:sp>
      <p:sp>
        <p:nvSpPr>
          <p:cNvPr id="8" name="Footer Placeholder 7"/>
          <p:cNvSpPr>
            <a:spLocks noGrp="1"/>
          </p:cNvSpPr>
          <p:nvPr>
            <p:ph type="ftr" sz="quarter" idx="11"/>
          </p:nvPr>
        </p:nvSpPr>
        <p:spPr/>
        <p:txBody>
          <a:bodyPr/>
          <a:lstStyle>
            <a:lvl1pPr>
              <a:defRPr/>
            </a:lvl1pPr>
            <a:extLst/>
          </a:lstStyle>
          <a:p>
            <a:pPr>
              <a:defRPr/>
            </a:pPr>
            <a:r>
              <a:rPr lang="en-US"/>
              <a:t>CST8207 - Shawn Unger</a:t>
            </a:r>
          </a:p>
        </p:txBody>
      </p:sp>
      <p:sp>
        <p:nvSpPr>
          <p:cNvPr id="9" name="Slide Number Placeholder 8"/>
          <p:cNvSpPr>
            <a:spLocks noGrp="1"/>
          </p:cNvSpPr>
          <p:nvPr>
            <p:ph type="sldNum" sz="quarter" idx="12"/>
          </p:nvPr>
        </p:nvSpPr>
        <p:spPr/>
        <p:txBody>
          <a:bodyPr/>
          <a:lstStyle>
            <a:lvl1pPr>
              <a:defRPr/>
            </a:lvl1pPr>
            <a:extLst/>
          </a:lstStyle>
          <a:p>
            <a:pPr>
              <a:defRPr/>
            </a:pPr>
            <a:fld id="{9820C10C-9EC0-4A0E-8CD0-53442CF3AB1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6146A7C3-54FB-4DED-9785-1AE65F0D2F1B}" type="datetime1">
              <a:rPr lang="en-US"/>
              <a:pPr>
                <a:defRPr/>
              </a:pPr>
              <a:t>2014-03-20</a:t>
            </a:fld>
            <a:endParaRPr lang="en-US"/>
          </a:p>
        </p:txBody>
      </p:sp>
      <p:sp>
        <p:nvSpPr>
          <p:cNvPr id="4" name="Footer Placeholder 3"/>
          <p:cNvSpPr>
            <a:spLocks noGrp="1"/>
          </p:cNvSpPr>
          <p:nvPr>
            <p:ph type="ftr" sz="quarter" idx="11"/>
          </p:nvPr>
        </p:nvSpPr>
        <p:spPr/>
        <p:txBody>
          <a:bodyPr/>
          <a:lstStyle>
            <a:lvl1pPr>
              <a:defRPr/>
            </a:lvl1pPr>
            <a:extLst/>
          </a:lstStyle>
          <a:p>
            <a:pPr>
              <a:defRPr/>
            </a:pPr>
            <a:r>
              <a:rPr lang="en-US"/>
              <a:t>CST8207 - Shawn Unger</a:t>
            </a:r>
          </a:p>
        </p:txBody>
      </p:sp>
      <p:sp>
        <p:nvSpPr>
          <p:cNvPr id="5" name="Slide Number Placeholder 4"/>
          <p:cNvSpPr>
            <a:spLocks noGrp="1"/>
          </p:cNvSpPr>
          <p:nvPr>
            <p:ph type="sldNum" sz="quarter" idx="12"/>
          </p:nvPr>
        </p:nvSpPr>
        <p:spPr/>
        <p:txBody>
          <a:bodyPr/>
          <a:lstStyle>
            <a:lvl1pPr>
              <a:defRPr/>
            </a:lvl1pPr>
            <a:extLst/>
          </a:lstStyle>
          <a:p>
            <a:pPr>
              <a:defRPr/>
            </a:pPr>
            <a:fld id="{50F0C938-DCB8-4C09-AB5F-C6F0098D2DC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25C7A4C-D217-48BD-9A38-4FCB1B250784}" type="datetime1">
              <a:rPr lang="en-US"/>
              <a:pPr>
                <a:defRPr/>
              </a:pPr>
              <a:t>2014-03-20</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CST8207 - Shawn Unger</a:t>
            </a:r>
          </a:p>
        </p:txBody>
      </p:sp>
      <p:sp>
        <p:nvSpPr>
          <p:cNvPr id="4" name="Slide Number Placeholder 17"/>
          <p:cNvSpPr>
            <a:spLocks noGrp="1"/>
          </p:cNvSpPr>
          <p:nvPr>
            <p:ph type="sldNum" sz="quarter" idx="12"/>
          </p:nvPr>
        </p:nvSpPr>
        <p:spPr/>
        <p:txBody>
          <a:bodyPr/>
          <a:lstStyle>
            <a:lvl1pPr>
              <a:defRPr/>
            </a:lvl1pPr>
          </a:lstStyle>
          <a:p>
            <a:pPr>
              <a:defRPr/>
            </a:pPr>
            <a:fld id="{26A104A7-A852-4036-9315-113AE8A3369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2024931D-6F21-421E-87A2-C66D17C11271}" type="datetime1">
              <a:rPr lang="en-US"/>
              <a:pPr>
                <a:defRPr/>
              </a:pPr>
              <a:t>2014-03-20</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CST8207 - Shawn Unger</a:t>
            </a:r>
          </a:p>
        </p:txBody>
      </p:sp>
      <p:sp>
        <p:nvSpPr>
          <p:cNvPr id="7" name="Slide Number Placeholder 6"/>
          <p:cNvSpPr>
            <a:spLocks noGrp="1"/>
          </p:cNvSpPr>
          <p:nvPr>
            <p:ph type="sldNum" sz="quarter" idx="12"/>
          </p:nvPr>
        </p:nvSpPr>
        <p:spPr/>
        <p:txBody>
          <a:bodyPr/>
          <a:lstStyle>
            <a:lvl1pPr>
              <a:defRPr/>
            </a:lvl1pPr>
            <a:extLst/>
          </a:lstStyle>
          <a:p>
            <a:pPr>
              <a:defRPr/>
            </a:pPr>
            <a:fld id="{27AF20B4-13DC-444C-A6C6-4D48AEABDF2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1E466EFF-1399-490E-BD85-8C49FB1881F9}" type="datetime1">
              <a:rPr lang="en-US"/>
              <a:pPr>
                <a:defRPr/>
              </a:pPr>
              <a:t>2014-03-20</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a:t>CST8207 - Shawn Unger</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BBB792CA-4EF8-4095-8731-0B9B32B291F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dirty="0" smtClean="0"/>
              <a:t>Click to edit Master title style</a:t>
            </a:r>
            <a:endParaRPr lang="en-US" dirty="0"/>
          </a:p>
        </p:txBody>
      </p:sp>
      <p:sp>
        <p:nvSpPr>
          <p:cNvPr id="2057"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AF14FFCF-E058-4511-811C-6D24FEC07CA6}" type="datetime1">
              <a:rPr lang="en-US"/>
              <a:pPr>
                <a:defRPr/>
              </a:pPr>
              <a:t>2014-03-20</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r>
              <a:rPr lang="en-US" dirty="0" smtClean="0"/>
              <a:t>CST8177 – Todd Kelley</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83BD1274-B62D-469E-95D6-39289E33EB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69" r:id="rId2"/>
    <p:sldLayoutId id="2147483774" r:id="rId3"/>
    <p:sldLayoutId id="2147483775" r:id="rId4"/>
    <p:sldLayoutId id="2147483776" r:id="rId5"/>
    <p:sldLayoutId id="2147483777" r:id="rId6"/>
    <p:sldLayoutId id="2147483770" r:id="rId7"/>
    <p:sldLayoutId id="2147483778" r:id="rId8"/>
    <p:sldLayoutId id="2147483779" r:id="rId9"/>
    <p:sldLayoutId id="2147483771" r:id="rId10"/>
    <p:sldLayoutId id="2147483772" r:id="rId11"/>
  </p:sldLayoutIdLst>
  <p:hf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eaching.idallen.com/cst8207/14w/notes/520_package_management.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eaching.idallen.com/cst8207/14w/notes/015_file_transfer.html" TargetMode="External"/><Relationship Id="rId3" Type="http://schemas.openxmlformats.org/officeDocument/2006/relationships/hyperlink" Target="mailto:kelleyt@cst8177.idallen.ca"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myuser@cst8177.idallen.ca"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user@example.com:somedir" TargetMode="External"/><Relationship Id="rId4" Type="http://schemas.openxmlformats.org/officeDocument/2006/relationships/hyperlink" Target="mailto:user@example.com:/etc/passwd" TargetMode="External"/><Relationship Id="rId5" Type="http://schemas.openxmlformats.org/officeDocument/2006/relationships/hyperlink" Target="mailto:user@remote.com:somedir/foo" TargetMode="External"/><Relationship Id="rId1" Type="http://schemas.openxmlformats.org/officeDocument/2006/relationships/slideLayout" Target="../slideLayouts/slideLayout2.xml"/><Relationship Id="rId2" Type="http://schemas.openxmlformats.org/officeDocument/2006/relationships/hyperlink" Target="mailto:user@example.com:/home/user/"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829761"/>
          </a:xfrm>
        </p:spPr>
        <p:txBody>
          <a:bodyPr/>
          <a:lstStyle/>
          <a:p>
            <a:pPr eaLnBrk="1" fontAlgn="auto" hangingPunct="1">
              <a:spcAft>
                <a:spcPts val="0"/>
              </a:spcAft>
              <a:defRPr/>
            </a:pPr>
            <a:r>
              <a:rPr lang="en-US" dirty="0" smtClean="0"/>
              <a:t>CST8177 – Linux II</a:t>
            </a:r>
            <a:endParaRPr lang="en-US" dirty="0"/>
          </a:p>
        </p:txBody>
      </p:sp>
      <p:sp>
        <p:nvSpPr>
          <p:cNvPr id="10243" name="Subtitle 2"/>
          <p:cNvSpPr>
            <a:spLocks noGrp="1"/>
          </p:cNvSpPr>
          <p:nvPr>
            <p:ph type="subTitle" idx="1"/>
          </p:nvPr>
        </p:nvSpPr>
        <p:spPr>
          <a:xfrm>
            <a:off x="1295400" y="2895600"/>
            <a:ext cx="6934200" cy="2230438"/>
          </a:xfrm>
        </p:spPr>
        <p:txBody>
          <a:bodyPr/>
          <a:lstStyle/>
          <a:p>
            <a:pPr marR="0" eaLnBrk="1" hangingPunct="1">
              <a:lnSpc>
                <a:spcPct val="90000"/>
              </a:lnSpc>
            </a:pPr>
            <a:r>
              <a:rPr lang="en-US" dirty="0" err="1" smtClean="0"/>
              <a:t>ssh</a:t>
            </a:r>
            <a:r>
              <a:rPr lang="en-US" dirty="0" smtClean="0"/>
              <a:t> keys, yum, </a:t>
            </a:r>
            <a:r>
              <a:rPr lang="en-US" dirty="0" err="1" smtClean="0"/>
              <a:t>ntp</a:t>
            </a:r>
            <a:r>
              <a:rPr lang="en-US" dirty="0" smtClean="0"/>
              <a:t>, </a:t>
            </a:r>
            <a:r>
              <a:rPr lang="en-US" smtClean="0"/>
              <a:t>rsync</a:t>
            </a:r>
            <a:endParaRPr lang="en-US" dirty="0" smtClean="0"/>
          </a:p>
          <a:p>
            <a:pPr marR="0" eaLnBrk="1" hangingPunct="1">
              <a:lnSpc>
                <a:spcPct val="90000"/>
              </a:lnSpc>
            </a:pPr>
            <a:r>
              <a:rPr lang="en-US" dirty="0" smtClean="0"/>
              <a:t>Todd Kelley</a:t>
            </a:r>
          </a:p>
          <a:p>
            <a:pPr marR="0" eaLnBrk="1" hangingPunct="1">
              <a:lnSpc>
                <a:spcPct val="90000"/>
              </a:lnSpc>
            </a:pPr>
            <a:r>
              <a:rPr lang="en-US" dirty="0" smtClean="0"/>
              <a:t>kelleyt@algonquincollege.com</a:t>
            </a:r>
          </a:p>
        </p:txBody>
      </p:sp>
      <p:sp>
        <p:nvSpPr>
          <p:cNvPr id="5" name="Footer Placeholder 4"/>
          <p:cNvSpPr>
            <a:spLocks noGrp="1"/>
          </p:cNvSpPr>
          <p:nvPr>
            <p:ph type="ftr" sz="quarter" idx="11"/>
          </p:nvPr>
        </p:nvSpPr>
        <p:spPr/>
        <p:txBody>
          <a:bodyPr/>
          <a:lstStyle/>
          <a:p>
            <a:pPr>
              <a:defRPr/>
            </a:pPr>
            <a:r>
              <a:rPr lang="en-US" dirty="0" smtClean="0"/>
              <a:t>CST8177– Todd Kelley</a:t>
            </a:r>
            <a:endParaRPr lang="en-US" dirty="0"/>
          </a:p>
        </p:txBody>
      </p:sp>
      <p:sp>
        <p:nvSpPr>
          <p:cNvPr id="10245"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F85E87B3-0DF3-44E1-8B83-31834B08A364}" type="slidenum">
              <a:rPr lang="en-US" smtClean="0"/>
              <a:pPr fontAlgn="base">
                <a:spcBef>
                  <a:spcPct val="0"/>
                </a:spcBef>
                <a:spcAft>
                  <a:spcPct val="0"/>
                </a:spcAft>
                <a:defRPr/>
              </a:pPr>
              <a:t>1</a:t>
            </a:fld>
            <a:endParaRPr lang="en-US" smtClean="0"/>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7900"/>
          </a:xfrm>
        </p:spPr>
        <p:txBody>
          <a:bodyPr/>
          <a:lstStyle/>
          <a:p>
            <a:r>
              <a:rPr lang="en-US" dirty="0" smtClean="0"/>
              <a:t>Generating a </a:t>
            </a:r>
            <a:r>
              <a:rPr lang="en-US" dirty="0" err="1" smtClean="0"/>
              <a:t>keypair</a:t>
            </a:r>
            <a:r>
              <a:rPr lang="en-US" dirty="0" smtClean="0"/>
              <a:t> on Linux client:</a:t>
            </a:r>
          </a:p>
          <a:p>
            <a:pPr marL="109537" indent="0">
              <a:buNone/>
            </a:pPr>
            <a:r>
              <a:rPr lang="en-US" sz="900" dirty="0" smtClean="0"/>
              <a:t>$ </a:t>
            </a:r>
            <a:r>
              <a:rPr lang="en-US" sz="900" dirty="0" err="1" smtClean="0"/>
              <a:t>ssh-keygen</a:t>
            </a:r>
            <a:endParaRPr lang="en-US" sz="900" dirty="0" smtClean="0"/>
          </a:p>
          <a:p>
            <a:pPr marL="109537" indent="0">
              <a:buNone/>
            </a:pPr>
            <a:r>
              <a:rPr lang="en-US" sz="900" dirty="0"/>
              <a:t>Generating public/private </a:t>
            </a:r>
            <a:r>
              <a:rPr lang="en-US" sz="900" dirty="0" err="1"/>
              <a:t>rsa</a:t>
            </a:r>
            <a:r>
              <a:rPr lang="en-US" sz="900" dirty="0"/>
              <a:t> key pair.</a:t>
            </a:r>
          </a:p>
          <a:p>
            <a:pPr marL="109537" indent="0">
              <a:buNone/>
            </a:pPr>
            <a:r>
              <a:rPr lang="en-US" sz="900" dirty="0"/>
              <a:t>Enter file in which to save the key (/home/</a:t>
            </a:r>
            <a:r>
              <a:rPr lang="en-US" sz="900" dirty="0" err="1"/>
              <a:t>tgk</a:t>
            </a:r>
            <a:r>
              <a:rPr lang="en-US" sz="900" dirty="0"/>
              <a:t>/.</a:t>
            </a:r>
            <a:r>
              <a:rPr lang="en-US" sz="900" dirty="0" err="1"/>
              <a:t>ssh</a:t>
            </a:r>
            <a:r>
              <a:rPr lang="en-US" sz="900" dirty="0"/>
              <a:t>/</a:t>
            </a:r>
            <a:r>
              <a:rPr lang="en-US" sz="900" dirty="0" err="1"/>
              <a:t>id_rsa</a:t>
            </a:r>
            <a:r>
              <a:rPr lang="en-US" sz="900" dirty="0"/>
              <a:t>): </a:t>
            </a:r>
          </a:p>
          <a:p>
            <a:pPr marL="109537" indent="0">
              <a:buNone/>
            </a:pPr>
            <a:r>
              <a:rPr lang="en-US" sz="900" dirty="0" smtClean="0"/>
              <a:t>Enter </a:t>
            </a:r>
            <a:r>
              <a:rPr lang="en-US" sz="900" dirty="0"/>
              <a:t>passphrase (empty for no passphrase): </a:t>
            </a:r>
          </a:p>
          <a:p>
            <a:pPr marL="109537" indent="0">
              <a:buNone/>
            </a:pPr>
            <a:r>
              <a:rPr lang="en-US" sz="900" dirty="0"/>
              <a:t>Enter same passphrase again: </a:t>
            </a:r>
          </a:p>
          <a:p>
            <a:pPr marL="109537" indent="0">
              <a:buNone/>
            </a:pPr>
            <a:r>
              <a:rPr lang="en-US" sz="900" dirty="0"/>
              <a:t>Your identification has been saved in /home/</a:t>
            </a:r>
            <a:r>
              <a:rPr lang="en-US" sz="900" dirty="0" err="1"/>
              <a:t>tgk</a:t>
            </a:r>
            <a:r>
              <a:rPr lang="en-US" sz="900" dirty="0"/>
              <a:t>/.</a:t>
            </a:r>
            <a:r>
              <a:rPr lang="en-US" sz="900" dirty="0" err="1"/>
              <a:t>ssh</a:t>
            </a:r>
            <a:r>
              <a:rPr lang="en-US" sz="900" dirty="0"/>
              <a:t>/</a:t>
            </a:r>
            <a:r>
              <a:rPr lang="en-US" sz="900" dirty="0" err="1"/>
              <a:t>id_rsa</a:t>
            </a:r>
            <a:r>
              <a:rPr lang="en-US" sz="900" dirty="0"/>
              <a:t>.</a:t>
            </a:r>
          </a:p>
          <a:p>
            <a:pPr marL="109537" indent="0">
              <a:buNone/>
            </a:pPr>
            <a:r>
              <a:rPr lang="en-US" sz="900" dirty="0"/>
              <a:t>Your public key has been saved in /home/</a:t>
            </a:r>
            <a:r>
              <a:rPr lang="en-US" sz="900" dirty="0" err="1"/>
              <a:t>tgk</a:t>
            </a:r>
            <a:r>
              <a:rPr lang="en-US" sz="900" dirty="0"/>
              <a:t>/.</a:t>
            </a:r>
            <a:r>
              <a:rPr lang="en-US" sz="900" dirty="0" err="1"/>
              <a:t>ssh</a:t>
            </a:r>
            <a:r>
              <a:rPr lang="en-US" sz="900" dirty="0"/>
              <a:t>/</a:t>
            </a:r>
            <a:r>
              <a:rPr lang="en-US" sz="900" dirty="0" err="1"/>
              <a:t>id_rsa.pub</a:t>
            </a:r>
            <a:r>
              <a:rPr lang="en-US" sz="900" dirty="0"/>
              <a:t>.</a:t>
            </a:r>
          </a:p>
          <a:p>
            <a:pPr marL="109537" indent="0">
              <a:buNone/>
            </a:pPr>
            <a:r>
              <a:rPr lang="en-US" sz="900" dirty="0"/>
              <a:t>The key fingerprint is:</a:t>
            </a:r>
          </a:p>
          <a:p>
            <a:pPr marL="109537" indent="0">
              <a:buNone/>
            </a:pPr>
            <a:r>
              <a:rPr lang="en-US" sz="900" dirty="0"/>
              <a:t>81:27:65:81:26:fb:1b:6c:71:ae:a0:9c:58:5b:64:3b </a:t>
            </a:r>
            <a:r>
              <a:rPr lang="en-US" sz="900" dirty="0" err="1"/>
              <a:t>tgk@localhost.localdomain</a:t>
            </a:r>
            <a:endParaRPr lang="en-US" sz="900" dirty="0"/>
          </a:p>
          <a:p>
            <a:pPr marL="109537" indent="0">
              <a:buNone/>
            </a:pPr>
            <a:r>
              <a:rPr lang="en-US" sz="900" dirty="0"/>
              <a:t>The key's </a:t>
            </a:r>
            <a:r>
              <a:rPr lang="en-US" sz="900" dirty="0" err="1"/>
              <a:t>randomart</a:t>
            </a:r>
            <a:r>
              <a:rPr lang="en-US" sz="900" dirty="0"/>
              <a:t> image is:</a:t>
            </a:r>
          </a:p>
          <a:p>
            <a:pPr marL="109537" indent="0">
              <a:buNone/>
            </a:pPr>
            <a:r>
              <a:rPr lang="en-US" sz="900" dirty="0"/>
              <a:t>+--[ RSA 2048]----+</a:t>
            </a:r>
          </a:p>
          <a:p>
            <a:pPr marL="109537" indent="0">
              <a:buNone/>
            </a:pPr>
            <a:r>
              <a:rPr lang="en-US" sz="900" dirty="0"/>
              <a:t>|       .+.       |</a:t>
            </a:r>
          </a:p>
          <a:p>
            <a:pPr marL="109537" indent="0">
              <a:buNone/>
            </a:pPr>
            <a:r>
              <a:rPr lang="en-US" sz="900" dirty="0"/>
              <a:t>|    . o+         |</a:t>
            </a:r>
          </a:p>
          <a:p>
            <a:pPr marL="109537" indent="0">
              <a:buNone/>
            </a:pPr>
            <a:r>
              <a:rPr lang="en-US" sz="900" dirty="0"/>
              <a:t>|     +o o        |</a:t>
            </a:r>
          </a:p>
          <a:p>
            <a:pPr marL="109537" indent="0">
              <a:buNone/>
            </a:pPr>
            <a:r>
              <a:rPr lang="en-US" sz="900" dirty="0"/>
              <a:t>|    + .o..       |</a:t>
            </a:r>
          </a:p>
          <a:p>
            <a:pPr marL="109537" indent="0">
              <a:buNone/>
            </a:pPr>
            <a:r>
              <a:rPr lang="en-US" sz="900" dirty="0"/>
              <a:t>|   o + +S        |</a:t>
            </a:r>
          </a:p>
          <a:p>
            <a:pPr marL="109537" indent="0">
              <a:buNone/>
            </a:pPr>
            <a:r>
              <a:rPr lang="en-US" sz="900" dirty="0"/>
              <a:t>|  . E = .        |</a:t>
            </a:r>
          </a:p>
          <a:p>
            <a:pPr marL="109537" indent="0">
              <a:buNone/>
            </a:pPr>
            <a:r>
              <a:rPr lang="en-US" sz="900" dirty="0"/>
              <a:t>| + = + +         |</a:t>
            </a:r>
          </a:p>
          <a:p>
            <a:pPr marL="109537" indent="0">
              <a:buNone/>
            </a:pPr>
            <a:r>
              <a:rPr lang="en-US" sz="900" dirty="0"/>
              <a:t>|. =   o          |</a:t>
            </a:r>
          </a:p>
          <a:p>
            <a:pPr marL="109537" indent="0">
              <a:buNone/>
            </a:pPr>
            <a:r>
              <a:rPr lang="en-US" sz="900" dirty="0"/>
              <a:t>|                 |</a:t>
            </a:r>
          </a:p>
          <a:p>
            <a:pPr marL="109537" indent="0">
              <a:buNone/>
            </a:pPr>
            <a:r>
              <a:rPr lang="en-US" sz="900" dirty="0"/>
              <a:t>+-----------------+</a:t>
            </a:r>
          </a:p>
          <a:p>
            <a:pPr marL="109537" indent="0">
              <a:buNone/>
            </a:pPr>
            <a:r>
              <a:rPr lang="en-US" sz="900" dirty="0"/>
              <a:t>[</a:t>
            </a:r>
            <a:r>
              <a:rPr lang="en-US" sz="900" dirty="0" err="1"/>
              <a:t>tgk@localhost</a:t>
            </a:r>
            <a:r>
              <a:rPr lang="en-US" sz="900" dirty="0"/>
              <a:t> ~]$ </a:t>
            </a:r>
          </a:p>
          <a:p>
            <a:pPr marL="109537" indent="0">
              <a:buNone/>
            </a:pPr>
            <a:endParaRPr lang="en-US" sz="1800" dirty="0"/>
          </a:p>
        </p:txBody>
      </p:sp>
      <p:sp>
        <p:nvSpPr>
          <p:cNvPr id="3" name="Title 2"/>
          <p:cNvSpPr>
            <a:spLocks noGrp="1"/>
          </p:cNvSpPr>
          <p:nvPr>
            <p:ph type="title"/>
          </p:nvPr>
        </p:nvSpPr>
        <p:spPr/>
        <p:txBody>
          <a:bodyPr/>
          <a:lstStyle/>
          <a:p>
            <a:r>
              <a:rPr lang="en-US" dirty="0" err="1" smtClean="0"/>
              <a:t>ssh</a:t>
            </a:r>
            <a:r>
              <a:rPr lang="en-US" dirty="0" smtClean="0"/>
              <a:t> key login Linux</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10</a:t>
            </a:fld>
            <a:endParaRPr lang="en-US"/>
          </a:p>
        </p:txBody>
      </p:sp>
    </p:spTree>
    <p:extLst>
      <p:ext uri="{BB962C8B-B14F-4D97-AF65-F5344CB8AC3E}">
        <p14:creationId xmlns:p14="http://schemas.microsoft.com/office/powerpoint/2010/main" val="278311192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install your (client) public key to the server</a:t>
            </a:r>
          </a:p>
          <a:p>
            <a:pPr lvl="1"/>
            <a:r>
              <a:rPr lang="en-US" dirty="0" smtClean="0"/>
              <a:t>put the contents of </a:t>
            </a:r>
            <a:r>
              <a:rPr lang="en-US" dirty="0" err="1" smtClean="0">
                <a:latin typeface="Courier New"/>
                <a:cs typeface="Courier New"/>
              </a:rPr>
              <a:t>id_rsa.pub</a:t>
            </a:r>
            <a:r>
              <a:rPr lang="en-US" dirty="0" smtClean="0">
                <a:latin typeface="Courier New"/>
                <a:cs typeface="Courier New"/>
              </a:rPr>
              <a:t> </a:t>
            </a:r>
            <a:r>
              <a:rPr lang="en-US" dirty="0" smtClean="0">
                <a:cs typeface="Courier New"/>
              </a:rPr>
              <a:t>(we generated this file on the client) into </a:t>
            </a:r>
            <a:r>
              <a:rPr lang="en-US" dirty="0" smtClean="0">
                <a:latin typeface="Courier New"/>
                <a:cs typeface="Courier New"/>
              </a:rPr>
              <a:t>~/.</a:t>
            </a:r>
            <a:r>
              <a:rPr lang="en-US" dirty="0" err="1" smtClean="0">
                <a:latin typeface="Courier New"/>
                <a:cs typeface="Courier New"/>
              </a:rPr>
              <a:t>ssh</a:t>
            </a:r>
            <a:r>
              <a:rPr lang="en-US" dirty="0" smtClean="0">
                <a:latin typeface="Courier New"/>
                <a:cs typeface="Courier New"/>
              </a:rPr>
              <a:t>/</a:t>
            </a:r>
            <a:r>
              <a:rPr lang="en-US" dirty="0" err="1" smtClean="0">
                <a:latin typeface="Courier New"/>
                <a:cs typeface="Courier New"/>
              </a:rPr>
              <a:t>authorized_keys</a:t>
            </a:r>
            <a:r>
              <a:rPr lang="en-US" dirty="0" smtClean="0">
                <a:cs typeface="Courier New"/>
              </a:rPr>
              <a:t> on the server</a:t>
            </a:r>
          </a:p>
          <a:p>
            <a:pPr lvl="1"/>
            <a:r>
              <a:rPr lang="en-US" dirty="0" smtClean="0">
                <a:cs typeface="Courier New"/>
              </a:rPr>
              <a:t>can do this with vi, copy-paste</a:t>
            </a:r>
          </a:p>
          <a:p>
            <a:pPr lvl="1"/>
            <a:r>
              <a:rPr lang="en-US" dirty="0" smtClean="0">
                <a:cs typeface="Courier New"/>
              </a:rPr>
              <a:t>alternatively, can do this with </a:t>
            </a:r>
            <a:r>
              <a:rPr lang="en-US" dirty="0" err="1" smtClean="0">
                <a:latin typeface="Courier New"/>
                <a:cs typeface="Courier New"/>
              </a:rPr>
              <a:t>ssh</a:t>
            </a:r>
            <a:r>
              <a:rPr lang="en-US" dirty="0" smtClean="0">
                <a:latin typeface="Courier New"/>
                <a:cs typeface="Courier New"/>
              </a:rPr>
              <a:t>-copy-id </a:t>
            </a:r>
            <a:r>
              <a:rPr lang="en-US" dirty="0" smtClean="0">
                <a:cs typeface="Courier New"/>
              </a:rPr>
              <a:t>command</a:t>
            </a:r>
          </a:p>
          <a:p>
            <a:pPr lvl="1"/>
            <a:r>
              <a:rPr lang="en-US" dirty="0" smtClean="0"/>
              <a:t>you're running this command on the client</a:t>
            </a:r>
          </a:p>
          <a:p>
            <a:pPr marL="365125" lvl="1" indent="0">
              <a:buNone/>
            </a:pPr>
            <a:r>
              <a:rPr lang="en-US" dirty="0" smtClean="0">
                <a:latin typeface="Courier New"/>
                <a:cs typeface="Courier New"/>
              </a:rPr>
              <a:t>client$ </a:t>
            </a:r>
            <a:r>
              <a:rPr lang="en-US" dirty="0" err="1" smtClean="0">
                <a:latin typeface="Courier New"/>
                <a:cs typeface="Courier New"/>
              </a:rPr>
              <a:t>ssh</a:t>
            </a:r>
            <a:r>
              <a:rPr lang="en-US" dirty="0" smtClean="0">
                <a:latin typeface="Courier New"/>
                <a:cs typeface="Courier New"/>
              </a:rPr>
              <a:t>-copy-id username@example.com</a:t>
            </a:r>
          </a:p>
          <a:p>
            <a:pPr lvl="1"/>
            <a:r>
              <a:rPr lang="en-US" dirty="0" smtClean="0"/>
              <a:t>now you should be able to log in with the key, and you'll need to give your passphrase for your key</a:t>
            </a:r>
          </a:p>
          <a:p>
            <a:pPr marL="109537" indent="0">
              <a:buNone/>
            </a:pPr>
            <a:endParaRPr lang="en-US" dirty="0" smtClean="0"/>
          </a:p>
          <a:p>
            <a:pPr marL="109537" indent="0">
              <a:buNone/>
            </a:pPr>
            <a:endParaRPr lang="en-US" dirty="0"/>
          </a:p>
        </p:txBody>
      </p:sp>
      <p:sp>
        <p:nvSpPr>
          <p:cNvPr id="3" name="Title 2"/>
          <p:cNvSpPr>
            <a:spLocks noGrp="1"/>
          </p:cNvSpPr>
          <p:nvPr>
            <p:ph type="title"/>
          </p:nvPr>
        </p:nvSpPr>
        <p:spPr/>
        <p:txBody>
          <a:bodyPr/>
          <a:lstStyle/>
          <a:p>
            <a:r>
              <a:rPr lang="en-US" dirty="0" err="1" smtClean="0"/>
              <a:t>ssh</a:t>
            </a:r>
            <a:r>
              <a:rPr lang="en-US" dirty="0" smtClean="0"/>
              <a:t> key login Linux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11</a:t>
            </a:fld>
            <a:endParaRPr lang="en-US"/>
          </a:p>
        </p:txBody>
      </p:sp>
    </p:spTree>
    <p:extLst>
      <p:ext uri="{BB962C8B-B14F-4D97-AF65-F5344CB8AC3E}">
        <p14:creationId xmlns:p14="http://schemas.microsoft.com/office/powerpoint/2010/main" val="301043695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http://</a:t>
            </a:r>
            <a:r>
              <a:rPr lang="en-US" sz="2000" dirty="0" err="1"/>
              <a:t>www.howtoforge.com</a:t>
            </a:r>
            <a:r>
              <a:rPr lang="en-US" sz="2000" dirty="0"/>
              <a:t>/</a:t>
            </a:r>
            <a:r>
              <a:rPr lang="en-US" sz="2000" dirty="0" err="1" smtClean="0"/>
              <a:t>ssh_key_based_logins_putty</a:t>
            </a:r>
            <a:endParaRPr lang="en-US" sz="2000" dirty="0" smtClean="0"/>
          </a:p>
          <a:p>
            <a:endParaRPr lang="en-US" sz="2000" dirty="0"/>
          </a:p>
        </p:txBody>
      </p:sp>
      <p:sp>
        <p:nvSpPr>
          <p:cNvPr id="3" name="Title 2"/>
          <p:cNvSpPr>
            <a:spLocks noGrp="1"/>
          </p:cNvSpPr>
          <p:nvPr>
            <p:ph type="title"/>
          </p:nvPr>
        </p:nvSpPr>
        <p:spPr/>
        <p:txBody>
          <a:bodyPr/>
          <a:lstStyle/>
          <a:p>
            <a:r>
              <a:rPr lang="en-US" dirty="0" err="1" smtClean="0"/>
              <a:t>ssh</a:t>
            </a:r>
            <a:r>
              <a:rPr lang="en-US" dirty="0" smtClean="0"/>
              <a:t> key login Windows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12</a:t>
            </a:fld>
            <a:endParaRPr lang="en-US"/>
          </a:p>
        </p:txBody>
      </p:sp>
    </p:spTree>
    <p:extLst>
      <p:ext uri="{BB962C8B-B14F-4D97-AF65-F5344CB8AC3E}">
        <p14:creationId xmlns:p14="http://schemas.microsoft.com/office/powerpoint/2010/main" val="5311087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229600" cy="4876800"/>
          </a:xfrm>
        </p:spPr>
        <p:txBody>
          <a:bodyPr/>
          <a:lstStyle/>
          <a:p>
            <a:r>
              <a:rPr lang="en-US" dirty="0">
                <a:hlinkClick r:id="rId2"/>
              </a:rPr>
              <a:t>http://teaching.idallen.com/cst8207/14w/notes/</a:t>
            </a:r>
            <a:r>
              <a:rPr lang="en-US" dirty="0" smtClean="0">
                <a:hlinkClick r:id="rId2"/>
              </a:rPr>
              <a:t>520_package_management.html</a:t>
            </a:r>
            <a:endParaRPr lang="en-US" dirty="0" smtClean="0"/>
          </a:p>
          <a:p>
            <a:r>
              <a:rPr lang="en-US" dirty="0" smtClean="0"/>
              <a:t>yum can install software packages for you, retrieving them from a repository over the network</a:t>
            </a:r>
          </a:p>
          <a:p>
            <a:r>
              <a:rPr lang="en-US" dirty="0" smtClean="0"/>
              <a:t>performs dependency analysis: if the package you want to install depends on another package, it will install that too</a:t>
            </a:r>
          </a:p>
          <a:p>
            <a:r>
              <a:rPr lang="en-US" dirty="0" smtClean="0"/>
              <a:t>can also query installed packages, remove packages, update packages, </a:t>
            </a:r>
            <a:r>
              <a:rPr lang="en-US" dirty="0" err="1" smtClean="0"/>
              <a:t>etc</a:t>
            </a:r>
            <a:endParaRPr lang="en-US" dirty="0" smtClean="0"/>
          </a:p>
          <a:p>
            <a:r>
              <a:rPr lang="en-US" dirty="0" smtClean="0"/>
              <a:t>run with root privileges</a:t>
            </a:r>
          </a:p>
        </p:txBody>
      </p:sp>
      <p:sp>
        <p:nvSpPr>
          <p:cNvPr id="3" name="Title 2"/>
          <p:cNvSpPr>
            <a:spLocks noGrp="1"/>
          </p:cNvSpPr>
          <p:nvPr>
            <p:ph type="title"/>
          </p:nvPr>
        </p:nvSpPr>
        <p:spPr>
          <a:xfrm>
            <a:off x="457200" y="76200"/>
            <a:ext cx="8229600" cy="1143000"/>
          </a:xfrm>
        </p:spPr>
        <p:txBody>
          <a:bodyPr/>
          <a:lstStyle/>
          <a:p>
            <a:r>
              <a:rPr lang="en-US" dirty="0" smtClean="0"/>
              <a:t>Yum: </a:t>
            </a:r>
            <a:r>
              <a:rPr lang="en-US" sz="3200" dirty="0" err="1" smtClean="0"/>
              <a:t>Yellowdog</a:t>
            </a:r>
            <a:r>
              <a:rPr lang="en-US" sz="3200" dirty="0" smtClean="0"/>
              <a:t> Updater Modified</a:t>
            </a:r>
            <a:endParaRPr lang="en-US" sz="3200"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13</a:t>
            </a:fld>
            <a:endParaRPr lang="en-US"/>
          </a:p>
        </p:txBody>
      </p:sp>
    </p:spTree>
    <p:extLst>
      <p:ext uri="{BB962C8B-B14F-4D97-AF65-F5344CB8AC3E}">
        <p14:creationId xmlns:p14="http://schemas.microsoft.com/office/powerpoint/2010/main" val="131593028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43462"/>
          </a:xfrm>
        </p:spPr>
        <p:txBody>
          <a:bodyPr/>
          <a:lstStyle/>
          <a:p>
            <a:r>
              <a:rPr lang="en-US" dirty="0" smtClean="0"/>
              <a:t>Examples: (see "man yum" for details)</a:t>
            </a:r>
          </a:p>
          <a:p>
            <a:pPr lvl="1"/>
            <a:r>
              <a:rPr lang="en-US" dirty="0" smtClean="0"/>
              <a:t>yum install </a:t>
            </a:r>
            <a:r>
              <a:rPr lang="en-US" dirty="0" err="1" smtClean="0"/>
              <a:t>ntp</a:t>
            </a:r>
            <a:endParaRPr lang="en-US" dirty="0" smtClean="0"/>
          </a:p>
          <a:p>
            <a:pPr lvl="2"/>
            <a:r>
              <a:rPr lang="en-US" dirty="0" smtClean="0"/>
              <a:t>install the package "</a:t>
            </a:r>
            <a:r>
              <a:rPr lang="en-US" dirty="0" err="1" smtClean="0"/>
              <a:t>ntp</a:t>
            </a:r>
            <a:r>
              <a:rPr lang="en-US" dirty="0" smtClean="0"/>
              <a:t>" and its dependencies</a:t>
            </a:r>
          </a:p>
          <a:p>
            <a:pPr lvl="1"/>
            <a:r>
              <a:rPr lang="en-US" dirty="0" smtClean="0"/>
              <a:t>yum update</a:t>
            </a:r>
          </a:p>
          <a:p>
            <a:pPr lvl="2"/>
            <a:r>
              <a:rPr lang="en-US" dirty="0" smtClean="0"/>
              <a:t>update all currently installed packages</a:t>
            </a:r>
          </a:p>
          <a:p>
            <a:pPr lvl="1"/>
            <a:r>
              <a:rPr lang="en-US" dirty="0" smtClean="0"/>
              <a:t>yum update "</a:t>
            </a:r>
            <a:r>
              <a:rPr lang="en-US" dirty="0" err="1" smtClean="0"/>
              <a:t>nt</a:t>
            </a:r>
            <a:r>
              <a:rPr lang="en-US" dirty="0" smtClean="0"/>
              <a:t>*"     # quote the glob from the shell</a:t>
            </a:r>
          </a:p>
          <a:p>
            <a:pPr lvl="2"/>
            <a:r>
              <a:rPr lang="en-US" dirty="0" smtClean="0"/>
              <a:t>update all packages that match the glob</a:t>
            </a:r>
          </a:p>
          <a:p>
            <a:pPr lvl="1"/>
            <a:r>
              <a:rPr lang="en-US" dirty="0" smtClean="0"/>
              <a:t>yum –v </a:t>
            </a:r>
            <a:r>
              <a:rPr lang="en-US" dirty="0" err="1" smtClean="0"/>
              <a:t>repolist</a:t>
            </a:r>
            <a:r>
              <a:rPr lang="en-US" dirty="0" smtClean="0"/>
              <a:t>   # print info about repositories</a:t>
            </a:r>
          </a:p>
          <a:p>
            <a:pPr lvl="1"/>
            <a:r>
              <a:rPr lang="en-US" dirty="0" smtClean="0"/>
              <a:t>yum list installed  # list the installed packages</a:t>
            </a:r>
          </a:p>
          <a:p>
            <a:pPr lvl="1"/>
            <a:r>
              <a:rPr lang="en-US" dirty="0" smtClean="0"/>
              <a:t>yum list available  # list the available packages</a:t>
            </a:r>
          </a:p>
          <a:p>
            <a:pPr lvl="1"/>
            <a:r>
              <a:rPr lang="en-US" dirty="0" smtClean="0"/>
              <a:t>yum list                # combination of two above</a:t>
            </a:r>
          </a:p>
          <a:p>
            <a:pPr lvl="1"/>
            <a:r>
              <a:rPr lang="en-US" dirty="0" smtClean="0"/>
              <a:t>yum search fortune  # search package names for fortune</a:t>
            </a:r>
            <a:endParaRPr lang="en-US" dirty="0"/>
          </a:p>
        </p:txBody>
      </p:sp>
      <p:sp>
        <p:nvSpPr>
          <p:cNvPr id="3" name="Title 2"/>
          <p:cNvSpPr>
            <a:spLocks noGrp="1"/>
          </p:cNvSpPr>
          <p:nvPr>
            <p:ph type="title"/>
          </p:nvPr>
        </p:nvSpPr>
        <p:spPr/>
        <p:txBody>
          <a:bodyPr/>
          <a:lstStyle/>
          <a:p>
            <a:r>
              <a:rPr lang="en-US" dirty="0" smtClean="0"/>
              <a:t>Yum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14</a:t>
            </a:fld>
            <a:endParaRPr lang="en-US"/>
          </a:p>
        </p:txBody>
      </p:sp>
    </p:spTree>
    <p:extLst>
      <p:ext uri="{BB962C8B-B14F-4D97-AF65-F5344CB8AC3E}">
        <p14:creationId xmlns:p14="http://schemas.microsoft.com/office/powerpoint/2010/main" val="333563329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shouldn't need to change these, but if you're curious...</a:t>
            </a:r>
          </a:p>
          <a:p>
            <a:r>
              <a:rPr lang="en-US" dirty="0" smtClean="0"/>
              <a:t>repository files are in /</a:t>
            </a:r>
            <a:r>
              <a:rPr lang="en-US" dirty="0" err="1" smtClean="0"/>
              <a:t>etc</a:t>
            </a:r>
            <a:r>
              <a:rPr lang="en-US" dirty="0" smtClean="0"/>
              <a:t>/</a:t>
            </a:r>
            <a:r>
              <a:rPr lang="en-US" dirty="0" err="1" smtClean="0"/>
              <a:t>yum.repos.d</a:t>
            </a:r>
            <a:endParaRPr lang="en-US" dirty="0" smtClean="0"/>
          </a:p>
          <a:p>
            <a:pPr lvl="1"/>
            <a:r>
              <a:rPr lang="en-US" dirty="0" err="1" smtClean="0"/>
              <a:t>CentOS-Base.repo</a:t>
            </a:r>
            <a:endParaRPr lang="en-US" dirty="0" smtClean="0"/>
          </a:p>
          <a:p>
            <a:pPr lvl="2"/>
            <a:r>
              <a:rPr lang="en-US" dirty="0" smtClean="0"/>
              <a:t>main </a:t>
            </a:r>
            <a:r>
              <a:rPr lang="en-US" dirty="0" err="1" smtClean="0"/>
              <a:t>CentOS</a:t>
            </a:r>
            <a:r>
              <a:rPr lang="en-US" dirty="0" smtClean="0"/>
              <a:t> repository mirrors</a:t>
            </a:r>
          </a:p>
          <a:p>
            <a:pPr lvl="1"/>
            <a:r>
              <a:rPr lang="en-US" dirty="0" err="1" smtClean="0"/>
              <a:t>CentOS-Media.repo</a:t>
            </a:r>
            <a:endParaRPr lang="en-US" dirty="0" smtClean="0"/>
          </a:p>
          <a:p>
            <a:pPr lvl="2"/>
            <a:r>
              <a:rPr lang="en-US" dirty="0" smtClean="0"/>
              <a:t>uses the DVD in your drive as a repository</a:t>
            </a:r>
          </a:p>
          <a:p>
            <a:r>
              <a:rPr lang="en-US" dirty="0" smtClean="0"/>
              <a:t>To configure your machine to use the EPEL repository (for </a:t>
            </a:r>
            <a:r>
              <a:rPr lang="en-US" dirty="0" err="1" smtClean="0"/>
              <a:t>cowsay</a:t>
            </a:r>
            <a:r>
              <a:rPr lang="en-US" dirty="0" smtClean="0"/>
              <a:t>, fortune-mod, </a:t>
            </a:r>
            <a:r>
              <a:rPr lang="en-US" dirty="0" err="1" smtClean="0"/>
              <a:t>etc</a:t>
            </a:r>
            <a:r>
              <a:rPr lang="en-US" dirty="0" smtClean="0"/>
              <a:t>):</a:t>
            </a:r>
          </a:p>
          <a:p>
            <a:pPr lvl="1"/>
            <a:r>
              <a:rPr lang="en-US" dirty="0" smtClean="0"/>
              <a:t>rpm –</a:t>
            </a:r>
            <a:r>
              <a:rPr lang="en-US" dirty="0" err="1" smtClean="0"/>
              <a:t>Uvh</a:t>
            </a:r>
            <a:r>
              <a:rPr lang="en-US" dirty="0" smtClean="0"/>
              <a:t> http</a:t>
            </a:r>
            <a:r>
              <a:rPr lang="en-US" dirty="0"/>
              <a:t>://</a:t>
            </a:r>
            <a:r>
              <a:rPr lang="en-US" dirty="0" err="1"/>
              <a:t>dl.fedoraproject.org</a:t>
            </a:r>
            <a:r>
              <a:rPr lang="en-US" dirty="0"/>
              <a:t>/pub/</a:t>
            </a:r>
            <a:r>
              <a:rPr lang="en-US" dirty="0" err="1"/>
              <a:t>epel</a:t>
            </a:r>
            <a:r>
              <a:rPr lang="en-US" dirty="0"/>
              <a:t>/6/x86_64/epel-release-6-8.noarch.rpm</a:t>
            </a:r>
          </a:p>
        </p:txBody>
      </p:sp>
      <p:sp>
        <p:nvSpPr>
          <p:cNvPr id="3" name="Title 2"/>
          <p:cNvSpPr>
            <a:spLocks noGrp="1"/>
          </p:cNvSpPr>
          <p:nvPr>
            <p:ph type="title"/>
          </p:nvPr>
        </p:nvSpPr>
        <p:spPr/>
        <p:txBody>
          <a:bodyPr/>
          <a:lstStyle/>
          <a:p>
            <a:r>
              <a:rPr lang="en-US" dirty="0" smtClean="0"/>
              <a:t>Yum repository configuration</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15</a:t>
            </a:fld>
            <a:endParaRPr lang="en-US"/>
          </a:p>
        </p:txBody>
      </p:sp>
    </p:spTree>
    <p:extLst>
      <p:ext uri="{BB962C8B-B14F-4D97-AF65-F5344CB8AC3E}">
        <p14:creationId xmlns:p14="http://schemas.microsoft.com/office/powerpoint/2010/main" val="259971049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we'll be using the </a:t>
            </a:r>
            <a:r>
              <a:rPr lang="en-US" dirty="0" err="1" smtClean="0"/>
              <a:t>ntp</a:t>
            </a:r>
            <a:r>
              <a:rPr lang="en-US" dirty="0" smtClean="0"/>
              <a:t> package to keep our </a:t>
            </a:r>
            <a:r>
              <a:rPr lang="en-US" dirty="0" err="1" smtClean="0"/>
              <a:t>CentOS</a:t>
            </a:r>
            <a:r>
              <a:rPr lang="en-US" dirty="0" smtClean="0"/>
              <a:t> clocks synchronized with a time server, such as 1.centos.pool.ntp.org</a:t>
            </a:r>
          </a:p>
          <a:p>
            <a:r>
              <a:rPr lang="en-US" dirty="0" err="1" smtClean="0"/>
              <a:t>ntpd</a:t>
            </a:r>
            <a:r>
              <a:rPr lang="en-US" dirty="0" smtClean="0"/>
              <a:t>, the </a:t>
            </a:r>
            <a:r>
              <a:rPr lang="en-US" dirty="0" err="1" smtClean="0"/>
              <a:t>ntp</a:t>
            </a:r>
            <a:r>
              <a:rPr lang="en-US" dirty="0" smtClean="0"/>
              <a:t> daemon, will look after keeping our clocks accurate</a:t>
            </a:r>
          </a:p>
          <a:p>
            <a:r>
              <a:rPr lang="en-US" dirty="0" smtClean="0"/>
              <a:t>/</a:t>
            </a:r>
            <a:r>
              <a:rPr lang="en-US" dirty="0" err="1" smtClean="0"/>
              <a:t>etc</a:t>
            </a:r>
            <a:r>
              <a:rPr lang="en-US" dirty="0" smtClean="0"/>
              <a:t>/</a:t>
            </a:r>
            <a:r>
              <a:rPr lang="en-US" dirty="0" err="1" smtClean="0"/>
              <a:t>ntp.conf</a:t>
            </a:r>
            <a:r>
              <a:rPr lang="en-US" dirty="0"/>
              <a:t> </a:t>
            </a:r>
            <a:r>
              <a:rPr lang="en-US" dirty="0" smtClean="0"/>
              <a:t>configures the daemon, and all we need to do is arrange for the daemon to start:</a:t>
            </a:r>
          </a:p>
          <a:p>
            <a:pPr marL="392113" lvl="1" indent="0">
              <a:buNone/>
            </a:pPr>
            <a:r>
              <a:rPr lang="en-US" dirty="0" smtClean="0"/>
              <a:t>bash$ </a:t>
            </a:r>
            <a:r>
              <a:rPr lang="en-US" dirty="0" err="1" smtClean="0"/>
              <a:t>chkconfig</a:t>
            </a:r>
            <a:r>
              <a:rPr lang="en-US" dirty="0" smtClean="0"/>
              <a:t> </a:t>
            </a:r>
            <a:r>
              <a:rPr lang="en-US" dirty="0" err="1" smtClean="0"/>
              <a:t>ntpd</a:t>
            </a:r>
            <a:r>
              <a:rPr lang="en-US" dirty="0" smtClean="0"/>
              <a:t> on</a:t>
            </a:r>
          </a:p>
          <a:p>
            <a:pPr marL="392113" lvl="1" indent="0">
              <a:buNone/>
            </a:pPr>
            <a:r>
              <a:rPr lang="en-US" dirty="0" smtClean="0"/>
              <a:t>bash$ </a:t>
            </a:r>
            <a:r>
              <a:rPr lang="en-US" dirty="0" err="1" smtClean="0"/>
              <a:t>chkconfig</a:t>
            </a:r>
            <a:r>
              <a:rPr lang="en-US" dirty="0" smtClean="0"/>
              <a:t> </a:t>
            </a:r>
            <a:r>
              <a:rPr lang="en-US" dirty="0" smtClean="0"/>
              <a:t>--list </a:t>
            </a:r>
            <a:r>
              <a:rPr lang="en-US" dirty="0" err="1" smtClean="0"/>
              <a:t>ntpd</a:t>
            </a:r>
            <a:endParaRPr lang="en-US" dirty="0" smtClean="0"/>
          </a:p>
          <a:p>
            <a:endParaRPr lang="en-US" dirty="0"/>
          </a:p>
        </p:txBody>
      </p:sp>
      <p:sp>
        <p:nvSpPr>
          <p:cNvPr id="3" name="Title 2"/>
          <p:cNvSpPr>
            <a:spLocks noGrp="1"/>
          </p:cNvSpPr>
          <p:nvPr>
            <p:ph type="title"/>
          </p:nvPr>
        </p:nvSpPr>
        <p:spPr/>
        <p:txBody>
          <a:bodyPr/>
          <a:lstStyle/>
          <a:p>
            <a:r>
              <a:rPr lang="en-US" dirty="0" smtClean="0"/>
              <a:t>NTP: network time protocol</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16</a:t>
            </a:fld>
            <a:endParaRPr lang="en-US"/>
          </a:p>
        </p:txBody>
      </p:sp>
    </p:spTree>
    <p:extLst>
      <p:ext uri="{BB962C8B-B14F-4D97-AF65-F5344CB8AC3E}">
        <p14:creationId xmlns:p14="http://schemas.microsoft.com/office/powerpoint/2010/main" val="132427619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now that the </a:t>
            </a:r>
            <a:r>
              <a:rPr lang="en-US" dirty="0" err="1" smtClean="0"/>
              <a:t>ntpd</a:t>
            </a:r>
            <a:r>
              <a:rPr lang="en-US" dirty="0" smtClean="0"/>
              <a:t> daemon is configured to start upon entering </a:t>
            </a:r>
            <a:r>
              <a:rPr lang="en-US" dirty="0" err="1" smtClean="0"/>
              <a:t>runlevels</a:t>
            </a:r>
            <a:r>
              <a:rPr lang="en-US" dirty="0" smtClean="0"/>
              <a:t> 2,3,4,and 5, let's check whether it's running:</a:t>
            </a:r>
          </a:p>
          <a:p>
            <a:pPr marL="109537" indent="0">
              <a:buNone/>
            </a:pPr>
            <a:r>
              <a:rPr lang="en-US" dirty="0" smtClean="0"/>
              <a:t>bash$ service </a:t>
            </a:r>
            <a:r>
              <a:rPr lang="en-US" dirty="0" err="1" smtClean="0"/>
              <a:t>ntpd</a:t>
            </a:r>
            <a:r>
              <a:rPr lang="en-US" dirty="0" smtClean="0"/>
              <a:t> status</a:t>
            </a:r>
          </a:p>
          <a:p>
            <a:pPr marL="109537" indent="0">
              <a:buNone/>
            </a:pPr>
            <a:r>
              <a:rPr lang="en-US" dirty="0" err="1" smtClean="0"/>
              <a:t>ntpd</a:t>
            </a:r>
            <a:r>
              <a:rPr lang="en-US" dirty="0" smtClean="0"/>
              <a:t> is stopped</a:t>
            </a:r>
          </a:p>
          <a:p>
            <a:r>
              <a:rPr lang="en-US" dirty="0" smtClean="0"/>
              <a:t>we are in </a:t>
            </a:r>
            <a:r>
              <a:rPr lang="en-US" dirty="0" err="1" smtClean="0"/>
              <a:t>runlevel</a:t>
            </a:r>
            <a:r>
              <a:rPr lang="en-US" dirty="0" smtClean="0"/>
              <a:t> 3 but we haven't actually entered that </a:t>
            </a:r>
            <a:r>
              <a:rPr lang="en-US" dirty="0" err="1" smtClean="0"/>
              <a:t>runlevel</a:t>
            </a:r>
            <a:r>
              <a:rPr lang="en-US" dirty="0" smtClean="0"/>
              <a:t> since we ran </a:t>
            </a:r>
            <a:r>
              <a:rPr lang="en-US" dirty="0" err="1" smtClean="0"/>
              <a:t>chkconfig</a:t>
            </a:r>
            <a:endParaRPr lang="en-US" dirty="0" smtClean="0"/>
          </a:p>
          <a:p>
            <a:r>
              <a:rPr lang="en-US" dirty="0" smtClean="0"/>
              <a:t>we'll start it manually this one time:</a:t>
            </a:r>
          </a:p>
          <a:p>
            <a:pPr marL="109537" indent="0">
              <a:buNone/>
            </a:pPr>
            <a:r>
              <a:rPr lang="en-US" dirty="0" smtClean="0"/>
              <a:t>bash$ service </a:t>
            </a:r>
            <a:r>
              <a:rPr lang="en-US" dirty="0" err="1" smtClean="0"/>
              <a:t>ntpd</a:t>
            </a:r>
            <a:r>
              <a:rPr lang="en-US" dirty="0" smtClean="0"/>
              <a:t> start</a:t>
            </a:r>
            <a:endParaRPr lang="en-US" dirty="0"/>
          </a:p>
          <a:p>
            <a:pPr marL="109537"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NTP: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17</a:t>
            </a:fld>
            <a:endParaRPr lang="en-US"/>
          </a:p>
        </p:txBody>
      </p:sp>
    </p:spTree>
    <p:extLst>
      <p:ext uri="{BB962C8B-B14F-4D97-AF65-F5344CB8AC3E}">
        <p14:creationId xmlns:p14="http://schemas.microsoft.com/office/powerpoint/2010/main" val="371234892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create an archive of a directory</a:t>
            </a:r>
          </a:p>
          <a:p>
            <a:pPr lvl="1"/>
            <a:r>
              <a:rPr lang="en-US" dirty="0" smtClean="0"/>
              <a:t>tar </a:t>
            </a:r>
            <a:r>
              <a:rPr lang="en-US" dirty="0" err="1" smtClean="0"/>
              <a:t>cvzf</a:t>
            </a:r>
            <a:r>
              <a:rPr lang="en-US" dirty="0" smtClean="0"/>
              <a:t> </a:t>
            </a:r>
            <a:r>
              <a:rPr lang="en-US" dirty="0" err="1" smtClean="0"/>
              <a:t>mydirectory.tgz</a:t>
            </a:r>
            <a:r>
              <a:rPr lang="en-US" dirty="0" smtClean="0"/>
              <a:t> </a:t>
            </a:r>
            <a:r>
              <a:rPr lang="en-US" dirty="0" err="1" smtClean="0"/>
              <a:t>mydirectory</a:t>
            </a:r>
            <a:endParaRPr lang="en-US" dirty="0" smtClean="0"/>
          </a:p>
          <a:p>
            <a:pPr lvl="2"/>
            <a:r>
              <a:rPr lang="en-US" dirty="0" smtClean="0"/>
              <a:t>c: create an archive</a:t>
            </a:r>
          </a:p>
          <a:p>
            <a:pPr lvl="2"/>
            <a:r>
              <a:rPr lang="en-US" dirty="0" smtClean="0"/>
              <a:t>v: verbose, print the filenames as their added</a:t>
            </a:r>
          </a:p>
          <a:p>
            <a:pPr lvl="2"/>
            <a:r>
              <a:rPr lang="en-US" dirty="0" smtClean="0"/>
              <a:t>z: compress the archive</a:t>
            </a:r>
          </a:p>
          <a:p>
            <a:pPr lvl="2"/>
            <a:r>
              <a:rPr lang="en-US" dirty="0" smtClean="0"/>
              <a:t>f: use the following as the filename for the archive</a:t>
            </a:r>
          </a:p>
          <a:p>
            <a:r>
              <a:rPr lang="en-US" dirty="0" smtClean="0"/>
              <a:t>extract an archive</a:t>
            </a:r>
          </a:p>
          <a:p>
            <a:pPr lvl="1"/>
            <a:r>
              <a:rPr lang="en-US" dirty="0" smtClean="0"/>
              <a:t>tar </a:t>
            </a:r>
            <a:r>
              <a:rPr lang="en-US" dirty="0" err="1" smtClean="0"/>
              <a:t>xvzf</a:t>
            </a:r>
            <a:r>
              <a:rPr lang="en-US" dirty="0" smtClean="0"/>
              <a:t> </a:t>
            </a:r>
            <a:r>
              <a:rPr lang="en-US" dirty="0" err="1" smtClean="0"/>
              <a:t>mydirectory.tgz</a:t>
            </a:r>
            <a:endParaRPr lang="en-US" dirty="0" smtClean="0"/>
          </a:p>
          <a:p>
            <a:pPr lvl="2"/>
            <a:r>
              <a:rPr lang="en-US" dirty="0" smtClean="0"/>
              <a:t>x: extract an archive</a:t>
            </a:r>
          </a:p>
          <a:p>
            <a:pPr lvl="2"/>
            <a:r>
              <a:rPr lang="en-US" dirty="0" smtClean="0"/>
              <a:t>z: </a:t>
            </a:r>
            <a:r>
              <a:rPr lang="en-US" dirty="0" err="1" smtClean="0"/>
              <a:t>uncompress</a:t>
            </a:r>
            <a:r>
              <a:rPr lang="en-US" dirty="0" smtClean="0"/>
              <a:t> the archive</a:t>
            </a:r>
            <a:endParaRPr lang="en-US" dirty="0"/>
          </a:p>
          <a:p>
            <a:pPr lvl="1"/>
            <a:endParaRPr lang="en-US" dirty="0"/>
          </a:p>
        </p:txBody>
      </p:sp>
      <p:sp>
        <p:nvSpPr>
          <p:cNvPr id="3" name="Title 2"/>
          <p:cNvSpPr>
            <a:spLocks noGrp="1"/>
          </p:cNvSpPr>
          <p:nvPr>
            <p:ph type="title"/>
          </p:nvPr>
        </p:nvSpPr>
        <p:spPr/>
        <p:txBody>
          <a:bodyPr/>
          <a:lstStyle/>
          <a:p>
            <a:r>
              <a:rPr lang="en-US" dirty="0" smtClean="0"/>
              <a:t>tar command basics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18</a:t>
            </a:fld>
            <a:endParaRPr lang="en-US"/>
          </a:p>
        </p:txBody>
      </p:sp>
    </p:spTree>
    <p:extLst>
      <p:ext uri="{BB962C8B-B14F-4D97-AF65-F5344CB8AC3E}">
        <p14:creationId xmlns:p14="http://schemas.microsoft.com/office/powerpoint/2010/main" val="134345340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24400"/>
          </a:xfrm>
        </p:spPr>
        <p:txBody>
          <a:bodyPr/>
          <a:lstStyle/>
          <a:p>
            <a:r>
              <a:rPr lang="en-US" dirty="0" smtClean="0"/>
              <a:t>print listing of an archive without extracting</a:t>
            </a:r>
          </a:p>
          <a:p>
            <a:pPr lvl="1"/>
            <a:r>
              <a:rPr lang="en-US" dirty="0" smtClean="0"/>
              <a:t>tar </a:t>
            </a:r>
            <a:r>
              <a:rPr lang="en-US" dirty="0" err="1"/>
              <a:t>t</a:t>
            </a:r>
            <a:r>
              <a:rPr lang="en-US" dirty="0" err="1" smtClean="0"/>
              <a:t>vzf</a:t>
            </a:r>
            <a:r>
              <a:rPr lang="en-US" dirty="0" smtClean="0"/>
              <a:t> mydirectory.tgz </a:t>
            </a:r>
            <a:r>
              <a:rPr lang="en-US" dirty="0" err="1" smtClean="0"/>
              <a:t>mydirectory</a:t>
            </a:r>
            <a:endParaRPr lang="en-US" dirty="0" smtClean="0"/>
          </a:p>
          <a:p>
            <a:pPr lvl="2"/>
            <a:r>
              <a:rPr lang="en-US" dirty="0" smtClean="0"/>
              <a:t>t: print a listing</a:t>
            </a:r>
          </a:p>
          <a:p>
            <a:pPr lvl="2"/>
            <a:r>
              <a:rPr lang="en-US" dirty="0" smtClean="0"/>
              <a:t>v: verbose, like a long listing</a:t>
            </a:r>
          </a:p>
          <a:p>
            <a:pPr lvl="2"/>
            <a:r>
              <a:rPr lang="en-US" dirty="0" smtClean="0"/>
              <a:t>z: the archive is compressed</a:t>
            </a:r>
          </a:p>
          <a:p>
            <a:pPr lvl="2"/>
            <a:r>
              <a:rPr lang="en-US" dirty="0" smtClean="0"/>
              <a:t>f: use the following as the filename for the archive</a:t>
            </a:r>
          </a:p>
          <a:p>
            <a:r>
              <a:rPr lang="en-US" dirty="0" smtClean="0"/>
              <a:t>In each of the above examples</a:t>
            </a:r>
          </a:p>
          <a:p>
            <a:pPr lvl="1"/>
            <a:r>
              <a:rPr lang="en-US" dirty="0" smtClean="0"/>
              <a:t>exactly one of t, c, or x is mandatory</a:t>
            </a:r>
          </a:p>
          <a:p>
            <a:pPr lvl="1"/>
            <a:r>
              <a:rPr lang="en-US" dirty="0" smtClean="0"/>
              <a:t>f with an archive name is mandatory</a:t>
            </a:r>
          </a:p>
          <a:p>
            <a:pPr lvl="1"/>
            <a:r>
              <a:rPr lang="en-US" dirty="0" smtClean="0"/>
              <a:t>z: is mandatory if archive is, or is to be, compressed</a:t>
            </a:r>
          </a:p>
          <a:p>
            <a:pPr lvl="1"/>
            <a:r>
              <a:rPr lang="en-US" dirty="0" smtClean="0"/>
              <a:t>v: is optional for verbosity</a:t>
            </a:r>
            <a:endParaRPr lang="en-US" dirty="0"/>
          </a:p>
          <a:p>
            <a:pPr lvl="1"/>
            <a:endParaRPr lang="en-US" dirty="0"/>
          </a:p>
        </p:txBody>
      </p:sp>
      <p:sp>
        <p:nvSpPr>
          <p:cNvPr id="3" name="Title 2"/>
          <p:cNvSpPr>
            <a:spLocks noGrp="1"/>
          </p:cNvSpPr>
          <p:nvPr>
            <p:ph type="title"/>
          </p:nvPr>
        </p:nvSpPr>
        <p:spPr/>
        <p:txBody>
          <a:bodyPr/>
          <a:lstStyle/>
          <a:p>
            <a:r>
              <a:rPr lang="en-US" dirty="0" smtClean="0"/>
              <a:t>tar command basics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19</a:t>
            </a:fld>
            <a:endParaRPr lang="en-US"/>
          </a:p>
        </p:txBody>
      </p:sp>
    </p:spTree>
    <p:extLst>
      <p:ext uri="{BB962C8B-B14F-4D97-AF65-F5344CB8AC3E}">
        <p14:creationId xmlns:p14="http://schemas.microsoft.com/office/powerpoint/2010/main" val="6235235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Arial"/>
              </a:rPr>
              <a:t>CST8177 </a:t>
            </a:r>
            <a:r>
              <a:rPr lang="en-US" sz="2800" dirty="0">
                <a:latin typeface="Arial"/>
              </a:rPr>
              <a:t>Linux Operating Systems </a:t>
            </a:r>
            <a:r>
              <a:rPr lang="en-US" sz="2800" dirty="0" smtClean="0">
                <a:latin typeface="Arial"/>
              </a:rPr>
              <a:t>II</a:t>
            </a:r>
          </a:p>
          <a:p>
            <a:r>
              <a:rPr lang="en-US" sz="2800" dirty="0" smtClean="0">
                <a:latin typeface="Arial"/>
              </a:rPr>
              <a:t> </a:t>
            </a:r>
            <a:r>
              <a:rPr lang="en-US" sz="2800" dirty="0">
                <a:latin typeface="Arial"/>
              </a:rPr>
              <a:t>Thurs 24-Apr-14 10:</a:t>
            </a:r>
            <a:r>
              <a:rPr lang="en-US" sz="2800" dirty="0" smtClean="0">
                <a:latin typeface="Arial"/>
              </a:rPr>
              <a:t>30-12</a:t>
            </a:r>
            <a:r>
              <a:rPr lang="en-US" sz="2800" dirty="0">
                <a:latin typeface="Arial"/>
              </a:rPr>
              <a:t>:30 T119 </a:t>
            </a:r>
            <a:endParaRPr lang="en-US" dirty="0"/>
          </a:p>
        </p:txBody>
      </p:sp>
      <p:sp>
        <p:nvSpPr>
          <p:cNvPr id="3" name="Title 2"/>
          <p:cNvSpPr>
            <a:spLocks noGrp="1"/>
          </p:cNvSpPr>
          <p:nvPr>
            <p:ph type="title"/>
          </p:nvPr>
        </p:nvSpPr>
        <p:spPr/>
        <p:txBody>
          <a:bodyPr/>
          <a:lstStyle/>
          <a:p>
            <a:r>
              <a:rPr lang="en-US" dirty="0" smtClean="0"/>
              <a:t>Final Exam</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a:t>
            </a:fld>
            <a:endParaRPr lang="en-US"/>
          </a:p>
        </p:txBody>
      </p:sp>
    </p:spTree>
    <p:extLst>
      <p:ext uri="{BB962C8B-B14F-4D97-AF65-F5344CB8AC3E}">
        <p14:creationId xmlns:p14="http://schemas.microsoft.com/office/powerpoint/2010/main" val="122473590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800600"/>
          </a:xfrm>
        </p:spPr>
        <p:txBody>
          <a:bodyPr/>
          <a:lstStyle/>
          <a:p>
            <a:r>
              <a:rPr lang="en-US" dirty="0" err="1" smtClean="0"/>
              <a:t>scp</a:t>
            </a:r>
            <a:r>
              <a:rPr lang="en-US" dirty="0" smtClean="0"/>
              <a:t> behaves much like the familiar </a:t>
            </a:r>
            <a:r>
              <a:rPr lang="en-US" dirty="0" err="1" smtClean="0"/>
              <a:t>cp</a:t>
            </a:r>
            <a:r>
              <a:rPr lang="en-US" dirty="0" smtClean="0"/>
              <a:t> command, but with remote capabilities</a:t>
            </a:r>
          </a:p>
          <a:p>
            <a:r>
              <a:rPr lang="en-US" dirty="0" smtClean="0"/>
              <a:t>The arguments (source or destination) can optionally be for a remote file/directory</a:t>
            </a:r>
          </a:p>
          <a:p>
            <a:r>
              <a:rPr lang="en-US" sz="1600" dirty="0">
                <a:hlinkClick r:id="rId2"/>
              </a:rPr>
              <a:t>http://teaching.idallen.com/cst8207/14w/notes/</a:t>
            </a:r>
            <a:r>
              <a:rPr lang="en-US" sz="1600" dirty="0" smtClean="0">
                <a:hlinkClick r:id="rId2"/>
              </a:rPr>
              <a:t>015_file_transfer.html</a:t>
            </a:r>
            <a:endParaRPr lang="en-US" sz="1600" dirty="0" smtClean="0"/>
          </a:p>
          <a:p>
            <a:r>
              <a:rPr lang="en-US" dirty="0" smtClean="0">
                <a:solidFill>
                  <a:prstClr val="black"/>
                </a:solidFill>
              </a:rPr>
              <a:t>A remote argument has a colon in it </a:t>
            </a:r>
          </a:p>
          <a:p>
            <a:r>
              <a:rPr lang="en-US" dirty="0" smtClean="0">
                <a:solidFill>
                  <a:prstClr val="black"/>
                </a:solidFill>
              </a:rPr>
              <a:t>To copy local </a:t>
            </a:r>
            <a:r>
              <a:rPr lang="en-US" dirty="0" err="1" smtClean="0">
                <a:solidFill>
                  <a:prstClr val="black"/>
                </a:solidFill>
              </a:rPr>
              <a:t>passwd</a:t>
            </a:r>
            <a:r>
              <a:rPr lang="en-US" dirty="0" smtClean="0">
                <a:solidFill>
                  <a:prstClr val="black"/>
                </a:solidFill>
              </a:rPr>
              <a:t> file to </a:t>
            </a:r>
            <a:r>
              <a:rPr lang="en-US" dirty="0" err="1" smtClean="0">
                <a:solidFill>
                  <a:prstClr val="black"/>
                </a:solidFill>
              </a:rPr>
              <a:t>kelleyt's</a:t>
            </a:r>
            <a:r>
              <a:rPr lang="en-US" dirty="0" smtClean="0">
                <a:solidFill>
                  <a:prstClr val="black"/>
                </a:solidFill>
              </a:rPr>
              <a:t> home directory on a remote computer</a:t>
            </a:r>
          </a:p>
          <a:p>
            <a:pPr lvl="1"/>
            <a:r>
              <a:rPr lang="en-US" sz="2000" dirty="0" err="1" smtClean="0">
                <a:solidFill>
                  <a:prstClr val="black"/>
                </a:solidFill>
                <a:latin typeface="Courier New"/>
                <a:cs typeface="Courier New"/>
              </a:rPr>
              <a:t>scp</a:t>
            </a:r>
            <a:r>
              <a:rPr lang="en-US" sz="2000" dirty="0" smtClean="0">
                <a:solidFill>
                  <a:prstClr val="black"/>
                </a:solidFill>
                <a:latin typeface="Courier New"/>
                <a:cs typeface="Courier New"/>
              </a:rPr>
              <a:t> /</a:t>
            </a:r>
            <a:r>
              <a:rPr lang="en-US" sz="2000" dirty="0" err="1" smtClean="0">
                <a:solidFill>
                  <a:prstClr val="black"/>
                </a:solidFill>
                <a:latin typeface="Courier New"/>
                <a:cs typeface="Courier New"/>
              </a:rPr>
              <a:t>etc</a:t>
            </a:r>
            <a:r>
              <a:rPr lang="en-US" sz="2000" dirty="0" smtClean="0">
                <a:solidFill>
                  <a:prstClr val="black"/>
                </a:solidFill>
                <a:latin typeface="Courier New"/>
                <a:cs typeface="Courier New"/>
              </a:rPr>
              <a:t>/</a:t>
            </a:r>
            <a:r>
              <a:rPr lang="en-US" sz="2000" dirty="0" err="1" smtClean="0">
                <a:solidFill>
                  <a:prstClr val="black"/>
                </a:solidFill>
                <a:latin typeface="Courier New"/>
                <a:cs typeface="Courier New"/>
              </a:rPr>
              <a:t>passwd</a:t>
            </a:r>
            <a:r>
              <a:rPr lang="en-US" sz="2000" dirty="0" smtClean="0">
                <a:solidFill>
                  <a:prstClr val="black"/>
                </a:solidFill>
                <a:latin typeface="Courier New"/>
                <a:cs typeface="Courier New"/>
              </a:rPr>
              <a:t>  </a:t>
            </a:r>
            <a:r>
              <a:rPr lang="en-US" sz="2000" dirty="0" smtClean="0">
                <a:solidFill>
                  <a:prstClr val="black"/>
                </a:solidFill>
                <a:latin typeface="Courier New"/>
                <a:cs typeface="Courier New"/>
                <a:hlinkClick r:id="rId3"/>
              </a:rPr>
              <a:t>kelleyt@cst8177.idallen.ca</a:t>
            </a:r>
            <a:r>
              <a:rPr lang="en-US" sz="2000" dirty="0" smtClean="0">
                <a:solidFill>
                  <a:prstClr val="black"/>
                </a:solidFill>
                <a:latin typeface="Courier New"/>
                <a:cs typeface="Courier New"/>
              </a:rPr>
              <a:t>:</a:t>
            </a:r>
            <a:endParaRPr lang="en-US" sz="2000" dirty="0">
              <a:solidFill>
                <a:prstClr val="black"/>
              </a:solidFill>
              <a:latin typeface="Courier New"/>
              <a:cs typeface="Courier New"/>
            </a:endParaRPr>
          </a:p>
          <a:p>
            <a:pPr lvl="1"/>
            <a:r>
              <a:rPr lang="en-US" dirty="0" smtClean="0">
                <a:solidFill>
                  <a:prstClr val="black"/>
                </a:solidFill>
              </a:rPr>
              <a:t>Notice the colon in the remote </a:t>
            </a:r>
            <a:r>
              <a:rPr lang="en-US" dirty="0" err="1" smtClean="0">
                <a:solidFill>
                  <a:prstClr val="black"/>
                </a:solidFill>
              </a:rPr>
              <a:t>dest</a:t>
            </a:r>
            <a:r>
              <a:rPr lang="en-US" dirty="0" smtClean="0">
                <a:solidFill>
                  <a:prstClr val="black"/>
                </a:solidFill>
              </a:rPr>
              <a:t> argument</a:t>
            </a:r>
          </a:p>
          <a:p>
            <a:pPr lvl="1"/>
            <a:r>
              <a:rPr lang="en-US" dirty="0" smtClean="0">
                <a:solidFill>
                  <a:prstClr val="black"/>
                </a:solidFill>
              </a:rPr>
              <a:t>file </a:t>
            </a:r>
            <a:r>
              <a:rPr lang="en-US" dirty="0" smtClean="0">
                <a:solidFill>
                  <a:prstClr val="black"/>
                </a:solidFill>
                <a:latin typeface="Courier New"/>
                <a:cs typeface="Courier New"/>
              </a:rPr>
              <a:t>~</a:t>
            </a:r>
            <a:r>
              <a:rPr lang="en-US" dirty="0" err="1" smtClean="0">
                <a:solidFill>
                  <a:prstClr val="black"/>
                </a:solidFill>
                <a:latin typeface="Courier New"/>
                <a:cs typeface="Courier New"/>
              </a:rPr>
              <a:t>kelleyt</a:t>
            </a:r>
            <a:r>
              <a:rPr lang="en-US" dirty="0" smtClean="0">
                <a:solidFill>
                  <a:prstClr val="black"/>
                </a:solidFill>
                <a:latin typeface="Courier New"/>
                <a:cs typeface="Courier New"/>
              </a:rPr>
              <a:t>/</a:t>
            </a:r>
            <a:r>
              <a:rPr lang="en-US" dirty="0" err="1" smtClean="0">
                <a:solidFill>
                  <a:prstClr val="black"/>
                </a:solidFill>
                <a:latin typeface="Courier New"/>
                <a:cs typeface="Courier New"/>
              </a:rPr>
              <a:t>passwd</a:t>
            </a:r>
            <a:r>
              <a:rPr lang="en-US" dirty="0" smtClean="0">
                <a:solidFill>
                  <a:prstClr val="black"/>
                </a:solidFill>
                <a:latin typeface="Courier New"/>
                <a:cs typeface="Courier New"/>
              </a:rPr>
              <a:t> </a:t>
            </a:r>
            <a:r>
              <a:rPr lang="en-US" dirty="0">
                <a:solidFill>
                  <a:prstClr val="black"/>
                </a:solidFill>
                <a:cs typeface="Courier New"/>
              </a:rPr>
              <a:t>on </a:t>
            </a:r>
            <a:r>
              <a:rPr lang="en-US" dirty="0">
                <a:solidFill>
                  <a:prstClr val="black"/>
                </a:solidFill>
                <a:latin typeface="Courier New"/>
                <a:cs typeface="Courier New"/>
              </a:rPr>
              <a:t>cst8177.</a:t>
            </a:r>
            <a:r>
              <a:rPr lang="en-US" dirty="0" smtClean="0">
                <a:solidFill>
                  <a:prstClr val="black"/>
                </a:solidFill>
                <a:latin typeface="Courier New"/>
                <a:cs typeface="Courier New"/>
              </a:rPr>
              <a:t>idallen.ca </a:t>
            </a:r>
            <a:r>
              <a:rPr lang="en-US" dirty="0" smtClean="0">
                <a:solidFill>
                  <a:prstClr val="black"/>
                </a:solidFill>
                <a:cs typeface="Courier New"/>
              </a:rPr>
              <a:t>is created or if it already existed, it's overwritten</a:t>
            </a:r>
            <a:endParaRPr lang="en-US" dirty="0" smtClean="0">
              <a:solidFill>
                <a:prstClr val="black"/>
              </a:solidFill>
              <a:latin typeface="Courier New"/>
              <a:cs typeface="Courier New"/>
            </a:endParaRPr>
          </a:p>
          <a:p>
            <a:endParaRPr lang="en-US" dirty="0" smtClean="0">
              <a:solidFill>
                <a:prstClr val="black"/>
              </a:solidFill>
            </a:endParaRPr>
          </a:p>
          <a:p>
            <a:pPr marL="109537" indent="0">
              <a:buNone/>
            </a:pPr>
            <a:endParaRPr lang="en-US" dirty="0" smtClean="0">
              <a:solidFill>
                <a:prstClr val="black"/>
              </a:solidFill>
            </a:endParaRPr>
          </a:p>
          <a:p>
            <a:endParaRPr lang="en-US" dirty="0" smtClean="0">
              <a:solidFill>
                <a:prstClr val="black"/>
              </a:solidFill>
            </a:endParaRPr>
          </a:p>
        </p:txBody>
      </p:sp>
      <p:sp>
        <p:nvSpPr>
          <p:cNvPr id="3" name="Title 2"/>
          <p:cNvSpPr>
            <a:spLocks noGrp="1"/>
          </p:cNvSpPr>
          <p:nvPr>
            <p:ph type="title"/>
          </p:nvPr>
        </p:nvSpPr>
        <p:spPr>
          <a:xfrm>
            <a:off x="457200" y="0"/>
            <a:ext cx="8229600" cy="1143000"/>
          </a:xfrm>
        </p:spPr>
        <p:txBody>
          <a:bodyPr/>
          <a:lstStyle/>
          <a:p>
            <a:r>
              <a:rPr lang="en-US" dirty="0" smtClean="0"/>
              <a:t>Copying over SSH: </a:t>
            </a:r>
            <a:r>
              <a:rPr lang="en-US" dirty="0" err="1" smtClean="0"/>
              <a:t>scp</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20</a:t>
            </a:fld>
            <a:endParaRPr lang="en-US"/>
          </a:p>
        </p:txBody>
      </p:sp>
    </p:spTree>
    <p:extLst>
      <p:ext uri="{BB962C8B-B14F-4D97-AF65-F5344CB8AC3E}">
        <p14:creationId xmlns:p14="http://schemas.microsoft.com/office/powerpoint/2010/main" val="46975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525962"/>
          </a:xfrm>
        </p:spPr>
        <p:txBody>
          <a:bodyPr/>
          <a:lstStyle/>
          <a:p>
            <a:r>
              <a:rPr lang="en-US" dirty="0">
                <a:solidFill>
                  <a:prstClr val="black"/>
                </a:solidFill>
              </a:rPr>
              <a:t>Whatever </a:t>
            </a:r>
            <a:r>
              <a:rPr lang="en-US" dirty="0" smtClean="0">
                <a:solidFill>
                  <a:prstClr val="black"/>
                </a:solidFill>
              </a:rPr>
              <a:t>name follows </a:t>
            </a:r>
            <a:r>
              <a:rPr lang="en-US" dirty="0">
                <a:solidFill>
                  <a:prstClr val="black"/>
                </a:solidFill>
              </a:rPr>
              <a:t>the colon is relative to the home directory on the remote </a:t>
            </a:r>
            <a:r>
              <a:rPr lang="en-US" dirty="0" smtClean="0">
                <a:solidFill>
                  <a:prstClr val="black"/>
                </a:solidFill>
              </a:rPr>
              <a:t>side (unless it's an absolute path and therefore not relative)</a:t>
            </a:r>
          </a:p>
          <a:p>
            <a:r>
              <a:rPr lang="en-US" dirty="0" smtClean="0">
                <a:solidFill>
                  <a:prstClr val="black"/>
                </a:solidFill>
              </a:rPr>
              <a:t>use -p option to preserve timestamps, modes (analogous to -p with </a:t>
            </a:r>
            <a:r>
              <a:rPr lang="en-US" dirty="0" err="1" smtClean="0">
                <a:solidFill>
                  <a:prstClr val="black"/>
                </a:solidFill>
                <a:latin typeface="Courier New"/>
                <a:cs typeface="Courier New"/>
              </a:rPr>
              <a:t>cp</a:t>
            </a:r>
            <a:r>
              <a:rPr lang="en-US" dirty="0" smtClean="0">
                <a:solidFill>
                  <a:prstClr val="black"/>
                </a:solidFill>
              </a:rPr>
              <a:t> command)</a:t>
            </a:r>
            <a:endParaRPr lang="en-US" dirty="0">
              <a:solidFill>
                <a:prstClr val="black"/>
              </a:solidFill>
            </a:endParaRPr>
          </a:p>
          <a:p>
            <a:r>
              <a:rPr lang="en-US" dirty="0" smtClean="0"/>
              <a:t>Use CAPITAL P option to specify a port</a:t>
            </a:r>
          </a:p>
          <a:p>
            <a:pPr lvl="1"/>
            <a:r>
              <a:rPr lang="en-US" dirty="0" smtClean="0"/>
              <a:t>if you're at a McDonalds and you want to copy to </a:t>
            </a:r>
            <a:r>
              <a:rPr lang="en-US" dirty="0" err="1" smtClean="0"/>
              <a:t>myuser's</a:t>
            </a:r>
            <a:r>
              <a:rPr lang="en-US" dirty="0" smtClean="0"/>
              <a:t> home directory on the CLS:</a:t>
            </a:r>
          </a:p>
          <a:p>
            <a:pPr lvl="1"/>
            <a:r>
              <a:rPr lang="en-US" dirty="0" err="1" smtClean="0"/>
              <a:t>scp</a:t>
            </a:r>
            <a:r>
              <a:rPr lang="en-US" dirty="0" smtClean="0"/>
              <a:t> -P 443 localfile.txt  </a:t>
            </a:r>
            <a:r>
              <a:rPr lang="en-US" dirty="0" smtClean="0">
                <a:hlinkClick r:id="rId2"/>
              </a:rPr>
              <a:t>myuser@cst8177.idallen.ca</a:t>
            </a:r>
            <a:r>
              <a:rPr lang="en-US" dirty="0" smtClean="0"/>
              <a:t>:</a:t>
            </a:r>
          </a:p>
          <a:p>
            <a:pPr lvl="1"/>
            <a:r>
              <a:rPr lang="en-US" dirty="0" smtClean="0"/>
              <a:t>again, notice the colon in the remote argument</a:t>
            </a:r>
          </a:p>
          <a:p>
            <a:pPr lvl="1"/>
            <a:r>
              <a:rPr lang="en-US" dirty="0" smtClean="0"/>
              <a:t>notice that port option is  -p for </a:t>
            </a:r>
            <a:r>
              <a:rPr lang="en-US" dirty="0" err="1" smtClean="0"/>
              <a:t>ssh</a:t>
            </a:r>
            <a:r>
              <a:rPr lang="en-US" dirty="0" smtClean="0"/>
              <a:t>, -P for </a:t>
            </a:r>
            <a:r>
              <a:rPr lang="en-US" dirty="0" err="1" smtClean="0"/>
              <a:t>scp</a:t>
            </a:r>
            <a:endParaRPr lang="en-US" dirty="0" smtClean="0"/>
          </a:p>
          <a:p>
            <a:endParaRPr lang="en-US" dirty="0" smtClean="0"/>
          </a:p>
        </p:txBody>
      </p:sp>
      <p:sp>
        <p:nvSpPr>
          <p:cNvPr id="3" name="Title 2"/>
          <p:cNvSpPr>
            <a:spLocks noGrp="1"/>
          </p:cNvSpPr>
          <p:nvPr>
            <p:ph type="title"/>
          </p:nvPr>
        </p:nvSpPr>
        <p:spPr>
          <a:xfrm>
            <a:off x="457200" y="152400"/>
            <a:ext cx="8229600" cy="1143000"/>
          </a:xfrm>
        </p:spPr>
        <p:txBody>
          <a:bodyPr/>
          <a:lstStyle/>
          <a:p>
            <a:r>
              <a:rPr lang="en-US" dirty="0" err="1" smtClean="0"/>
              <a:t>scp</a:t>
            </a:r>
            <a:r>
              <a:rPr lang="en-US" dirty="0" smtClean="0"/>
              <a:t>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21</a:t>
            </a:fld>
            <a:endParaRPr lang="en-US"/>
          </a:p>
        </p:txBody>
      </p:sp>
    </p:spTree>
    <p:extLst>
      <p:ext uri="{BB962C8B-B14F-4D97-AF65-F5344CB8AC3E}">
        <p14:creationId xmlns:p14="http://schemas.microsoft.com/office/powerpoint/2010/main" val="4046301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absolute local to absolute remote file foo</a:t>
            </a:r>
          </a:p>
          <a:p>
            <a:pPr lvl="1"/>
            <a:r>
              <a:rPr lang="en-US" sz="2000" dirty="0" err="1" smtClean="0"/>
              <a:t>scp</a:t>
            </a:r>
            <a:r>
              <a:rPr lang="en-US" sz="2000" dirty="0" smtClean="0"/>
              <a:t> -p /</a:t>
            </a:r>
            <a:r>
              <a:rPr lang="en-US" sz="2000" dirty="0" err="1" smtClean="0"/>
              <a:t>etc</a:t>
            </a:r>
            <a:r>
              <a:rPr lang="en-US" sz="2000" dirty="0" smtClean="0"/>
              <a:t>/</a:t>
            </a:r>
            <a:r>
              <a:rPr lang="en-US" sz="2000" dirty="0" err="1" smtClean="0"/>
              <a:t>passwd</a:t>
            </a:r>
            <a:r>
              <a:rPr lang="en-US" sz="2000" dirty="0" smtClean="0"/>
              <a:t> user@remote.com:/home/user/foo</a:t>
            </a:r>
          </a:p>
          <a:p>
            <a:r>
              <a:rPr lang="en-US" dirty="0" smtClean="0"/>
              <a:t>relative local file to absolute remote directory</a:t>
            </a:r>
          </a:p>
          <a:p>
            <a:pPr lvl="1"/>
            <a:r>
              <a:rPr lang="en-US" dirty="0" err="1" smtClean="0"/>
              <a:t>scp</a:t>
            </a:r>
            <a:r>
              <a:rPr lang="en-US" dirty="0" smtClean="0"/>
              <a:t> -p </a:t>
            </a:r>
            <a:r>
              <a:rPr lang="en-US" dirty="0" err="1" smtClean="0"/>
              <a:t>myfile</a:t>
            </a:r>
            <a:r>
              <a:rPr lang="en-US" dirty="0" smtClean="0"/>
              <a:t> </a:t>
            </a:r>
            <a:r>
              <a:rPr lang="en-US" dirty="0" smtClean="0">
                <a:hlinkClick r:id="rId2"/>
              </a:rPr>
              <a:t>user@example.com:/home/user/</a:t>
            </a:r>
            <a:endParaRPr lang="en-US" dirty="0" smtClean="0"/>
          </a:p>
          <a:p>
            <a:r>
              <a:rPr lang="en-US" dirty="0" smtClean="0"/>
              <a:t>directory and its contents to remote directory</a:t>
            </a:r>
          </a:p>
          <a:p>
            <a:pPr lvl="1"/>
            <a:r>
              <a:rPr lang="en-US" dirty="0" err="1" smtClean="0"/>
              <a:t>scp</a:t>
            </a:r>
            <a:r>
              <a:rPr lang="en-US" dirty="0" smtClean="0"/>
              <a:t> -</a:t>
            </a:r>
            <a:r>
              <a:rPr lang="en-US" dirty="0" err="1" smtClean="0"/>
              <a:t>rp</a:t>
            </a:r>
            <a:r>
              <a:rPr lang="en-US" dirty="0" smtClean="0"/>
              <a:t> </a:t>
            </a:r>
            <a:r>
              <a:rPr lang="en-US" dirty="0" err="1" smtClean="0"/>
              <a:t>mydir</a:t>
            </a:r>
            <a:r>
              <a:rPr lang="en-US" dirty="0" smtClean="0"/>
              <a:t> </a:t>
            </a:r>
            <a:r>
              <a:rPr lang="en-US" dirty="0" err="1" smtClean="0">
                <a:hlinkClick r:id="rId3"/>
              </a:rPr>
              <a:t>user@example.com:somedir</a:t>
            </a:r>
            <a:endParaRPr lang="en-US" dirty="0" smtClean="0"/>
          </a:p>
          <a:p>
            <a:r>
              <a:rPr lang="en-US" dirty="0" smtClean="0"/>
              <a:t>absolute remote file to local home </a:t>
            </a:r>
            <a:r>
              <a:rPr lang="en-US" dirty="0" err="1" smtClean="0"/>
              <a:t>dir</a:t>
            </a:r>
            <a:endParaRPr lang="en-US" dirty="0" smtClean="0"/>
          </a:p>
          <a:p>
            <a:pPr lvl="1"/>
            <a:r>
              <a:rPr lang="en-US" dirty="0" err="1" smtClean="0"/>
              <a:t>scp</a:t>
            </a:r>
            <a:r>
              <a:rPr lang="en-US" dirty="0" smtClean="0"/>
              <a:t> </a:t>
            </a:r>
            <a:r>
              <a:rPr lang="en-US" dirty="0" smtClean="0">
                <a:hlinkClick r:id="rId4"/>
              </a:rPr>
              <a:t>user@example.com:/</a:t>
            </a:r>
            <a:r>
              <a:rPr lang="en-US" dirty="0" err="1" smtClean="0">
                <a:hlinkClick r:id="rId4"/>
              </a:rPr>
              <a:t>etc</a:t>
            </a:r>
            <a:r>
              <a:rPr lang="en-US" dirty="0" smtClean="0">
                <a:hlinkClick r:id="rId4"/>
              </a:rPr>
              <a:t>/</a:t>
            </a:r>
            <a:r>
              <a:rPr lang="en-US" dirty="0" err="1" smtClean="0">
                <a:hlinkClick r:id="rId4"/>
              </a:rPr>
              <a:t>passwd</a:t>
            </a:r>
            <a:r>
              <a:rPr lang="en-US" dirty="0" smtClean="0"/>
              <a:t>  ~</a:t>
            </a:r>
          </a:p>
          <a:p>
            <a:r>
              <a:rPr lang="en-US" dirty="0" smtClean="0"/>
              <a:t>relative remote file to current local </a:t>
            </a:r>
            <a:r>
              <a:rPr lang="en-US" dirty="0" err="1" smtClean="0"/>
              <a:t>dir</a:t>
            </a:r>
            <a:endParaRPr lang="en-US" dirty="0" smtClean="0"/>
          </a:p>
          <a:p>
            <a:pPr lvl="1"/>
            <a:r>
              <a:rPr lang="en-US" dirty="0" err="1" smtClean="0"/>
              <a:t>scp</a:t>
            </a:r>
            <a:r>
              <a:rPr lang="en-US" dirty="0" smtClean="0"/>
              <a:t> </a:t>
            </a:r>
            <a:r>
              <a:rPr lang="en-US" dirty="0" err="1" smtClean="0">
                <a:hlinkClick r:id="rId5"/>
              </a:rPr>
              <a:t>user@example.com:somedir</a:t>
            </a:r>
            <a:r>
              <a:rPr lang="en-US" dirty="0" smtClean="0">
                <a:hlinkClick r:id="rId5"/>
              </a:rPr>
              <a:t>/foo</a:t>
            </a:r>
            <a:r>
              <a:rPr lang="en-US" dirty="0" smtClean="0"/>
              <a:t>  .</a:t>
            </a:r>
            <a:endParaRPr lang="en-US" dirty="0"/>
          </a:p>
        </p:txBody>
      </p:sp>
      <p:sp>
        <p:nvSpPr>
          <p:cNvPr id="3" name="Title 2"/>
          <p:cNvSpPr>
            <a:spLocks noGrp="1"/>
          </p:cNvSpPr>
          <p:nvPr>
            <p:ph type="title"/>
          </p:nvPr>
        </p:nvSpPr>
        <p:spPr/>
        <p:txBody>
          <a:bodyPr/>
          <a:lstStyle/>
          <a:p>
            <a:r>
              <a:rPr lang="en-US" dirty="0" smtClean="0"/>
              <a:t>More </a:t>
            </a:r>
            <a:r>
              <a:rPr lang="en-US" dirty="0" err="1" smtClean="0"/>
              <a:t>scp</a:t>
            </a:r>
            <a:r>
              <a:rPr lang="en-US" dirty="0" smtClean="0"/>
              <a:t> examples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22</a:t>
            </a:fld>
            <a:endParaRPr lang="en-US"/>
          </a:p>
        </p:txBody>
      </p:sp>
    </p:spTree>
    <p:extLst>
      <p:ext uri="{BB962C8B-B14F-4D97-AF65-F5344CB8AC3E}">
        <p14:creationId xmlns:p14="http://schemas.microsoft.com/office/powerpoint/2010/main" val="1730497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rsync</a:t>
            </a:r>
            <a:r>
              <a:rPr lang="en-US" dirty="0" smtClean="0"/>
              <a:t> behaves similarly to </a:t>
            </a:r>
            <a:r>
              <a:rPr lang="en-US" dirty="0" err="1" smtClean="0"/>
              <a:t>scp</a:t>
            </a:r>
            <a:endParaRPr lang="en-US" dirty="0" smtClean="0"/>
          </a:p>
          <a:p>
            <a:r>
              <a:rPr lang="en-US" dirty="0" smtClean="0"/>
              <a:t>only one </a:t>
            </a:r>
            <a:r>
              <a:rPr lang="en-US" dirty="0" err="1" smtClean="0"/>
              <a:t>rsync</a:t>
            </a:r>
            <a:r>
              <a:rPr lang="en-US" dirty="0" smtClean="0"/>
              <a:t> argument can be remote</a:t>
            </a:r>
          </a:p>
          <a:p>
            <a:r>
              <a:rPr lang="en-US" sz="2400" dirty="0" smtClean="0"/>
              <a:t>Example copy local (relative) to local (absolute):</a:t>
            </a:r>
            <a:endParaRPr lang="en-US" sz="2400" dirty="0"/>
          </a:p>
          <a:p>
            <a:r>
              <a:rPr lang="en-US" dirty="0" err="1" smtClean="0"/>
              <a:t>rsync</a:t>
            </a:r>
            <a:r>
              <a:rPr lang="en-US" dirty="0" smtClean="0"/>
              <a:t> –</a:t>
            </a:r>
            <a:r>
              <a:rPr lang="en-US" dirty="0" err="1" smtClean="0"/>
              <a:t>aHv</a:t>
            </a:r>
            <a:r>
              <a:rPr lang="en-US" dirty="0" smtClean="0"/>
              <a:t> </a:t>
            </a:r>
            <a:r>
              <a:rPr lang="en-US" dirty="0" err="1" smtClean="0"/>
              <a:t>adir</a:t>
            </a:r>
            <a:r>
              <a:rPr lang="en-US" dirty="0" smtClean="0"/>
              <a:t> /some/</a:t>
            </a:r>
            <a:r>
              <a:rPr lang="en-US" dirty="0" err="1" smtClean="0"/>
              <a:t>dir</a:t>
            </a:r>
            <a:endParaRPr lang="en-US" dirty="0" smtClean="0"/>
          </a:p>
          <a:p>
            <a:pPr lvl="1"/>
            <a:r>
              <a:rPr lang="en-US" dirty="0" smtClean="0"/>
              <a:t>a: archive mode, preserve permissions, timestamps, </a:t>
            </a:r>
            <a:r>
              <a:rPr lang="en-US" dirty="0" err="1" smtClean="0"/>
              <a:t>etc</a:t>
            </a:r>
            <a:endParaRPr lang="en-US" dirty="0" smtClean="0"/>
          </a:p>
          <a:p>
            <a:pPr lvl="1"/>
            <a:r>
              <a:rPr lang="en-US" dirty="0" smtClean="0"/>
              <a:t>H: preserve hard links</a:t>
            </a:r>
          </a:p>
          <a:p>
            <a:pPr lvl="1"/>
            <a:r>
              <a:rPr lang="en-US" dirty="0" smtClean="0"/>
              <a:t>v: verbose</a:t>
            </a:r>
          </a:p>
          <a:p>
            <a:pPr lvl="1"/>
            <a:r>
              <a:rPr lang="en-US" dirty="0" smtClean="0"/>
              <a:t>if "</a:t>
            </a:r>
            <a:r>
              <a:rPr lang="en-US" dirty="0" err="1" smtClean="0"/>
              <a:t>dir</a:t>
            </a:r>
            <a:r>
              <a:rPr lang="en-US" dirty="0" smtClean="0"/>
              <a:t>" exists, "/some/</a:t>
            </a:r>
            <a:r>
              <a:rPr lang="en-US" dirty="0" err="1" smtClean="0"/>
              <a:t>dir</a:t>
            </a:r>
            <a:r>
              <a:rPr lang="en-US" dirty="0" smtClean="0"/>
              <a:t>/</a:t>
            </a:r>
            <a:r>
              <a:rPr lang="en-US" dirty="0" err="1" smtClean="0"/>
              <a:t>adir</a:t>
            </a:r>
            <a:r>
              <a:rPr lang="en-US" dirty="0" smtClean="0"/>
              <a:t>" will result</a:t>
            </a:r>
          </a:p>
          <a:p>
            <a:pPr lvl="1"/>
            <a:r>
              <a:rPr lang="en-US" dirty="0" smtClean="0"/>
              <a:t>if "</a:t>
            </a:r>
            <a:r>
              <a:rPr lang="en-US" dirty="0" err="1" smtClean="0"/>
              <a:t>dir</a:t>
            </a:r>
            <a:r>
              <a:rPr lang="en-US" dirty="0" smtClean="0"/>
              <a:t>" does not exist, "/some/</a:t>
            </a:r>
            <a:r>
              <a:rPr lang="en-US" dirty="0" err="1" smtClean="0"/>
              <a:t>dir</a:t>
            </a:r>
            <a:r>
              <a:rPr lang="en-US" dirty="0" smtClean="0"/>
              <a:t>" will be created and contain "</a:t>
            </a:r>
            <a:r>
              <a:rPr lang="en-US" dirty="0" err="1" smtClean="0"/>
              <a:t>adir</a:t>
            </a:r>
            <a:r>
              <a:rPr lang="en-US" dirty="0" smtClean="0"/>
              <a:t>", "/some/</a:t>
            </a:r>
            <a:r>
              <a:rPr lang="en-US" dirty="0" err="1" smtClean="0"/>
              <a:t>dir</a:t>
            </a:r>
            <a:r>
              <a:rPr lang="en-US" dirty="0" smtClean="0"/>
              <a:t>/</a:t>
            </a:r>
            <a:r>
              <a:rPr lang="en-US" dirty="0" err="1" smtClean="0"/>
              <a:t>adir</a:t>
            </a:r>
            <a:r>
              <a:rPr lang="en-US" dirty="0" smtClean="0"/>
              <a:t>" will result</a:t>
            </a:r>
          </a:p>
          <a:p>
            <a:pPr lvl="1"/>
            <a:endParaRPr lang="en-US" dirty="0"/>
          </a:p>
        </p:txBody>
      </p:sp>
      <p:sp>
        <p:nvSpPr>
          <p:cNvPr id="3" name="Title 2"/>
          <p:cNvSpPr>
            <a:spLocks noGrp="1"/>
          </p:cNvSpPr>
          <p:nvPr>
            <p:ph type="title"/>
          </p:nvPr>
        </p:nvSpPr>
        <p:spPr/>
        <p:txBody>
          <a:bodyPr/>
          <a:lstStyle/>
          <a:p>
            <a:r>
              <a:rPr lang="en-US" dirty="0" err="1" smtClean="0"/>
              <a:t>rsync</a:t>
            </a:r>
            <a:r>
              <a:rPr lang="en-US" dirty="0" smtClean="0"/>
              <a:t> basics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23</a:t>
            </a:fld>
            <a:endParaRPr lang="en-US"/>
          </a:p>
        </p:txBody>
      </p:sp>
    </p:spTree>
    <p:extLst>
      <p:ext uri="{BB962C8B-B14F-4D97-AF65-F5344CB8AC3E}">
        <p14:creationId xmlns:p14="http://schemas.microsoft.com/office/powerpoint/2010/main" val="233296482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 careful with a trailing slash on the source</a:t>
            </a:r>
          </a:p>
          <a:p>
            <a:r>
              <a:rPr lang="en-US" dirty="0" smtClean="0"/>
              <a:t>a trailing slash on source has special meaning: copy the contents of the directory</a:t>
            </a:r>
          </a:p>
          <a:p>
            <a:r>
              <a:rPr lang="en-US" dirty="0" smtClean="0"/>
              <a:t>these are the same</a:t>
            </a:r>
          </a:p>
          <a:p>
            <a:pPr lvl="1"/>
            <a:r>
              <a:rPr lang="en-US" dirty="0" err="1" smtClean="0"/>
              <a:t>rsync</a:t>
            </a:r>
            <a:r>
              <a:rPr lang="en-US" dirty="0" smtClean="0"/>
              <a:t> –</a:t>
            </a:r>
            <a:r>
              <a:rPr lang="en-US" dirty="0" err="1" smtClean="0"/>
              <a:t>avH</a:t>
            </a:r>
            <a:r>
              <a:rPr lang="en-US" dirty="0" smtClean="0"/>
              <a:t> /</a:t>
            </a:r>
            <a:r>
              <a:rPr lang="en-US" dirty="0" err="1" smtClean="0"/>
              <a:t>src</a:t>
            </a:r>
            <a:r>
              <a:rPr lang="en-US" dirty="0" smtClean="0"/>
              <a:t>/foo    /</a:t>
            </a:r>
            <a:r>
              <a:rPr lang="en-US" dirty="0" err="1" smtClean="0"/>
              <a:t>dst</a:t>
            </a:r>
            <a:r>
              <a:rPr lang="en-US" dirty="0" smtClean="0"/>
              <a:t>/</a:t>
            </a:r>
          </a:p>
          <a:p>
            <a:pPr lvl="1"/>
            <a:r>
              <a:rPr lang="en-US" dirty="0" err="1" smtClean="0"/>
              <a:t>rsync</a:t>
            </a:r>
            <a:r>
              <a:rPr lang="en-US" dirty="0" smtClean="0"/>
              <a:t> –</a:t>
            </a:r>
            <a:r>
              <a:rPr lang="en-US" dirty="0" err="1" smtClean="0"/>
              <a:t>avH</a:t>
            </a:r>
            <a:r>
              <a:rPr lang="en-US" dirty="0" smtClean="0"/>
              <a:t> /</a:t>
            </a:r>
            <a:r>
              <a:rPr lang="en-US" dirty="0" err="1" smtClean="0"/>
              <a:t>src</a:t>
            </a:r>
            <a:r>
              <a:rPr lang="en-US" dirty="0" smtClean="0"/>
              <a:t>/foo/  /</a:t>
            </a:r>
            <a:r>
              <a:rPr lang="en-US" dirty="0" err="1" smtClean="0"/>
              <a:t>dst</a:t>
            </a:r>
            <a:r>
              <a:rPr lang="en-US" dirty="0" smtClean="0"/>
              <a:t>/foo</a:t>
            </a:r>
          </a:p>
          <a:p>
            <a:r>
              <a:rPr lang="en-US" dirty="0" smtClean="0"/>
              <a:t>copy contents of </a:t>
            </a:r>
            <a:r>
              <a:rPr lang="en-US" dirty="0" err="1" smtClean="0"/>
              <a:t>src</a:t>
            </a:r>
            <a:r>
              <a:rPr lang="en-US" dirty="0" smtClean="0"/>
              <a:t> directory to </a:t>
            </a:r>
            <a:r>
              <a:rPr lang="en-US" dirty="0" err="1" smtClean="0"/>
              <a:t>dst</a:t>
            </a:r>
            <a:r>
              <a:rPr lang="en-US" dirty="0" smtClean="0"/>
              <a:t> directory</a:t>
            </a:r>
          </a:p>
          <a:p>
            <a:pPr lvl="1"/>
            <a:r>
              <a:rPr lang="en-US" dirty="0" err="1" smtClean="0"/>
              <a:t>rsync</a:t>
            </a:r>
            <a:r>
              <a:rPr lang="en-US" dirty="0" smtClean="0"/>
              <a:t> -</a:t>
            </a:r>
            <a:r>
              <a:rPr lang="en-US" dirty="0" err="1" smtClean="0"/>
              <a:t>avH</a:t>
            </a:r>
            <a:r>
              <a:rPr lang="en-US" dirty="0" smtClean="0"/>
              <a:t> /</a:t>
            </a:r>
            <a:r>
              <a:rPr lang="en-US" dirty="0" err="1" smtClean="0"/>
              <a:t>src</a:t>
            </a:r>
            <a:r>
              <a:rPr lang="en-US" dirty="0" smtClean="0"/>
              <a:t>/ /</a:t>
            </a:r>
            <a:r>
              <a:rPr lang="en-US" dirty="0" err="1" smtClean="0"/>
              <a:t>dst</a:t>
            </a:r>
            <a:r>
              <a:rPr lang="en-US" dirty="0" smtClean="0"/>
              <a:t>        # /</a:t>
            </a:r>
            <a:r>
              <a:rPr lang="en-US" dirty="0" err="1" smtClean="0"/>
              <a:t>src</a:t>
            </a:r>
            <a:r>
              <a:rPr lang="en-US" dirty="0" smtClean="0"/>
              <a:t>/* in /</a:t>
            </a:r>
            <a:r>
              <a:rPr lang="en-US" dirty="0" err="1" smtClean="0"/>
              <a:t>dst</a:t>
            </a:r>
            <a:r>
              <a:rPr lang="en-US" dirty="0" smtClean="0"/>
              <a:t>/</a:t>
            </a:r>
          </a:p>
          <a:p>
            <a:r>
              <a:rPr lang="en-US" dirty="0" smtClean="0"/>
              <a:t>copy </a:t>
            </a:r>
            <a:r>
              <a:rPr lang="en-US" dirty="0" err="1" smtClean="0"/>
              <a:t>src</a:t>
            </a:r>
            <a:r>
              <a:rPr lang="en-US" dirty="0" smtClean="0"/>
              <a:t> directory to </a:t>
            </a:r>
            <a:r>
              <a:rPr lang="en-US" dirty="0" err="1" smtClean="0"/>
              <a:t>dst</a:t>
            </a:r>
            <a:r>
              <a:rPr lang="en-US" dirty="0" smtClean="0"/>
              <a:t> directory</a:t>
            </a:r>
          </a:p>
          <a:p>
            <a:pPr lvl="1"/>
            <a:r>
              <a:rPr lang="en-US" dirty="0" err="1" smtClean="0"/>
              <a:t>rsync</a:t>
            </a:r>
            <a:r>
              <a:rPr lang="en-US" dirty="0" smtClean="0"/>
              <a:t> -</a:t>
            </a:r>
            <a:r>
              <a:rPr lang="en-US" dirty="0" err="1" smtClean="0"/>
              <a:t>avH</a:t>
            </a:r>
            <a:r>
              <a:rPr lang="en-US" dirty="0" smtClean="0"/>
              <a:t> /</a:t>
            </a:r>
            <a:r>
              <a:rPr lang="en-US" dirty="0" err="1" smtClean="0"/>
              <a:t>src</a:t>
            </a:r>
            <a:r>
              <a:rPr lang="en-US" dirty="0" smtClean="0"/>
              <a:t> /</a:t>
            </a:r>
            <a:r>
              <a:rPr lang="en-US" dirty="0" err="1" smtClean="0"/>
              <a:t>dst</a:t>
            </a:r>
            <a:r>
              <a:rPr lang="en-US" dirty="0" smtClean="0"/>
              <a:t>    #end up with /</a:t>
            </a:r>
            <a:r>
              <a:rPr lang="en-US" dirty="0" err="1" smtClean="0"/>
              <a:t>dst</a:t>
            </a:r>
            <a:r>
              <a:rPr lang="en-US" dirty="0" smtClean="0"/>
              <a:t>/</a:t>
            </a:r>
            <a:r>
              <a:rPr lang="en-US" dirty="0" err="1" smtClean="0"/>
              <a:t>src</a:t>
            </a:r>
            <a:endParaRPr lang="en-US" dirty="0"/>
          </a:p>
        </p:txBody>
      </p:sp>
      <p:sp>
        <p:nvSpPr>
          <p:cNvPr id="3" name="Title 2"/>
          <p:cNvSpPr>
            <a:spLocks noGrp="1"/>
          </p:cNvSpPr>
          <p:nvPr>
            <p:ph type="title"/>
          </p:nvPr>
        </p:nvSpPr>
        <p:spPr/>
        <p:txBody>
          <a:bodyPr/>
          <a:lstStyle/>
          <a:p>
            <a:r>
              <a:rPr lang="en-US" dirty="0" err="1" smtClean="0"/>
              <a:t>rsync</a:t>
            </a:r>
            <a:r>
              <a:rPr lang="en-US" dirty="0" smtClean="0"/>
              <a:t> basics: Trailing slash	</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24</a:t>
            </a:fld>
            <a:endParaRPr lang="en-US"/>
          </a:p>
        </p:txBody>
      </p:sp>
    </p:spTree>
    <p:extLst>
      <p:ext uri="{BB962C8B-B14F-4D97-AF65-F5344CB8AC3E}">
        <p14:creationId xmlns:p14="http://schemas.microsoft.com/office/powerpoint/2010/main" val="244537651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If you can't remember directory creation, and directory contents (trailing slash) versus directory itself, then use dot as the source directory for unambiguous usage</a:t>
            </a:r>
          </a:p>
          <a:p>
            <a:r>
              <a:rPr lang="en-US" sz="2400" dirty="0" smtClean="0"/>
              <a:t>All of the following will sync the local </a:t>
            </a:r>
            <a:r>
              <a:rPr lang="en-US" sz="2400" dirty="0" err="1" smtClean="0">
                <a:latin typeface="Courier New"/>
                <a:cs typeface="Courier New"/>
              </a:rPr>
              <a:t>dir</a:t>
            </a:r>
            <a:r>
              <a:rPr lang="en-US" sz="2400" dirty="0" smtClean="0"/>
              <a:t> directory to make the remote </a:t>
            </a:r>
            <a:r>
              <a:rPr lang="en-US" sz="2400" dirty="0" err="1" smtClean="0">
                <a:latin typeface="Courier New"/>
                <a:cs typeface="Courier New"/>
              </a:rPr>
              <a:t>rdir</a:t>
            </a:r>
            <a:r>
              <a:rPr lang="en-US" sz="2400" dirty="0" smtClean="0"/>
              <a:t> directory the same as </a:t>
            </a:r>
            <a:r>
              <a:rPr lang="en-US" sz="2400" dirty="0" err="1">
                <a:latin typeface="Courier New"/>
                <a:cs typeface="Courier New"/>
              </a:rPr>
              <a:t>dir</a:t>
            </a:r>
            <a:r>
              <a:rPr lang="en-US" sz="2400" dirty="0" smtClean="0"/>
              <a:t>, whether </a:t>
            </a:r>
            <a:r>
              <a:rPr lang="en-US" sz="2400" dirty="0" err="1" smtClean="0">
                <a:latin typeface="Courier New"/>
                <a:cs typeface="Courier New"/>
              </a:rPr>
              <a:t>rdir</a:t>
            </a:r>
            <a:r>
              <a:rPr lang="en-US" sz="2400" dirty="0" smtClean="0"/>
              <a:t> already exists or not</a:t>
            </a:r>
          </a:p>
          <a:p>
            <a:r>
              <a:rPr lang="en-US" sz="2400" dirty="0" smtClean="0"/>
              <a:t>Use the same name (</a:t>
            </a:r>
            <a:r>
              <a:rPr lang="en-US" sz="2400" dirty="0" err="1" smtClean="0">
                <a:latin typeface="Courier New"/>
                <a:cs typeface="Courier New"/>
              </a:rPr>
              <a:t>dir</a:t>
            </a:r>
            <a:r>
              <a:rPr lang="en-US" sz="2400" dirty="0" smtClean="0">
                <a:latin typeface="Courier New"/>
                <a:cs typeface="Courier New"/>
              </a:rPr>
              <a:t>)</a:t>
            </a:r>
            <a:r>
              <a:rPr lang="en-US" sz="2400" dirty="0" smtClean="0"/>
              <a:t> on both sides if desired</a:t>
            </a:r>
          </a:p>
          <a:p>
            <a:pPr marL="109537" indent="0">
              <a:buNone/>
            </a:pPr>
            <a:r>
              <a:rPr lang="en-US" sz="2000" dirty="0" err="1" smtClean="0">
                <a:latin typeface="Courier New"/>
                <a:cs typeface="Courier New"/>
              </a:rPr>
              <a:t>rysnc</a:t>
            </a:r>
            <a:r>
              <a:rPr lang="en-US" sz="2000" dirty="0" smtClean="0">
                <a:latin typeface="Courier New"/>
                <a:cs typeface="Courier New"/>
              </a:rPr>
              <a:t> –</a:t>
            </a:r>
            <a:r>
              <a:rPr lang="en-US" sz="2000" dirty="0" err="1" smtClean="0">
                <a:latin typeface="Courier New"/>
                <a:cs typeface="Courier New"/>
              </a:rPr>
              <a:t>avH</a:t>
            </a:r>
            <a:r>
              <a:rPr lang="en-US" sz="2000" dirty="0" smtClean="0">
                <a:latin typeface="Courier New"/>
                <a:cs typeface="Courier New"/>
              </a:rPr>
              <a:t> path/to/</a:t>
            </a:r>
            <a:r>
              <a:rPr lang="en-US" sz="2000" dirty="0" err="1" smtClean="0">
                <a:latin typeface="Courier New"/>
                <a:cs typeface="Courier New"/>
              </a:rPr>
              <a:t>dir</a:t>
            </a:r>
            <a:r>
              <a:rPr lang="en-US" sz="2000" dirty="0" smtClean="0">
                <a:latin typeface="Courier New"/>
                <a:cs typeface="Courier New"/>
              </a:rPr>
              <a:t>/.  </a:t>
            </a:r>
            <a:r>
              <a:rPr lang="en-US" sz="2000" dirty="0" err="1" smtClean="0">
                <a:latin typeface="Courier New"/>
                <a:cs typeface="Courier New"/>
              </a:rPr>
              <a:t>user@remote:path</a:t>
            </a:r>
            <a:r>
              <a:rPr lang="en-US" sz="2000" dirty="0" smtClean="0">
                <a:latin typeface="Courier New"/>
                <a:cs typeface="Courier New"/>
              </a:rPr>
              <a:t>/to/</a:t>
            </a:r>
            <a:r>
              <a:rPr lang="en-US" sz="2000" dirty="0" err="1" smtClean="0">
                <a:latin typeface="Courier New"/>
                <a:cs typeface="Courier New"/>
              </a:rPr>
              <a:t>rdir</a:t>
            </a:r>
            <a:endParaRPr lang="en-US" sz="2000" dirty="0" smtClean="0">
              <a:latin typeface="Courier New"/>
              <a:cs typeface="Courier New"/>
            </a:endParaRPr>
          </a:p>
          <a:p>
            <a:pPr marL="109537" indent="0">
              <a:buNone/>
            </a:pPr>
            <a:r>
              <a:rPr lang="en-US" sz="2000" dirty="0" err="1">
                <a:latin typeface="Courier New"/>
                <a:cs typeface="Courier New"/>
              </a:rPr>
              <a:t>rysnc</a:t>
            </a:r>
            <a:r>
              <a:rPr lang="en-US" sz="2000" dirty="0">
                <a:latin typeface="Courier New"/>
                <a:cs typeface="Courier New"/>
              </a:rPr>
              <a:t> –</a:t>
            </a:r>
            <a:r>
              <a:rPr lang="en-US" sz="2000" dirty="0" err="1">
                <a:latin typeface="Courier New"/>
                <a:cs typeface="Courier New"/>
              </a:rPr>
              <a:t>avH</a:t>
            </a:r>
            <a:r>
              <a:rPr lang="en-US" sz="2000" dirty="0">
                <a:latin typeface="Courier New"/>
                <a:cs typeface="Courier New"/>
              </a:rPr>
              <a:t> path/to/</a:t>
            </a:r>
            <a:r>
              <a:rPr lang="en-US" sz="2000" dirty="0" err="1">
                <a:latin typeface="Courier New"/>
                <a:cs typeface="Courier New"/>
              </a:rPr>
              <a:t>dir</a:t>
            </a:r>
            <a:r>
              <a:rPr lang="en-US" sz="2000" dirty="0">
                <a:latin typeface="Courier New"/>
                <a:cs typeface="Courier New"/>
              </a:rPr>
              <a:t>/.  </a:t>
            </a:r>
            <a:r>
              <a:rPr lang="en-US" sz="2000" dirty="0" err="1">
                <a:latin typeface="Courier New"/>
                <a:cs typeface="Courier New"/>
              </a:rPr>
              <a:t>user@remote:path</a:t>
            </a:r>
            <a:r>
              <a:rPr lang="en-US" sz="2000" dirty="0">
                <a:latin typeface="Courier New"/>
                <a:cs typeface="Courier New"/>
              </a:rPr>
              <a:t>/to</a:t>
            </a:r>
            <a:r>
              <a:rPr lang="en-US" sz="2000" dirty="0" smtClean="0">
                <a:latin typeface="Courier New"/>
                <a:cs typeface="Courier New"/>
              </a:rPr>
              <a:t>/</a:t>
            </a:r>
            <a:r>
              <a:rPr lang="en-US" sz="2000" dirty="0" err="1" smtClean="0">
                <a:latin typeface="Courier New"/>
                <a:cs typeface="Courier New"/>
              </a:rPr>
              <a:t>rdir</a:t>
            </a:r>
            <a:r>
              <a:rPr lang="en-US" sz="2000" dirty="0" smtClean="0">
                <a:latin typeface="Courier New"/>
                <a:cs typeface="Courier New"/>
              </a:rPr>
              <a:t>/.</a:t>
            </a:r>
            <a:endParaRPr lang="en-US" sz="2000" dirty="0">
              <a:latin typeface="Courier New"/>
              <a:cs typeface="Courier New"/>
            </a:endParaRPr>
          </a:p>
          <a:p>
            <a:pPr marL="109537" indent="0">
              <a:buNone/>
            </a:pPr>
            <a:r>
              <a:rPr lang="en-US" sz="2000" dirty="0" err="1">
                <a:latin typeface="Courier New"/>
                <a:cs typeface="Courier New"/>
              </a:rPr>
              <a:t>rysnc</a:t>
            </a:r>
            <a:r>
              <a:rPr lang="en-US" sz="2000" dirty="0">
                <a:latin typeface="Courier New"/>
                <a:cs typeface="Courier New"/>
              </a:rPr>
              <a:t> –</a:t>
            </a:r>
            <a:r>
              <a:rPr lang="en-US" sz="2000" dirty="0" err="1">
                <a:latin typeface="Courier New"/>
                <a:cs typeface="Courier New"/>
              </a:rPr>
              <a:t>avH</a:t>
            </a:r>
            <a:r>
              <a:rPr lang="en-US" sz="2000" dirty="0">
                <a:latin typeface="Courier New"/>
                <a:cs typeface="Courier New"/>
              </a:rPr>
              <a:t> path/to/</a:t>
            </a:r>
            <a:r>
              <a:rPr lang="en-US" sz="2000" dirty="0" err="1">
                <a:latin typeface="Courier New"/>
                <a:cs typeface="Courier New"/>
              </a:rPr>
              <a:t>dir</a:t>
            </a:r>
            <a:r>
              <a:rPr lang="en-US" sz="2000" dirty="0">
                <a:latin typeface="Courier New"/>
                <a:cs typeface="Courier New"/>
              </a:rPr>
              <a:t>/</a:t>
            </a:r>
            <a:r>
              <a:rPr lang="en-US" sz="2000" dirty="0" smtClean="0">
                <a:latin typeface="Courier New"/>
                <a:cs typeface="Courier New"/>
              </a:rPr>
              <a:t>./ </a:t>
            </a:r>
            <a:r>
              <a:rPr lang="en-US" sz="2000" dirty="0" err="1" smtClean="0">
                <a:latin typeface="Courier New"/>
                <a:cs typeface="Courier New"/>
              </a:rPr>
              <a:t>user</a:t>
            </a:r>
            <a:r>
              <a:rPr lang="en-US" sz="2000" dirty="0" err="1">
                <a:latin typeface="Courier New"/>
                <a:cs typeface="Courier New"/>
              </a:rPr>
              <a:t>@remote:path</a:t>
            </a:r>
            <a:r>
              <a:rPr lang="en-US" sz="2000" dirty="0">
                <a:latin typeface="Courier New"/>
                <a:cs typeface="Courier New"/>
              </a:rPr>
              <a:t>/to</a:t>
            </a:r>
            <a:r>
              <a:rPr lang="en-US" sz="2000" dirty="0" smtClean="0">
                <a:latin typeface="Courier New"/>
                <a:cs typeface="Courier New"/>
              </a:rPr>
              <a:t>/</a:t>
            </a:r>
            <a:r>
              <a:rPr lang="en-US" sz="2000" dirty="0" err="1" smtClean="0">
                <a:latin typeface="Courier New"/>
                <a:cs typeface="Courier New"/>
              </a:rPr>
              <a:t>rdir</a:t>
            </a:r>
            <a:endParaRPr lang="en-US" sz="2000" dirty="0">
              <a:latin typeface="Courier New"/>
              <a:cs typeface="Courier New"/>
            </a:endParaRPr>
          </a:p>
          <a:p>
            <a:pPr marL="109537" indent="0">
              <a:buNone/>
            </a:pPr>
            <a:r>
              <a:rPr lang="en-US" sz="2000" dirty="0" err="1">
                <a:latin typeface="Courier New"/>
                <a:cs typeface="Courier New"/>
              </a:rPr>
              <a:t>rysnc</a:t>
            </a:r>
            <a:r>
              <a:rPr lang="en-US" sz="2000" dirty="0">
                <a:latin typeface="Courier New"/>
                <a:cs typeface="Courier New"/>
              </a:rPr>
              <a:t> –</a:t>
            </a:r>
            <a:r>
              <a:rPr lang="en-US" sz="2000" dirty="0" err="1">
                <a:latin typeface="Courier New"/>
                <a:cs typeface="Courier New"/>
              </a:rPr>
              <a:t>avH</a:t>
            </a:r>
            <a:r>
              <a:rPr lang="en-US" sz="2000" dirty="0">
                <a:latin typeface="Courier New"/>
                <a:cs typeface="Courier New"/>
              </a:rPr>
              <a:t> path/to/</a:t>
            </a:r>
            <a:r>
              <a:rPr lang="en-US" sz="2000" dirty="0" err="1">
                <a:latin typeface="Courier New"/>
                <a:cs typeface="Courier New"/>
              </a:rPr>
              <a:t>dir</a:t>
            </a:r>
            <a:r>
              <a:rPr lang="en-US" sz="2000" dirty="0">
                <a:latin typeface="Courier New"/>
                <a:cs typeface="Courier New"/>
              </a:rPr>
              <a:t>/</a:t>
            </a:r>
            <a:r>
              <a:rPr lang="en-US" sz="2000" dirty="0" smtClean="0">
                <a:latin typeface="Courier New"/>
                <a:cs typeface="Courier New"/>
              </a:rPr>
              <a:t>./ </a:t>
            </a:r>
            <a:r>
              <a:rPr lang="en-US" sz="2000" dirty="0" err="1" smtClean="0">
                <a:latin typeface="Courier New"/>
                <a:cs typeface="Courier New"/>
              </a:rPr>
              <a:t>user</a:t>
            </a:r>
            <a:r>
              <a:rPr lang="en-US" sz="2000" dirty="0" err="1">
                <a:latin typeface="Courier New"/>
                <a:cs typeface="Courier New"/>
              </a:rPr>
              <a:t>@remote:path</a:t>
            </a:r>
            <a:r>
              <a:rPr lang="en-US" sz="2000" dirty="0">
                <a:latin typeface="Courier New"/>
                <a:cs typeface="Courier New"/>
              </a:rPr>
              <a:t>/to</a:t>
            </a:r>
            <a:r>
              <a:rPr lang="en-US" sz="2000" dirty="0" smtClean="0">
                <a:latin typeface="Courier New"/>
                <a:cs typeface="Courier New"/>
              </a:rPr>
              <a:t>/</a:t>
            </a:r>
            <a:r>
              <a:rPr lang="en-US" sz="2000" dirty="0" err="1" smtClean="0">
                <a:latin typeface="Courier New"/>
                <a:cs typeface="Courier New"/>
              </a:rPr>
              <a:t>rdir</a:t>
            </a:r>
            <a:r>
              <a:rPr lang="en-US" sz="2000" dirty="0" smtClean="0">
                <a:latin typeface="Courier New"/>
                <a:cs typeface="Courier New"/>
              </a:rPr>
              <a:t>/.</a:t>
            </a:r>
            <a:endParaRPr lang="en-US" sz="2000" dirty="0">
              <a:latin typeface="Courier New"/>
              <a:cs typeface="Courier New"/>
            </a:endParaRPr>
          </a:p>
          <a:p>
            <a:pPr marL="109537" indent="0">
              <a:buNone/>
            </a:pPr>
            <a:endParaRPr lang="en-US" sz="2000" dirty="0">
              <a:latin typeface="Courier New"/>
              <a:cs typeface="Courier New"/>
            </a:endParaRPr>
          </a:p>
        </p:txBody>
      </p:sp>
      <p:sp>
        <p:nvSpPr>
          <p:cNvPr id="3" name="Title 2"/>
          <p:cNvSpPr>
            <a:spLocks noGrp="1"/>
          </p:cNvSpPr>
          <p:nvPr>
            <p:ph type="title"/>
          </p:nvPr>
        </p:nvSpPr>
        <p:spPr/>
        <p:txBody>
          <a:bodyPr/>
          <a:lstStyle/>
          <a:p>
            <a:r>
              <a:rPr lang="en-US" dirty="0" smtClean="0"/>
              <a:t>That's hard to remember?</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25</a:t>
            </a:fld>
            <a:endParaRPr lang="en-US"/>
          </a:p>
        </p:txBody>
      </p:sp>
    </p:spTree>
    <p:extLst>
      <p:ext uri="{BB962C8B-B14F-4D97-AF65-F5344CB8AC3E}">
        <p14:creationId xmlns:p14="http://schemas.microsoft.com/office/powerpoint/2010/main" val="580900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rsync</a:t>
            </a:r>
            <a:r>
              <a:rPr lang="en-US" dirty="0" smtClean="0"/>
              <a:t> can copy across the network</a:t>
            </a:r>
          </a:p>
          <a:p>
            <a:pPr marL="109537" indent="0">
              <a:buNone/>
            </a:pPr>
            <a:endParaRPr lang="en-US" dirty="0" smtClean="0"/>
          </a:p>
          <a:p>
            <a:pPr marL="109537" indent="0">
              <a:buNone/>
            </a:pPr>
            <a:r>
              <a:rPr lang="en-US" sz="2400" dirty="0" err="1" smtClean="0"/>
              <a:t>rsync</a:t>
            </a:r>
            <a:r>
              <a:rPr lang="en-US" sz="2400" dirty="0" smtClean="0"/>
              <a:t> –</a:t>
            </a:r>
            <a:r>
              <a:rPr lang="en-US" sz="2400" dirty="0" err="1" smtClean="0"/>
              <a:t>avH</a:t>
            </a:r>
            <a:r>
              <a:rPr lang="en-US" sz="2400" dirty="0" smtClean="0"/>
              <a:t> </a:t>
            </a:r>
            <a:r>
              <a:rPr lang="en-US" sz="2400" dirty="0" err="1" smtClean="0"/>
              <a:t>dir</a:t>
            </a:r>
            <a:r>
              <a:rPr lang="en-US" sz="2400" dirty="0" smtClean="0"/>
              <a:t>/.   </a:t>
            </a:r>
            <a:r>
              <a:rPr lang="en-US" sz="2400" dirty="0" err="1" smtClean="0"/>
              <a:t>kelleyt@remote.example.com:dir</a:t>
            </a:r>
            <a:endParaRPr lang="en-US" sz="2400" dirty="0" smtClean="0"/>
          </a:p>
          <a:p>
            <a:pPr marL="109537" indent="0">
              <a:buNone/>
            </a:pPr>
            <a:endParaRPr lang="en-US" dirty="0"/>
          </a:p>
          <a:p>
            <a:r>
              <a:rPr lang="en-US" sz="2400" dirty="0" smtClean="0"/>
              <a:t>that will copy/synchronize the local "</a:t>
            </a:r>
            <a:r>
              <a:rPr lang="en-US" sz="2400" dirty="0" err="1" smtClean="0"/>
              <a:t>dir</a:t>
            </a:r>
            <a:r>
              <a:rPr lang="en-US" sz="2400" dirty="0" smtClean="0"/>
              <a:t>" with the remote "</a:t>
            </a:r>
            <a:r>
              <a:rPr lang="en-US" sz="2400" dirty="0" err="1" smtClean="0"/>
              <a:t>dir</a:t>
            </a:r>
            <a:r>
              <a:rPr lang="en-US" sz="2400" dirty="0" smtClean="0"/>
              <a:t>" in </a:t>
            </a:r>
            <a:r>
              <a:rPr lang="en-US" sz="2400" dirty="0" err="1" smtClean="0"/>
              <a:t>kelleyt's</a:t>
            </a:r>
            <a:r>
              <a:rPr lang="en-US" sz="2400" dirty="0" smtClean="0"/>
              <a:t> home directory on the remote machine named “remote.example.com”</a:t>
            </a:r>
          </a:p>
          <a:p>
            <a:r>
              <a:rPr lang="en-US" sz="2400" dirty="0" smtClean="0"/>
              <a:t>notice the colon in the remote argument</a:t>
            </a:r>
          </a:p>
          <a:p>
            <a:r>
              <a:rPr lang="en-US" sz="2400" dirty="0" smtClean="0"/>
              <a:t>if you forget the colon, you do a local copy to</a:t>
            </a:r>
          </a:p>
          <a:p>
            <a:pPr marL="109537" indent="0">
              <a:buNone/>
            </a:pPr>
            <a:r>
              <a:rPr lang="en-US" sz="2400" dirty="0" smtClean="0"/>
              <a:t>a file with '@' in its name</a:t>
            </a:r>
            <a:endParaRPr lang="en-US" sz="2400" dirty="0"/>
          </a:p>
        </p:txBody>
      </p:sp>
      <p:sp>
        <p:nvSpPr>
          <p:cNvPr id="3" name="Title 2"/>
          <p:cNvSpPr>
            <a:spLocks noGrp="1"/>
          </p:cNvSpPr>
          <p:nvPr>
            <p:ph type="title"/>
          </p:nvPr>
        </p:nvSpPr>
        <p:spPr/>
        <p:txBody>
          <a:bodyPr/>
          <a:lstStyle/>
          <a:p>
            <a:r>
              <a:rPr lang="en-US" dirty="0" err="1" smtClean="0"/>
              <a:t>rsync</a:t>
            </a:r>
            <a:r>
              <a:rPr lang="en-US" dirty="0" smtClean="0"/>
              <a:t>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26</a:t>
            </a:fld>
            <a:endParaRPr lang="en-US"/>
          </a:p>
        </p:txBody>
      </p:sp>
    </p:spTree>
    <p:extLst>
      <p:ext uri="{BB962C8B-B14F-4D97-AF65-F5344CB8AC3E}">
        <p14:creationId xmlns:p14="http://schemas.microsoft.com/office/powerpoint/2010/main" val="375235281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after the colon, you can specify a relative path (relative to the home directory) or an absolute path</a:t>
            </a:r>
          </a:p>
          <a:p>
            <a:pPr marL="109537" indent="0">
              <a:buNone/>
            </a:pPr>
            <a:endParaRPr lang="en-US" dirty="0"/>
          </a:p>
          <a:p>
            <a:pPr marL="109537" indent="0">
              <a:buNone/>
            </a:pPr>
            <a:r>
              <a:rPr lang="en-US" sz="2400" dirty="0" err="1" smtClean="0"/>
              <a:t>rsync</a:t>
            </a:r>
            <a:r>
              <a:rPr lang="en-US" sz="2400" dirty="0" smtClean="0"/>
              <a:t> –</a:t>
            </a:r>
            <a:r>
              <a:rPr lang="en-US" sz="2400" dirty="0" err="1" smtClean="0"/>
              <a:t>av</a:t>
            </a:r>
            <a:r>
              <a:rPr lang="en-US" sz="2400" dirty="0" smtClean="0"/>
              <a:t> </a:t>
            </a:r>
            <a:r>
              <a:rPr lang="en-US" sz="2400" dirty="0" err="1" smtClean="0"/>
              <a:t>adir</a:t>
            </a:r>
            <a:r>
              <a:rPr lang="en-US" sz="2400" dirty="0" smtClean="0"/>
              <a:t>/.  kelleyt@192.168.0.193:/</a:t>
            </a:r>
            <a:r>
              <a:rPr lang="en-US" sz="2400" dirty="0" err="1" smtClean="0"/>
              <a:t>etc</a:t>
            </a:r>
            <a:r>
              <a:rPr lang="en-US" sz="2400" dirty="0" smtClean="0"/>
              <a:t>/</a:t>
            </a:r>
            <a:r>
              <a:rPr lang="en-US" sz="2400" dirty="0" err="1" smtClean="0"/>
              <a:t>adir</a:t>
            </a:r>
            <a:endParaRPr lang="en-US" sz="2400" dirty="0" smtClean="0"/>
          </a:p>
          <a:p>
            <a:pPr marL="109537" indent="0">
              <a:buNone/>
            </a:pPr>
            <a:endParaRPr lang="en-US" dirty="0"/>
          </a:p>
          <a:p>
            <a:r>
              <a:rPr lang="en-US" dirty="0" smtClean="0"/>
              <a:t>that example uses an absolute path at the destination end, and an IP address instead of a hostname</a:t>
            </a:r>
            <a:endParaRPr lang="en-US" dirty="0"/>
          </a:p>
        </p:txBody>
      </p:sp>
      <p:sp>
        <p:nvSpPr>
          <p:cNvPr id="3" name="Title 2"/>
          <p:cNvSpPr>
            <a:spLocks noGrp="1"/>
          </p:cNvSpPr>
          <p:nvPr>
            <p:ph type="title"/>
          </p:nvPr>
        </p:nvSpPr>
        <p:spPr/>
        <p:txBody>
          <a:bodyPr/>
          <a:lstStyle/>
          <a:p>
            <a:r>
              <a:rPr lang="en-US" dirty="0" err="1" smtClean="0"/>
              <a:t>rsync</a:t>
            </a:r>
            <a:r>
              <a:rPr lang="en-US" dirty="0" smtClean="0"/>
              <a:t>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27</a:t>
            </a:fld>
            <a:endParaRPr lang="en-US"/>
          </a:p>
        </p:txBody>
      </p:sp>
    </p:spTree>
    <p:extLst>
      <p:ext uri="{BB962C8B-B14F-4D97-AF65-F5344CB8AC3E}">
        <p14:creationId xmlns:p14="http://schemas.microsoft.com/office/powerpoint/2010/main" val="167395910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other direction works too</a:t>
            </a:r>
          </a:p>
          <a:p>
            <a:endParaRPr lang="en-US" dirty="0"/>
          </a:p>
          <a:p>
            <a:pPr marL="109537" indent="0">
              <a:buNone/>
            </a:pPr>
            <a:r>
              <a:rPr lang="en-US" dirty="0" err="1" smtClean="0"/>
              <a:t>rsync</a:t>
            </a:r>
            <a:r>
              <a:rPr lang="en-US" dirty="0" smtClean="0"/>
              <a:t>  kelleyt@192.168.0.193:/</a:t>
            </a:r>
            <a:r>
              <a:rPr lang="en-US" dirty="0" err="1" smtClean="0"/>
              <a:t>etc</a:t>
            </a:r>
            <a:r>
              <a:rPr lang="en-US" dirty="0" smtClean="0"/>
              <a:t>/</a:t>
            </a:r>
            <a:r>
              <a:rPr lang="en-US" dirty="0" err="1" smtClean="0"/>
              <a:t>passwd</a:t>
            </a:r>
            <a:r>
              <a:rPr lang="en-US" dirty="0" smtClean="0"/>
              <a:t>  .</a:t>
            </a:r>
          </a:p>
          <a:p>
            <a:pPr marL="109537" indent="0">
              <a:buNone/>
            </a:pPr>
            <a:endParaRPr lang="en-US" dirty="0"/>
          </a:p>
          <a:p>
            <a:r>
              <a:rPr lang="en-US" dirty="0" smtClean="0"/>
              <a:t>that copies the remote file /</a:t>
            </a:r>
            <a:r>
              <a:rPr lang="en-US" dirty="0" err="1" smtClean="0"/>
              <a:t>etc</a:t>
            </a:r>
            <a:r>
              <a:rPr lang="en-US" dirty="0" smtClean="0"/>
              <a:t>/</a:t>
            </a:r>
            <a:r>
              <a:rPr lang="en-US" dirty="0" err="1" smtClean="0"/>
              <a:t>passwd</a:t>
            </a:r>
            <a:r>
              <a:rPr lang="en-US" dirty="0" smtClean="0"/>
              <a:t> to the current directory (.), resulting in ./</a:t>
            </a:r>
            <a:r>
              <a:rPr lang="en-US" dirty="0" err="1" smtClean="0"/>
              <a:t>passwd</a:t>
            </a:r>
            <a:endParaRPr lang="en-US" dirty="0" smtClean="0"/>
          </a:p>
          <a:p>
            <a:r>
              <a:rPr lang="en-US" dirty="0" smtClean="0"/>
              <a:t>this time, we are not using archive mode</a:t>
            </a:r>
          </a:p>
          <a:p>
            <a:r>
              <a:rPr lang="en-US" dirty="0" smtClean="0"/>
              <a:t>this time, we are using an IP address instead of a fully qualified domain name</a:t>
            </a:r>
            <a:endParaRPr lang="en-US" dirty="0"/>
          </a:p>
        </p:txBody>
      </p:sp>
      <p:sp>
        <p:nvSpPr>
          <p:cNvPr id="3" name="Title 2"/>
          <p:cNvSpPr>
            <a:spLocks noGrp="1"/>
          </p:cNvSpPr>
          <p:nvPr>
            <p:ph type="title"/>
          </p:nvPr>
        </p:nvSpPr>
        <p:spPr/>
        <p:txBody>
          <a:bodyPr/>
          <a:lstStyle/>
          <a:p>
            <a:r>
              <a:rPr lang="en-US" dirty="0" err="1" smtClean="0"/>
              <a:t>rsync</a:t>
            </a:r>
            <a:r>
              <a:rPr lang="en-US" dirty="0" smtClean="0"/>
              <a:t>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28</a:t>
            </a:fld>
            <a:endParaRPr lang="en-US"/>
          </a:p>
        </p:txBody>
      </p:sp>
    </p:spTree>
    <p:extLst>
      <p:ext uri="{BB962C8B-B14F-4D97-AF65-F5344CB8AC3E}">
        <p14:creationId xmlns:p14="http://schemas.microsoft.com/office/powerpoint/2010/main" val="151769123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a:t>rsync</a:t>
            </a:r>
            <a:r>
              <a:rPr lang="en-US" dirty="0"/>
              <a:t> compares source and destination and minimizes the number of </a:t>
            </a:r>
            <a:r>
              <a:rPr lang="en-US" dirty="0" smtClean="0"/>
              <a:t>bytes that </a:t>
            </a:r>
            <a:r>
              <a:rPr lang="en-US" dirty="0"/>
              <a:t>need to be copied to update the </a:t>
            </a:r>
            <a:r>
              <a:rPr lang="en-US" dirty="0" smtClean="0"/>
              <a:t>destination</a:t>
            </a:r>
          </a:p>
          <a:p>
            <a:r>
              <a:rPr lang="en-US" dirty="0" err="1" smtClean="0"/>
              <a:t>rsync</a:t>
            </a:r>
            <a:r>
              <a:rPr lang="en-US" dirty="0" smtClean="0"/>
              <a:t> algorithm is designed to transfer only the parts of a file that have changed</a:t>
            </a:r>
          </a:p>
          <a:p>
            <a:r>
              <a:rPr lang="en-US" dirty="0" smtClean="0"/>
              <a:t>notice the "speedup" in the summary when you use the "-v" option</a:t>
            </a:r>
            <a:endParaRPr lang="en-US" dirty="0"/>
          </a:p>
        </p:txBody>
      </p:sp>
      <p:sp>
        <p:nvSpPr>
          <p:cNvPr id="3" name="Title 2"/>
          <p:cNvSpPr>
            <a:spLocks noGrp="1"/>
          </p:cNvSpPr>
          <p:nvPr>
            <p:ph type="title"/>
          </p:nvPr>
        </p:nvSpPr>
        <p:spPr/>
        <p:txBody>
          <a:bodyPr/>
          <a:lstStyle/>
          <a:p>
            <a:r>
              <a:rPr lang="en-US" dirty="0" err="1" smtClean="0"/>
              <a:t>rsync</a:t>
            </a:r>
            <a:r>
              <a:rPr lang="en-US" dirty="0" smtClean="0"/>
              <a:t>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29</a:t>
            </a:fld>
            <a:endParaRPr lang="en-US"/>
          </a:p>
        </p:txBody>
      </p:sp>
    </p:spTree>
    <p:extLst>
      <p:ext uri="{BB962C8B-B14F-4D97-AF65-F5344CB8AC3E}">
        <p14:creationId xmlns:p14="http://schemas.microsoft.com/office/powerpoint/2010/main" val="20011042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eaLnBrk="1" hangingPunct="1"/>
            <a:r>
              <a:rPr lang="en-US" sz="2000" dirty="0" err="1" smtClean="0"/>
              <a:t>ifconfig</a:t>
            </a:r>
            <a:r>
              <a:rPr lang="en-US" sz="2000" dirty="0" smtClean="0"/>
              <a:t> to find your VM's </a:t>
            </a:r>
            <a:r>
              <a:rPr lang="en-US" sz="2000" dirty="0" err="1" smtClean="0"/>
              <a:t>ip</a:t>
            </a:r>
            <a:r>
              <a:rPr lang="en-US" sz="2000" dirty="0" smtClean="0"/>
              <a:t> address so you can </a:t>
            </a:r>
            <a:r>
              <a:rPr lang="en-US" sz="2000" dirty="0" err="1" smtClean="0"/>
              <a:t>ssh</a:t>
            </a:r>
            <a:r>
              <a:rPr lang="en-US" sz="2000" dirty="0" smtClean="0"/>
              <a:t> to it</a:t>
            </a:r>
          </a:p>
          <a:p>
            <a:pPr eaLnBrk="1" hangingPunct="1"/>
            <a:r>
              <a:rPr lang="en-US" sz="2000" dirty="0" err="1" smtClean="0"/>
              <a:t>ssh</a:t>
            </a:r>
            <a:r>
              <a:rPr lang="en-US" sz="2000" dirty="0" smtClean="0"/>
              <a:t> key login</a:t>
            </a:r>
          </a:p>
          <a:p>
            <a:pPr eaLnBrk="1" hangingPunct="1"/>
            <a:r>
              <a:rPr lang="en-US" sz="2000" dirty="0" smtClean="0"/>
              <a:t>yum</a:t>
            </a:r>
          </a:p>
          <a:p>
            <a:pPr eaLnBrk="1" hangingPunct="1"/>
            <a:r>
              <a:rPr lang="en-US" sz="2000" dirty="0" err="1" smtClean="0"/>
              <a:t>ntp</a:t>
            </a:r>
            <a:endParaRPr lang="en-US" sz="2000" dirty="0" smtClean="0"/>
          </a:p>
          <a:p>
            <a:pPr eaLnBrk="1" hangingPunct="1"/>
            <a:r>
              <a:rPr lang="en-US" sz="2000" dirty="0" smtClean="0"/>
              <a:t>tar</a:t>
            </a:r>
          </a:p>
          <a:p>
            <a:pPr eaLnBrk="1" hangingPunct="1"/>
            <a:r>
              <a:rPr lang="en-US" sz="2000" dirty="0" err="1" smtClean="0"/>
              <a:t>scp</a:t>
            </a:r>
            <a:endParaRPr lang="en-US" sz="2000" dirty="0"/>
          </a:p>
          <a:p>
            <a:pPr eaLnBrk="1" hangingPunct="1"/>
            <a:r>
              <a:rPr lang="en-US" sz="2000" dirty="0" err="1" smtClean="0"/>
              <a:t>rsync</a:t>
            </a:r>
            <a:endParaRPr lang="en-US" sz="2000" dirty="0" smtClean="0"/>
          </a:p>
          <a:p>
            <a:pPr eaLnBrk="1" hangingPunct="1"/>
            <a:endParaRPr lang="en-US" sz="2000" dirty="0" smtClean="0"/>
          </a:p>
          <a:p>
            <a:pPr lvl="1" eaLnBrk="1" hangingPunct="1"/>
            <a:endParaRPr lang="en-US" sz="1800" dirty="0"/>
          </a:p>
          <a:p>
            <a:pPr lvl="1" eaLnBrk="1" hangingPunct="1"/>
            <a:endParaRPr lang="en-US" sz="1800" dirty="0"/>
          </a:p>
          <a:p>
            <a:pPr lvl="1" eaLnBrk="1" hangingPunct="1"/>
            <a:endParaRPr lang="en-US" sz="1800" dirty="0"/>
          </a:p>
          <a:p>
            <a:pPr lvl="1" eaLnBrk="1" hangingPunct="1"/>
            <a:endParaRPr lang="en-US" dirty="0" smtClean="0"/>
          </a:p>
          <a:p>
            <a:pPr marL="109537" indent="0" eaLnBrk="1" hangingPunct="1">
              <a:buNone/>
            </a:pPr>
            <a:endParaRPr lang="en-US" dirty="0"/>
          </a:p>
          <a:p>
            <a:pPr marL="109537" indent="0" eaLnBrk="1" hangingPunct="1">
              <a:buNone/>
            </a:pPr>
            <a:endParaRPr lang="en-US" dirty="0" smtClean="0"/>
          </a:p>
          <a:p>
            <a:pPr eaLnBrk="1" hangingPunct="1"/>
            <a:endParaRPr lang="en-US" dirty="0"/>
          </a:p>
          <a:p>
            <a:pPr eaLnBrk="1" hangingPunct="1"/>
            <a:endParaRPr lang="en-US" dirty="0" smtClean="0"/>
          </a:p>
          <a:p>
            <a:pPr eaLnBrk="1" hangingPunct="1"/>
            <a:endParaRPr lang="en-US" dirty="0" smtClean="0"/>
          </a:p>
          <a:p>
            <a:pPr eaLnBrk="1" hangingPunct="1"/>
            <a:endParaRPr lang="en-US" dirty="0" smtClean="0"/>
          </a:p>
        </p:txBody>
      </p:sp>
      <p:sp>
        <p:nvSpPr>
          <p:cNvPr id="1126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DF3703A-82FA-4D9C-ABF7-9691B1B13E23}" type="slidenum">
              <a:rPr lang="en-US" smtClean="0"/>
              <a:pPr fontAlgn="base">
                <a:spcBef>
                  <a:spcPct val="0"/>
                </a:spcBef>
                <a:spcAft>
                  <a:spcPct val="0"/>
                </a:spcAft>
                <a:defRPr/>
              </a:pPr>
              <a:t>3</a:t>
            </a:fld>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Today’s Topics</a:t>
            </a:r>
            <a:endParaRPr lang="en-US" dirty="0"/>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run the /</a:t>
            </a:r>
            <a:r>
              <a:rPr lang="en-US" dirty="0" err="1" smtClean="0"/>
              <a:t>sbin</a:t>
            </a:r>
            <a:r>
              <a:rPr lang="en-US" dirty="0" smtClean="0"/>
              <a:t>/</a:t>
            </a:r>
            <a:r>
              <a:rPr lang="en-US" dirty="0" err="1" smtClean="0"/>
              <a:t>ifconfig</a:t>
            </a:r>
            <a:r>
              <a:rPr lang="en-US" dirty="0" smtClean="0"/>
              <a:t> command</a:t>
            </a:r>
          </a:p>
          <a:p>
            <a:r>
              <a:rPr lang="en-US" dirty="0" smtClean="0"/>
              <a:t>on your new install, you'll have only your root account at first:</a:t>
            </a:r>
          </a:p>
          <a:p>
            <a:pPr marL="109537" indent="0">
              <a:buNone/>
            </a:pPr>
            <a:r>
              <a:rPr lang="en-US" sz="1600" dirty="0" smtClean="0"/>
              <a:t># </a:t>
            </a:r>
            <a:r>
              <a:rPr lang="en-US" sz="1600" dirty="0" err="1" smtClean="0"/>
              <a:t>ifconfig</a:t>
            </a:r>
            <a:endParaRPr lang="en-US" sz="1600" dirty="0"/>
          </a:p>
          <a:p>
            <a:pPr marL="109537" indent="0">
              <a:buNone/>
            </a:pPr>
            <a:r>
              <a:rPr lang="en-US" sz="1400" dirty="0" smtClean="0"/>
              <a:t>eth0      </a:t>
            </a:r>
            <a:r>
              <a:rPr lang="en-US" sz="1400" dirty="0"/>
              <a:t>Link </a:t>
            </a:r>
            <a:r>
              <a:rPr lang="en-US" sz="1400" dirty="0" err="1"/>
              <a:t>encap:Ethernet</a:t>
            </a:r>
            <a:r>
              <a:rPr lang="en-US" sz="1400" dirty="0"/>
              <a:t>  </a:t>
            </a:r>
            <a:r>
              <a:rPr lang="en-US" sz="1400" dirty="0" err="1"/>
              <a:t>HWaddr</a:t>
            </a:r>
            <a:r>
              <a:rPr lang="en-US" sz="1400" dirty="0"/>
              <a:t> 00:0C:29:14:F8:93  </a:t>
            </a:r>
          </a:p>
          <a:p>
            <a:pPr marL="109537" indent="0">
              <a:buNone/>
            </a:pPr>
            <a:r>
              <a:rPr lang="en-US" sz="1400" dirty="0"/>
              <a:t>        </a:t>
            </a:r>
            <a:r>
              <a:rPr lang="en-US" sz="1400" dirty="0" smtClean="0"/>
              <a:t>     </a:t>
            </a:r>
            <a:r>
              <a:rPr lang="en-US" sz="1400" dirty="0" err="1"/>
              <a:t>inet</a:t>
            </a:r>
            <a:r>
              <a:rPr lang="en-US" sz="1400" dirty="0"/>
              <a:t> addr:</a:t>
            </a:r>
            <a:r>
              <a:rPr lang="en-US" sz="1400" b="1" dirty="0">
                <a:solidFill>
                  <a:srgbClr val="FF0000"/>
                </a:solidFill>
              </a:rPr>
              <a:t>192.168.180.207</a:t>
            </a:r>
            <a:r>
              <a:rPr lang="en-US" sz="1400" dirty="0"/>
              <a:t>  Bcast:192.168.180.255  Mask:255.255.255.0</a:t>
            </a:r>
          </a:p>
          <a:p>
            <a:pPr marL="109537" indent="0">
              <a:buNone/>
            </a:pPr>
            <a:r>
              <a:rPr lang="en-US" sz="1400" dirty="0"/>
              <a:t>        </a:t>
            </a:r>
            <a:r>
              <a:rPr lang="en-US" sz="1400" dirty="0" smtClean="0"/>
              <a:t>     </a:t>
            </a:r>
            <a:r>
              <a:rPr lang="en-US" sz="1400" dirty="0"/>
              <a:t>inet6 </a:t>
            </a:r>
            <a:r>
              <a:rPr lang="en-US" sz="1400" dirty="0" err="1"/>
              <a:t>addr</a:t>
            </a:r>
            <a:r>
              <a:rPr lang="en-US" sz="1400" dirty="0"/>
              <a:t>: fe80::20c:29ff:fe14:f893/64 </a:t>
            </a:r>
            <a:r>
              <a:rPr lang="en-US" sz="1400" dirty="0" err="1"/>
              <a:t>Scope:Link</a:t>
            </a:r>
            <a:endParaRPr lang="en-US" sz="1400" dirty="0"/>
          </a:p>
          <a:p>
            <a:pPr marL="109537" indent="0">
              <a:buNone/>
            </a:pPr>
            <a:r>
              <a:rPr lang="en-US" sz="1400" dirty="0"/>
              <a:t>      </a:t>
            </a:r>
            <a:r>
              <a:rPr lang="en-US" sz="1400" dirty="0" smtClean="0"/>
              <a:t>       </a:t>
            </a:r>
            <a:r>
              <a:rPr lang="en-US" sz="1400" dirty="0"/>
              <a:t>UP BROADCAST RUNNING MULTICAST  MTU:1500  Metric:1</a:t>
            </a:r>
          </a:p>
          <a:p>
            <a:pPr marL="109537" indent="0">
              <a:buNone/>
            </a:pPr>
            <a:r>
              <a:rPr lang="en-US" sz="1400" dirty="0"/>
              <a:t>      </a:t>
            </a:r>
            <a:r>
              <a:rPr lang="en-US" sz="1400" dirty="0" smtClean="0"/>
              <a:t>       </a:t>
            </a:r>
            <a:r>
              <a:rPr lang="en-US" sz="1400" dirty="0"/>
              <a:t>RX packets:1112 errors:1099 dropped:0 overruns:0 frame:0</a:t>
            </a:r>
          </a:p>
          <a:p>
            <a:pPr marL="109537" indent="0">
              <a:buNone/>
            </a:pPr>
            <a:r>
              <a:rPr lang="en-US" sz="1400" dirty="0"/>
              <a:t>      </a:t>
            </a:r>
            <a:r>
              <a:rPr lang="en-US" sz="1400" dirty="0" smtClean="0"/>
              <a:t>       </a:t>
            </a:r>
            <a:r>
              <a:rPr lang="en-US" sz="1400" dirty="0"/>
              <a:t>TX packets:4178 errors:0 dropped:0 overruns:0 carrier:0</a:t>
            </a:r>
          </a:p>
          <a:p>
            <a:pPr marL="109537" indent="0">
              <a:buNone/>
            </a:pPr>
            <a:r>
              <a:rPr lang="en-US" sz="1400" dirty="0"/>
              <a:t>      </a:t>
            </a:r>
            <a:r>
              <a:rPr lang="en-US" sz="1400" dirty="0" smtClean="0"/>
              <a:t>       </a:t>
            </a:r>
            <a:r>
              <a:rPr lang="en-US" sz="1400" dirty="0"/>
              <a:t>collisions:0 txqueuelen:1000 </a:t>
            </a:r>
          </a:p>
          <a:p>
            <a:pPr marL="109537" indent="0">
              <a:buNone/>
            </a:pPr>
            <a:r>
              <a:rPr lang="en-US" sz="1400" dirty="0"/>
              <a:t>      </a:t>
            </a:r>
            <a:r>
              <a:rPr lang="en-US" sz="1400" dirty="0" smtClean="0"/>
              <a:t>       </a:t>
            </a:r>
            <a:r>
              <a:rPr lang="en-US" sz="1400" dirty="0"/>
              <a:t>RX bytes:210424 (205.4 </a:t>
            </a:r>
            <a:r>
              <a:rPr lang="en-US" sz="1400" dirty="0" err="1"/>
              <a:t>KiB</a:t>
            </a:r>
            <a:r>
              <a:rPr lang="en-US" sz="1400" dirty="0"/>
              <a:t>)  TX bytes:624100 (609.4 </a:t>
            </a:r>
            <a:r>
              <a:rPr lang="en-US" sz="1400" dirty="0" err="1"/>
              <a:t>KiB</a:t>
            </a:r>
            <a:r>
              <a:rPr lang="en-US" sz="1400" dirty="0"/>
              <a:t>)</a:t>
            </a:r>
          </a:p>
          <a:p>
            <a:pPr marL="109537" indent="0">
              <a:buNone/>
            </a:pPr>
            <a:r>
              <a:rPr lang="en-US" sz="1400" dirty="0"/>
              <a:t>      </a:t>
            </a:r>
            <a:r>
              <a:rPr lang="en-US" sz="1400" dirty="0" smtClean="0"/>
              <a:t>       </a:t>
            </a:r>
            <a:r>
              <a:rPr lang="en-US" sz="1400" dirty="0"/>
              <a:t>Interrupt:19 Base address:0x2024 </a:t>
            </a:r>
            <a:endParaRPr lang="en-US" sz="1400" dirty="0" smtClean="0"/>
          </a:p>
          <a:p>
            <a:pPr marL="109537" indent="0">
              <a:buNone/>
            </a:pPr>
            <a:endParaRPr lang="en-US" dirty="0"/>
          </a:p>
        </p:txBody>
      </p:sp>
      <p:sp>
        <p:nvSpPr>
          <p:cNvPr id="3" name="Title 2"/>
          <p:cNvSpPr>
            <a:spLocks noGrp="1"/>
          </p:cNvSpPr>
          <p:nvPr>
            <p:ph type="title"/>
          </p:nvPr>
        </p:nvSpPr>
        <p:spPr/>
        <p:txBody>
          <a:bodyPr/>
          <a:lstStyle/>
          <a:p>
            <a:r>
              <a:rPr lang="en-US" dirty="0" smtClean="0"/>
              <a:t>IP address of your </a:t>
            </a:r>
            <a:r>
              <a:rPr lang="en-US" dirty="0" err="1" smtClean="0"/>
              <a:t>CentOS</a:t>
            </a:r>
            <a:r>
              <a:rPr lang="en-US" dirty="0" smtClean="0"/>
              <a:t> VM</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4</a:t>
            </a:fld>
            <a:endParaRPr lang="en-US"/>
          </a:p>
        </p:txBody>
      </p:sp>
    </p:spTree>
    <p:extLst>
      <p:ext uri="{BB962C8B-B14F-4D97-AF65-F5344CB8AC3E}">
        <p14:creationId xmlns:p14="http://schemas.microsoft.com/office/powerpoint/2010/main" val="4873745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29200"/>
          </a:xfrm>
        </p:spPr>
        <p:txBody>
          <a:bodyPr/>
          <a:lstStyle/>
          <a:p>
            <a:r>
              <a:rPr lang="en-US" dirty="0" smtClean="0"/>
              <a:t>key-based logins are more secure than password logins</a:t>
            </a:r>
          </a:p>
          <a:p>
            <a:r>
              <a:rPr lang="en-US" dirty="0" smtClean="0"/>
              <a:t>you run </a:t>
            </a:r>
            <a:r>
              <a:rPr lang="en-US" dirty="0" err="1" smtClean="0"/>
              <a:t>ssh</a:t>
            </a:r>
            <a:r>
              <a:rPr lang="en-US" dirty="0" smtClean="0"/>
              <a:t> to log in from a client to a server</a:t>
            </a:r>
          </a:p>
          <a:p>
            <a:r>
              <a:rPr lang="en-US" dirty="0" smtClean="0"/>
              <a:t>on the client, you have a private and public key pair (with passphrase)</a:t>
            </a:r>
          </a:p>
          <a:p>
            <a:r>
              <a:rPr lang="en-US" dirty="0" smtClean="0"/>
              <a:t>on the server, you put your public key into </a:t>
            </a:r>
          </a:p>
          <a:p>
            <a:pPr marL="109537" indent="0">
              <a:buNone/>
            </a:pPr>
            <a:r>
              <a:rPr lang="en-US" dirty="0" smtClean="0"/>
              <a:t>~/.</a:t>
            </a:r>
            <a:r>
              <a:rPr lang="en-US" dirty="0" err="1" smtClean="0"/>
              <a:t>ssh</a:t>
            </a:r>
            <a:r>
              <a:rPr lang="en-US" dirty="0" smtClean="0"/>
              <a:t>/</a:t>
            </a:r>
            <a:r>
              <a:rPr lang="en-US" dirty="0" err="1" smtClean="0"/>
              <a:t>authorized_keys</a:t>
            </a:r>
            <a:endParaRPr lang="en-US" dirty="0" smtClean="0"/>
          </a:p>
          <a:p>
            <a:r>
              <a:rPr lang="en-US" dirty="0" smtClean="0"/>
              <a:t>IMPORTANT: permissions 700 on </a:t>
            </a:r>
            <a:r>
              <a:rPr lang="en-US" dirty="0" smtClean="0">
                <a:latin typeface="Courier New"/>
                <a:cs typeface="Courier New"/>
              </a:rPr>
              <a:t>.</a:t>
            </a:r>
            <a:r>
              <a:rPr lang="en-US" dirty="0" err="1" smtClean="0">
                <a:latin typeface="Courier New"/>
                <a:cs typeface="Courier New"/>
              </a:rPr>
              <a:t>ssh</a:t>
            </a:r>
            <a:r>
              <a:rPr lang="en-US" dirty="0" smtClean="0">
                <a:latin typeface="Courier New"/>
                <a:cs typeface="Courier New"/>
              </a:rPr>
              <a:t>/</a:t>
            </a:r>
            <a:r>
              <a:rPr lang="en-US" dirty="0" smtClean="0"/>
              <a:t>, 600 on </a:t>
            </a:r>
            <a:r>
              <a:rPr lang="en-US" dirty="0" err="1" smtClean="0">
                <a:latin typeface="Courier New"/>
                <a:cs typeface="Courier New"/>
              </a:rPr>
              <a:t>authorized_keys</a:t>
            </a:r>
            <a:endParaRPr lang="en-US" dirty="0">
              <a:latin typeface="Courier New"/>
              <a:cs typeface="Courier New"/>
            </a:endParaRPr>
          </a:p>
          <a:p>
            <a:r>
              <a:rPr lang="en-US" dirty="0" smtClean="0"/>
              <a:t>when you log in from the client to the server, you're prompted for your key's passphrase</a:t>
            </a:r>
          </a:p>
        </p:txBody>
      </p:sp>
      <p:sp>
        <p:nvSpPr>
          <p:cNvPr id="3" name="Title 2"/>
          <p:cNvSpPr>
            <a:spLocks noGrp="1"/>
          </p:cNvSpPr>
          <p:nvPr>
            <p:ph type="title"/>
          </p:nvPr>
        </p:nvSpPr>
        <p:spPr>
          <a:xfrm>
            <a:off x="381000" y="76200"/>
            <a:ext cx="8229600" cy="1143000"/>
          </a:xfrm>
        </p:spPr>
        <p:txBody>
          <a:bodyPr/>
          <a:lstStyle/>
          <a:p>
            <a:r>
              <a:rPr lang="en-US" dirty="0" err="1" smtClean="0"/>
              <a:t>ssh</a:t>
            </a:r>
            <a:r>
              <a:rPr lang="en-US" dirty="0" smtClean="0"/>
              <a:t> key-based login</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5</a:t>
            </a:fld>
            <a:endParaRPr lang="en-US"/>
          </a:p>
        </p:txBody>
      </p:sp>
    </p:spTree>
    <p:extLst>
      <p:ext uri="{BB962C8B-B14F-4D97-AF65-F5344CB8AC3E}">
        <p14:creationId xmlns:p14="http://schemas.microsoft.com/office/powerpoint/2010/main" val="191054468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Anybody can generate a matching private/public key pair</a:t>
            </a:r>
          </a:p>
          <a:p>
            <a:r>
              <a:rPr lang="en-US" dirty="0" smtClean="0"/>
              <a:t>You let anybody and everybody have a copy of the public key – it's public!</a:t>
            </a:r>
          </a:p>
          <a:p>
            <a:r>
              <a:rPr lang="en-US" dirty="0" smtClean="0"/>
              <a:t>You keep your private key secret and hidden, only you have it – it's private!</a:t>
            </a:r>
          </a:p>
          <a:p>
            <a:r>
              <a:rPr lang="en-US" dirty="0" smtClean="0"/>
              <a:t>Anyone who has your public key can use your public key to create a challenge that only someone with the matching private key can meet (in other words, only you can meet).</a:t>
            </a:r>
          </a:p>
          <a:p>
            <a:pPr marL="109537" indent="0">
              <a:buNone/>
            </a:pPr>
            <a:endParaRPr lang="en-US" dirty="0"/>
          </a:p>
        </p:txBody>
      </p:sp>
      <p:sp>
        <p:nvSpPr>
          <p:cNvPr id="3" name="Title 2"/>
          <p:cNvSpPr>
            <a:spLocks noGrp="1"/>
          </p:cNvSpPr>
          <p:nvPr>
            <p:ph type="title"/>
          </p:nvPr>
        </p:nvSpPr>
        <p:spPr/>
        <p:txBody>
          <a:bodyPr/>
          <a:lstStyle/>
          <a:p>
            <a:r>
              <a:rPr lang="en-US" dirty="0" smtClean="0"/>
              <a:t>Key pair principle</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6</a:t>
            </a:fld>
            <a:endParaRPr lang="en-US"/>
          </a:p>
        </p:txBody>
      </p:sp>
    </p:spTree>
    <p:extLst>
      <p:ext uri="{BB962C8B-B14F-4D97-AF65-F5344CB8AC3E}">
        <p14:creationId xmlns:p14="http://schemas.microsoft.com/office/powerpoint/2010/main" val="3301985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81600"/>
          </a:xfrm>
        </p:spPr>
        <p:txBody>
          <a:bodyPr/>
          <a:lstStyle/>
          <a:p>
            <a:r>
              <a:rPr lang="en-US" dirty="0" smtClean="0"/>
              <a:t>Key pairs are designed mathematically so that something encrypted with one key of the private/public pair can be decrypted by only the matching key of the pair.</a:t>
            </a:r>
          </a:p>
          <a:p>
            <a:r>
              <a:rPr lang="en-US" dirty="0" smtClean="0"/>
              <a:t>Something encrypted with the public key CANNOT be retrieved with the public key – the private key is required!</a:t>
            </a:r>
          </a:p>
          <a:p>
            <a:r>
              <a:rPr lang="en-US" dirty="0" smtClean="0"/>
              <a:t>So the "challenge" is to encrypt a message (maybe random) with the public key.</a:t>
            </a:r>
          </a:p>
          <a:p>
            <a:r>
              <a:rPr lang="en-US" dirty="0" smtClean="0"/>
              <a:t>Only someone with the private key can decrypt the message and retrieve the original message</a:t>
            </a:r>
            <a:endParaRPr lang="en-US" dirty="0"/>
          </a:p>
        </p:txBody>
      </p:sp>
      <p:sp>
        <p:nvSpPr>
          <p:cNvPr id="3" name="Title 2"/>
          <p:cNvSpPr>
            <a:spLocks noGrp="1"/>
          </p:cNvSpPr>
          <p:nvPr>
            <p:ph type="title"/>
          </p:nvPr>
        </p:nvSpPr>
        <p:spPr>
          <a:xfrm>
            <a:off x="457200" y="16164"/>
            <a:ext cx="8229600" cy="1143000"/>
          </a:xfrm>
        </p:spPr>
        <p:txBody>
          <a:bodyPr/>
          <a:lstStyle/>
          <a:p>
            <a:r>
              <a:rPr lang="en-US" dirty="0" smtClean="0"/>
              <a:t>Key pair principle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7</a:t>
            </a:fld>
            <a:endParaRPr lang="en-US"/>
          </a:p>
        </p:txBody>
      </p:sp>
    </p:spTree>
    <p:extLst>
      <p:ext uri="{BB962C8B-B14F-4D97-AF65-F5344CB8AC3E}">
        <p14:creationId xmlns:p14="http://schemas.microsoft.com/office/powerpoint/2010/main" val="3925028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838200"/>
            <a:ext cx="8229600" cy="5638800"/>
          </a:xfrm>
        </p:spPr>
        <p:txBody>
          <a:bodyPr/>
          <a:lstStyle/>
          <a:p>
            <a:r>
              <a:rPr lang="en-US" sz="2400" dirty="0" smtClean="0"/>
              <a:t>A copy of your public key is stored in </a:t>
            </a:r>
            <a:r>
              <a:rPr lang="en-US" sz="2400" dirty="0" err="1" smtClean="0"/>
              <a:t>authorized_keys</a:t>
            </a:r>
            <a:r>
              <a:rPr lang="en-US" sz="2400" dirty="0" smtClean="0"/>
              <a:t> in your account</a:t>
            </a:r>
          </a:p>
          <a:p>
            <a:r>
              <a:rPr lang="en-US" sz="2400" dirty="0" smtClean="0"/>
              <a:t>You have the private key and you tell the </a:t>
            </a:r>
            <a:r>
              <a:rPr lang="en-US" sz="2400" dirty="0" err="1" smtClean="0"/>
              <a:t>ssh</a:t>
            </a:r>
            <a:r>
              <a:rPr lang="en-US" sz="2400" dirty="0" smtClean="0"/>
              <a:t> server that you want to log in</a:t>
            </a:r>
          </a:p>
          <a:p>
            <a:r>
              <a:rPr lang="en-US" sz="2400" dirty="0" smtClean="0"/>
              <a:t>The </a:t>
            </a:r>
            <a:r>
              <a:rPr lang="en-US" sz="2400" dirty="0" err="1" smtClean="0"/>
              <a:t>ssh</a:t>
            </a:r>
            <a:r>
              <a:rPr lang="en-US" sz="2400" dirty="0"/>
              <a:t> </a:t>
            </a:r>
            <a:r>
              <a:rPr lang="en-US" sz="2400" dirty="0" smtClean="0"/>
              <a:t>server says "OK", I have your public key here, and I'll use it to encrypt this random message, and give the result to you.  If you can tell me the original message, you must have the private key (and you must be you).</a:t>
            </a:r>
          </a:p>
          <a:p>
            <a:r>
              <a:rPr lang="en-US" sz="2400" dirty="0" smtClean="0"/>
              <a:t>You use your private key to retrieve the original message, and send it back to the server.</a:t>
            </a:r>
          </a:p>
          <a:p>
            <a:r>
              <a:rPr lang="en-US" sz="2400" dirty="0" smtClean="0"/>
              <a:t>The server lets you in, because it assumes only you have the private key necessary to retrieve the original (random) message.</a:t>
            </a:r>
            <a:endParaRPr lang="en-US" sz="2400" dirty="0"/>
          </a:p>
        </p:txBody>
      </p:sp>
      <p:sp>
        <p:nvSpPr>
          <p:cNvPr id="3" name="Title 2"/>
          <p:cNvSpPr>
            <a:spLocks noGrp="1"/>
          </p:cNvSpPr>
          <p:nvPr>
            <p:ph type="title"/>
          </p:nvPr>
        </p:nvSpPr>
        <p:spPr>
          <a:xfrm>
            <a:off x="609600" y="-20782"/>
            <a:ext cx="8229600" cy="1143000"/>
          </a:xfrm>
        </p:spPr>
        <p:txBody>
          <a:bodyPr/>
          <a:lstStyle/>
          <a:p>
            <a:r>
              <a:rPr lang="en-US" dirty="0" err="1" smtClean="0"/>
              <a:t>Ssh</a:t>
            </a:r>
            <a:r>
              <a:rPr lang="en-US" dirty="0" smtClean="0"/>
              <a:t> key login process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8</a:t>
            </a:fld>
            <a:endParaRPr lang="en-US"/>
          </a:p>
        </p:txBody>
      </p:sp>
    </p:spTree>
    <p:extLst>
      <p:ext uri="{BB962C8B-B14F-4D97-AF65-F5344CB8AC3E}">
        <p14:creationId xmlns:p14="http://schemas.microsoft.com/office/powerpoint/2010/main" val="1705371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14400"/>
            <a:ext cx="8229600" cy="4525962"/>
          </a:xfrm>
        </p:spPr>
        <p:txBody>
          <a:bodyPr/>
          <a:lstStyle/>
          <a:p>
            <a:r>
              <a:rPr lang="en-US" dirty="0" smtClean="0"/>
              <a:t>Cinderella's slipper?</a:t>
            </a:r>
          </a:p>
          <a:p>
            <a:pPr lvl="1"/>
            <a:r>
              <a:rPr lang="en-US" dirty="0" smtClean="0"/>
              <a:t>the assumption is that only Cinderella's foot (which only Cinderella has) will fit into the slipper</a:t>
            </a:r>
          </a:p>
          <a:p>
            <a:pPr lvl="1"/>
            <a:r>
              <a:rPr lang="en-US" dirty="0" smtClean="0"/>
              <a:t>The foot and the slipper match like a private and public key match</a:t>
            </a:r>
          </a:p>
          <a:p>
            <a:pPr lvl="1"/>
            <a:r>
              <a:rPr lang="en-US" dirty="0" smtClean="0"/>
              <a:t>One difference is that in public key cryptography, everybody has a copy of the slipper (only the real Cinderella has the foot that will fit the slipper)</a:t>
            </a:r>
          </a:p>
          <a:p>
            <a:pPr lvl="1"/>
            <a:r>
              <a:rPr lang="en-US" dirty="0" smtClean="0"/>
              <a:t>If I want you to prove to me that you are Cinderella, I get you to prove to me that your foot fits in the Cinderella slipper – if it fits, you must be Cinderella</a:t>
            </a:r>
          </a:p>
          <a:p>
            <a:pPr lvl="1"/>
            <a:r>
              <a:rPr lang="en-US" dirty="0" smtClean="0"/>
              <a:t>The mathematics ensures that nobody else's foot will fit somebody's slipper, and given a slipper, you cannot create the matching foot.</a:t>
            </a:r>
          </a:p>
        </p:txBody>
      </p:sp>
      <p:sp>
        <p:nvSpPr>
          <p:cNvPr id="3" name="Title 2"/>
          <p:cNvSpPr>
            <a:spLocks noGrp="1"/>
          </p:cNvSpPr>
          <p:nvPr>
            <p:ph type="title"/>
          </p:nvPr>
        </p:nvSpPr>
        <p:spPr>
          <a:xfrm>
            <a:off x="457200" y="0"/>
            <a:ext cx="8229600" cy="1143000"/>
          </a:xfrm>
        </p:spPr>
        <p:txBody>
          <a:bodyPr/>
          <a:lstStyle/>
          <a:p>
            <a:r>
              <a:rPr lang="en-US" dirty="0" smtClean="0"/>
              <a:t>key pair analogy</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9</a:t>
            </a:fld>
            <a:endParaRPr lang="en-US"/>
          </a:p>
        </p:txBody>
      </p:sp>
    </p:spTree>
    <p:extLst>
      <p:ext uri="{BB962C8B-B14F-4D97-AF65-F5344CB8AC3E}">
        <p14:creationId xmlns:p14="http://schemas.microsoft.com/office/powerpoint/2010/main" val="17118413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00"/>
  <p:tag name="USESECONDARYMONITOR" val="True"/>
  <p:tag name="PARTICIPANTSINLEADERBOARD" val="5"/>
  <p:tag name="MULTIRESPDIVISOR" val="1"/>
  <p:tag name="SAVECSVWITHSESSION" val="Fals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2.3.2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34972</TotalTime>
  <Words>2656</Words>
  <Application>Microsoft Macintosh PowerPoint</Application>
  <PresentationFormat>On-screen Show (4:3)</PresentationFormat>
  <Paragraphs>307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CST8177 – Linux II</vt:lpstr>
      <vt:lpstr>Final Exam</vt:lpstr>
      <vt:lpstr>Today’s Topics</vt:lpstr>
      <vt:lpstr>IP address of your CentOS VM</vt:lpstr>
      <vt:lpstr>ssh key-based login</vt:lpstr>
      <vt:lpstr>Key pair principle</vt:lpstr>
      <vt:lpstr>Key pair principle (cont'd)</vt:lpstr>
      <vt:lpstr>Ssh key login process</vt:lpstr>
      <vt:lpstr>key pair analogy</vt:lpstr>
      <vt:lpstr>ssh key login Linux</vt:lpstr>
      <vt:lpstr>ssh key login Linux (cont'd)</vt:lpstr>
      <vt:lpstr>ssh key login Windows</vt:lpstr>
      <vt:lpstr>Yum: Yellowdog Updater Modified</vt:lpstr>
      <vt:lpstr>Yum (cont'd)</vt:lpstr>
      <vt:lpstr>Yum repository configuration</vt:lpstr>
      <vt:lpstr>NTP: network time protocol</vt:lpstr>
      <vt:lpstr>NTP: cont'd</vt:lpstr>
      <vt:lpstr>tar command basics</vt:lpstr>
      <vt:lpstr>tar command basics (cont'd)</vt:lpstr>
      <vt:lpstr>Copying over SSH: scp</vt:lpstr>
      <vt:lpstr>scp (cont'd)</vt:lpstr>
      <vt:lpstr>More scp examples</vt:lpstr>
      <vt:lpstr>rsync basics</vt:lpstr>
      <vt:lpstr>rsync basics: Trailing slash </vt:lpstr>
      <vt:lpstr>That's hard to remember?</vt:lpstr>
      <vt:lpstr>rsync (cont'd)</vt:lpstr>
      <vt:lpstr>rsync (cont'd)</vt:lpstr>
      <vt:lpstr>rsync (cont'd)</vt:lpstr>
      <vt:lpstr>rsync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CST8207 – Linux o/s i</dc:title>
  <dc:creator>Todd</dc:creator>
  <cp:lastModifiedBy>Todd</cp:lastModifiedBy>
  <cp:revision>403</cp:revision>
  <dcterms:created xsi:type="dcterms:W3CDTF">2006-08-16T00:00:00Z</dcterms:created>
  <dcterms:modified xsi:type="dcterms:W3CDTF">2014-03-24T12:41:02Z</dcterms:modified>
</cp:coreProperties>
</file>