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handoutMasterIdLst>
    <p:handoutMasterId r:id="rId34"/>
  </p:handoutMasterIdLst>
  <p:sldIdLst>
    <p:sldId id="256" r:id="rId2"/>
    <p:sldId id="257" r:id="rId3"/>
    <p:sldId id="320" r:id="rId4"/>
    <p:sldId id="315" r:id="rId5"/>
    <p:sldId id="316" r:id="rId6"/>
    <p:sldId id="317" r:id="rId7"/>
    <p:sldId id="318" r:id="rId8"/>
    <p:sldId id="319"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 id="325" r:id="rId31"/>
    <p:sldId id="326" r:id="rId32"/>
  </p:sldIdLst>
  <p:sldSz cx="9144000" cy="6858000" type="screen4x3"/>
  <p:notesSz cx="7315200" cy="9601200"/>
  <p:custDataLst>
    <p:tags r:id="rId35"/>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02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2/2/2014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2/2/2014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5"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89"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4514"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5538"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3250"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4274"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Rectangle 2"/>
          <p:cNvSpPr txBox="1">
            <a:spLocks noGrp="1" noChangeArrowheads="1"/>
          </p:cNvSpPr>
          <p:nvPr>
            <p:ph type="body" idx="1"/>
          </p:nvPr>
        </p:nvSpPr>
        <p:spPr bwMode="auto">
          <a:xfrm>
            <a:off x="1147763" y="4298950"/>
            <a:ext cx="5233987" cy="3344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7346"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574DD0D-5BC6-4585-A363-0BAFD8382BE6}" type="datetime1">
              <a:rPr lang="en-US"/>
              <a:pPr>
                <a:defRPr/>
              </a:pPr>
              <a:t>2/2/2014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CST8207 - Shawn Unger</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8E27FE-4EF0-42D8-97B8-6378858B1A1B}" type="datetime1">
              <a:rPr lang="en-US"/>
              <a:pPr>
                <a:defRPr/>
              </a:pPr>
              <a:t>2/2/2014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3D4415-71F5-466F-8E66-5F42D7C22532}" type="datetime1">
              <a:rPr lang="en-US"/>
              <a:pPr>
                <a:defRPr/>
              </a:pPr>
              <a:t>2/2/2014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BD67714-5BEE-4B5B-9C04-6C20058B6CE1}" type="datetime1">
              <a:rPr lang="en-US"/>
              <a:pPr>
                <a:defRPr/>
              </a:pPr>
              <a:t>2/2/2014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dirty="0" smtClean="0"/>
              <a:t>CST8177 – Todd Kelley</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AB9F9EE-55B9-447E-96AE-4890770D22A8}" type="datetime1">
              <a:rPr lang="en-US"/>
              <a:pPr>
                <a:defRPr/>
              </a:pPr>
              <a:t>2/2/2014</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CST8207 - Shawn Unger</a:t>
            </a:r>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1CBA95A-07EE-4800-B802-A178C6D7B71E}" type="datetime1">
              <a:rPr lang="en-US"/>
              <a:pPr>
                <a:defRPr/>
              </a:pPr>
              <a:t>2/2/2014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A80348F7-2398-4900-9CDE-7AFB56E460AA}" type="datetime1">
              <a:rPr lang="en-US"/>
              <a:pPr>
                <a:defRPr/>
              </a:pPr>
              <a:t>2/2/2014</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CST8207 - Shawn Unger</a:t>
            </a:r>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146A7C3-54FB-4DED-9785-1AE65F0D2F1B}" type="datetime1">
              <a:rPr lang="en-US"/>
              <a:pPr>
                <a:defRPr/>
              </a:pPr>
              <a:t>2/2/2014</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CST8207 - Shawn Unger</a:t>
            </a:r>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25C7A4C-D217-48BD-9A38-4FCB1B250784}" type="datetime1">
              <a:rPr lang="en-US"/>
              <a:pPr>
                <a:defRPr/>
              </a:pPr>
              <a:t>2/2/2014</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CST8207 - Shawn Unger</a:t>
            </a:r>
          </a:p>
        </p:txBody>
      </p:sp>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024931D-6F21-421E-87A2-C66D17C11271}" type="datetime1">
              <a:rPr lang="en-US"/>
              <a:pPr>
                <a:defRPr/>
              </a:pPr>
              <a:t>2/2/2014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1E466EFF-1399-490E-BD85-8C49FB1881F9}" type="datetime1">
              <a:rPr lang="en-US"/>
              <a:pPr>
                <a:defRPr/>
              </a:pPr>
              <a:t>2/2/2014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CST8207 - Shawn Unger</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AF14FFCF-E058-4511-811C-6D24FEC07CA6}" type="datetime1">
              <a:rPr lang="en-US"/>
              <a:pPr>
                <a:defRPr/>
              </a:pPr>
              <a:t>2/2/2014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r>
              <a:rPr lang="en-US"/>
              <a:t>CST8207 - Shawn Unger</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teaching.idallen.com/cst8207/12f/notes/460_links_and_inodes.html" TargetMode="External"/><Relationship Id="rId2" Type="http://schemas.openxmlformats.org/officeDocument/2006/relationships/hyperlink" Target="http://teaching.idallen.com/cst8207/12f/notes/450_file_system.html" TargetMode="External"/><Relationship Id="rId1" Type="http://schemas.openxmlformats.org/officeDocument/2006/relationships/slideLayout" Target="../slideLayouts/slideLayout2.xml"/><Relationship Id="rId6" Type="http://schemas.openxmlformats.org/officeDocument/2006/relationships/hyperlink" Target="http://teaching.idallen.com/cst8207/12f/notes/510_umask.html" TargetMode="External"/><Relationship Id="rId5" Type="http://schemas.openxmlformats.org/officeDocument/2006/relationships/hyperlink" Target="http://teaching.idallen.com/cst8207/12f/notes/500_permissions.html" TargetMode="External"/><Relationship Id="rId4" Type="http://schemas.openxmlformats.org/officeDocument/2006/relationships/hyperlink" Target="http://teaching.idallen.com/cst8207/12f/notes/460_symbolic_links.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eaching.idallen.com/cst8207/12f/notes/210_startup_file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48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133600"/>
            <a:ext cx="6781800" cy="2819400"/>
          </a:xfrm>
        </p:spPr>
        <p:txBody>
          <a:bodyPr/>
          <a:lstStyle/>
          <a:p>
            <a:pPr marR="0" eaLnBrk="1" hangingPunct="1">
              <a:lnSpc>
                <a:spcPct val="90000"/>
              </a:lnSpc>
            </a:pPr>
            <a:r>
              <a:rPr lang="en-US" dirty="0" smtClean="0"/>
              <a:t>bash startup files</a:t>
            </a:r>
          </a:p>
          <a:p>
            <a:pPr marR="0" eaLnBrk="1" hangingPunct="1">
              <a:lnSpc>
                <a:spcPct val="90000"/>
              </a:lnSpc>
            </a:pPr>
            <a:r>
              <a:rPr lang="en-US" dirty="0" smtClean="0"/>
              <a:t> Linux/Unix files</a:t>
            </a:r>
          </a:p>
          <a:p>
            <a:pPr marR="0" eaLnBrk="1" hangingPunct="1">
              <a:lnSpc>
                <a:spcPct val="90000"/>
              </a:lnSpc>
            </a:pPr>
            <a:r>
              <a:rPr lang="en-US" dirty="0" smtClean="0"/>
              <a:t> </a:t>
            </a:r>
            <a:r>
              <a:rPr lang="en-US" dirty="0" err="1" smtClean="0"/>
              <a:t>stty</a:t>
            </a:r>
            <a:endParaRPr lang="en-US" dirty="0" smtClean="0"/>
          </a:p>
          <a:p>
            <a:pPr marR="0" eaLnBrk="1" hangingPunct="1">
              <a:lnSpc>
                <a:spcPct val="90000"/>
              </a:lnSpc>
            </a:pPr>
            <a:endParaRPr lang="en-US" dirty="0" smtClean="0"/>
          </a:p>
          <a:p>
            <a:pPr marR="0" eaLnBrk="1" hangingPunct="1">
              <a:lnSpc>
                <a:spcPct val="90000"/>
              </a:lnSpc>
            </a:pPr>
            <a:r>
              <a:rPr lang="en-US" dirty="0" smtClean="0"/>
              <a:t>Todd Kelley</a:t>
            </a:r>
          </a:p>
          <a:p>
            <a:pPr marR="0" eaLnBrk="1" hangingPunct="1">
              <a:lnSpc>
                <a:spcPct val="90000"/>
              </a:lnSpc>
            </a:pPr>
            <a:r>
              <a:rPr lang="en-US" dirty="0" smtClean="0"/>
              <a:t>kelleyt@algonquincollege.com</a:t>
            </a:r>
          </a:p>
        </p:txBody>
      </p:sp>
      <p:sp>
        <p:nvSpPr>
          <p:cNvPr id="5" name="Footer Placeholder 4"/>
          <p:cNvSpPr>
            <a:spLocks noGrp="1"/>
          </p:cNvSpPr>
          <p:nvPr>
            <p:ph type="ftr" sz="quarter" idx="11"/>
          </p:nvPr>
        </p:nvSpPr>
        <p:spPr/>
        <p:txBody>
          <a:bodyPr/>
          <a:lstStyle/>
          <a:p>
            <a:pPr>
              <a:defRPr/>
            </a:pPr>
            <a:r>
              <a:rPr lang="en-US" dirty="0"/>
              <a:t>CST8207 </a:t>
            </a:r>
            <a:r>
              <a:rPr lang="en-US" dirty="0" smtClean="0"/>
              <a:t>– Todd Kelley</a:t>
            </a:r>
            <a:endParaRPr lang="en-US" dirty="0"/>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229600" cy="5181600"/>
          </a:xfrm>
        </p:spPr>
        <p:txBody>
          <a:bodyPr/>
          <a:lstStyle/>
          <a:p>
            <a:pPr marL="109537" indent="0">
              <a:buNone/>
            </a:pPr>
            <a:r>
              <a:rPr lang="en-US" dirty="0">
                <a:latin typeface="Courier New"/>
                <a:cs typeface="Courier New"/>
              </a:rPr>
              <a:t>[ -</a:t>
            </a:r>
            <a:r>
              <a:rPr lang="en-US">
                <a:latin typeface="Courier New"/>
                <a:cs typeface="Courier New"/>
              </a:rPr>
              <a:t>z </a:t>
            </a:r>
            <a:r>
              <a:rPr lang="en-US" smtClean="0">
                <a:latin typeface="Courier New"/>
                <a:cs typeface="Courier New"/>
              </a:rPr>
              <a:t>"${PS1-}" </a:t>
            </a:r>
            <a:r>
              <a:rPr lang="en-US" dirty="0">
                <a:latin typeface="Courier New"/>
                <a:cs typeface="Courier New"/>
              </a:rPr>
              <a:t>] &amp;&amp; return</a:t>
            </a:r>
          </a:p>
          <a:p>
            <a:pPr marL="109537" indent="0">
              <a:buNone/>
            </a:pPr>
            <a:r>
              <a:rPr lang="en-US" dirty="0">
                <a:latin typeface="Courier New"/>
                <a:cs typeface="Courier New"/>
              </a:rPr>
              <a:t>if [ "${_FIRST_SHELL-}" = "" ] ; then</a:t>
            </a:r>
          </a:p>
          <a:p>
            <a:pPr marL="109537" indent="0">
              <a:buNone/>
            </a:pPr>
            <a:r>
              <a:rPr lang="en-US" dirty="0">
                <a:latin typeface="Courier New"/>
                <a:cs typeface="Courier New"/>
              </a:rPr>
              <a:t>    export _FIRST_SHELL=$$</a:t>
            </a:r>
          </a:p>
          <a:p>
            <a:pPr marL="109537" indent="0">
              <a:buNone/>
            </a:pPr>
            <a:r>
              <a:rPr lang="en-US" dirty="0">
                <a:latin typeface="Courier New"/>
                <a:cs typeface="Courier New"/>
              </a:rPr>
              <a:t>    </a:t>
            </a:r>
            <a:r>
              <a:rPr lang="en-US" dirty="0" smtClean="0">
                <a:latin typeface="Courier New"/>
                <a:cs typeface="Courier New"/>
              </a:rPr>
              <a:t>export PATH="$</a:t>
            </a:r>
            <a:r>
              <a:rPr lang="en-US" dirty="0">
                <a:latin typeface="Courier New"/>
                <a:cs typeface="Courier New"/>
              </a:rPr>
              <a:t>PATH:$</a:t>
            </a:r>
            <a:r>
              <a:rPr lang="en-US" dirty="0" smtClean="0">
                <a:latin typeface="Courier New"/>
                <a:cs typeface="Courier New"/>
              </a:rPr>
              <a:t>HOME/bin"</a:t>
            </a:r>
          </a:p>
          <a:p>
            <a:pPr marL="109537" indent="0">
              <a:buNone/>
            </a:pPr>
            <a:r>
              <a:rPr lang="en-US" dirty="0">
                <a:latin typeface="Courier New"/>
                <a:cs typeface="Courier New"/>
              </a:rPr>
              <a:t> </a:t>
            </a:r>
            <a:r>
              <a:rPr lang="en-US" dirty="0" smtClean="0">
                <a:latin typeface="Courier New"/>
                <a:cs typeface="Courier New"/>
              </a:rPr>
              <a:t>   export LC_ALL=en_CA.UTF-8</a:t>
            </a:r>
          </a:p>
          <a:p>
            <a:pPr marL="109537" indent="0">
              <a:buNone/>
            </a:pPr>
            <a:r>
              <a:rPr lang="en-US" dirty="0">
                <a:latin typeface="Courier New"/>
                <a:cs typeface="Courier New"/>
              </a:rPr>
              <a:t> </a:t>
            </a:r>
            <a:r>
              <a:rPr lang="en-US" dirty="0" smtClean="0">
                <a:latin typeface="Courier New"/>
                <a:cs typeface="Courier New"/>
              </a:rPr>
              <a:t>   export LANG=en_CA.UTF-8</a:t>
            </a:r>
          </a:p>
          <a:p>
            <a:pPr marL="109537" indent="0">
              <a:buNone/>
            </a:pPr>
            <a:r>
              <a:rPr lang="en-US" dirty="0">
                <a:latin typeface="Courier New"/>
                <a:cs typeface="Courier New"/>
              </a:rPr>
              <a:t> </a:t>
            </a:r>
            <a:r>
              <a:rPr lang="en-US" dirty="0" smtClean="0">
                <a:latin typeface="Courier New"/>
                <a:cs typeface="Courier New"/>
              </a:rPr>
              <a:t>   # here we put things that</a:t>
            </a:r>
          </a:p>
          <a:p>
            <a:pPr marL="109537" indent="0">
              <a:buNone/>
            </a:pPr>
            <a:r>
              <a:rPr lang="en-US" dirty="0">
                <a:latin typeface="Courier New"/>
                <a:cs typeface="Courier New"/>
              </a:rPr>
              <a:t> </a:t>
            </a:r>
            <a:r>
              <a:rPr lang="en-US" dirty="0" smtClean="0">
                <a:latin typeface="Courier New"/>
                <a:cs typeface="Courier New"/>
              </a:rPr>
              <a:t>   # should be done once</a:t>
            </a:r>
            <a:endParaRPr lang="en-US" dirty="0">
              <a:latin typeface="Courier New"/>
              <a:cs typeface="Courier New"/>
            </a:endParaRPr>
          </a:p>
          <a:p>
            <a:pPr marL="109537" indent="0">
              <a:buNone/>
            </a:pPr>
            <a:r>
              <a:rPr lang="en-US" dirty="0">
                <a:latin typeface="Courier New"/>
                <a:cs typeface="Courier New"/>
              </a:rPr>
              <a:t>f</a:t>
            </a:r>
            <a:r>
              <a:rPr lang="en-US" dirty="0" smtClean="0">
                <a:latin typeface="Courier New"/>
                <a:cs typeface="Courier New"/>
              </a:rPr>
              <a:t>i</a:t>
            </a:r>
          </a:p>
          <a:p>
            <a:pPr marL="109537" indent="0">
              <a:buNone/>
            </a:pPr>
            <a:r>
              <a:rPr lang="en-US" dirty="0" smtClean="0">
                <a:latin typeface="Courier New"/>
                <a:cs typeface="Courier New"/>
              </a:rPr>
              <a:t># here we put things that need to be</a:t>
            </a:r>
          </a:p>
          <a:p>
            <a:pPr marL="109537" indent="0">
              <a:buNone/>
            </a:pPr>
            <a:r>
              <a:rPr lang="en-US" dirty="0">
                <a:latin typeface="Courier New"/>
                <a:cs typeface="Courier New"/>
              </a:rPr>
              <a:t>#</a:t>
            </a:r>
            <a:r>
              <a:rPr lang="en-US" dirty="0" smtClean="0">
                <a:latin typeface="Courier New"/>
                <a:cs typeface="Courier New"/>
              </a:rPr>
              <a:t> done for every interactive shell</a:t>
            </a:r>
            <a:endParaRPr lang="en-US" dirty="0">
              <a:latin typeface="Courier New"/>
              <a:cs typeface="Courier New"/>
            </a:endParaRPr>
          </a:p>
          <a:p>
            <a:pPr marL="109537" indent="0">
              <a:buNone/>
            </a:pPr>
            <a:endParaRPr lang="en-US" dirty="0"/>
          </a:p>
        </p:txBody>
      </p:sp>
      <p:sp>
        <p:nvSpPr>
          <p:cNvPr id="3" name="Title 2"/>
          <p:cNvSpPr>
            <a:spLocks noGrp="1"/>
          </p:cNvSpPr>
          <p:nvPr>
            <p:ph type="title"/>
          </p:nvPr>
        </p:nvSpPr>
        <p:spPr>
          <a:xfrm>
            <a:off x="457200" y="16143"/>
            <a:ext cx="8229600" cy="1143000"/>
          </a:xfrm>
        </p:spPr>
        <p:txBody>
          <a:bodyPr>
            <a:noAutofit/>
          </a:bodyPr>
          <a:lstStyle/>
          <a:p>
            <a:r>
              <a:rPr lang="en-US" sz="3200" dirty="0" smtClean="0"/>
              <a:t>.</a:t>
            </a:r>
            <a:r>
              <a:rPr lang="en-US" sz="3200" dirty="0" err="1" smtClean="0"/>
              <a:t>bashrc</a:t>
            </a:r>
            <a:endParaRPr lang="en-US" sz="3200"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spTree>
    <p:extLst>
      <p:ext uri="{BB962C8B-B14F-4D97-AF65-F5344CB8AC3E}">
        <p14:creationId xmlns:p14="http://schemas.microsoft.com/office/powerpoint/2010/main" val="312193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2400" dirty="0" smtClean="0">
                <a:cs typeface="Courier New"/>
              </a:rPr>
              <a:t>Contains just one line:</a:t>
            </a:r>
          </a:p>
          <a:p>
            <a:pPr marL="109537" indent="0">
              <a:buNone/>
            </a:pPr>
            <a:endParaRPr lang="en-US" sz="2400" dirty="0" smtClean="0">
              <a:cs typeface="Courier New"/>
            </a:endParaRPr>
          </a:p>
          <a:p>
            <a:pPr marL="109537" indent="0">
              <a:buNone/>
            </a:pPr>
            <a:r>
              <a:rPr lang="en-US" sz="2400" dirty="0">
                <a:latin typeface="Courier New" panose="02070309020205020404" pitchFamily="49" charset="0"/>
                <a:cs typeface="Courier New" panose="02070309020205020404" pitchFamily="49" charset="0"/>
              </a:rPr>
              <a:t>source ./.</a:t>
            </a:r>
            <a:r>
              <a:rPr lang="en-US" sz="2400" dirty="0" err="1">
                <a:latin typeface="Courier New" panose="02070309020205020404" pitchFamily="49" charset="0"/>
                <a:cs typeface="Courier New" panose="02070309020205020404" pitchFamily="49" charset="0"/>
              </a:rPr>
              <a:t>bashrc</a:t>
            </a:r>
            <a:endParaRPr lang="en-US" dirty="0">
              <a:latin typeface="Courier New" panose="02070309020205020404" pitchFamily="49" charset="0"/>
              <a:cs typeface="Courier New" panose="02070309020205020404" pitchFamily="49" charset="0"/>
            </a:endParaRPr>
          </a:p>
        </p:txBody>
      </p:sp>
      <p:sp>
        <p:nvSpPr>
          <p:cNvPr id="3" name="Title 2"/>
          <p:cNvSpPr>
            <a:spLocks noGrp="1"/>
          </p:cNvSpPr>
          <p:nvPr>
            <p:ph type="title"/>
          </p:nvPr>
        </p:nvSpPr>
        <p:spPr/>
        <p:txBody>
          <a:bodyPr>
            <a:noAutofit/>
          </a:bodyPr>
          <a:lstStyle/>
          <a:p>
            <a:r>
              <a:rPr lang="en-US" sz="3200" dirty="0" smtClean="0"/>
              <a:t>.</a:t>
            </a:r>
            <a:r>
              <a:rPr lang="en-US" sz="3200" dirty="0" err="1" smtClean="0"/>
              <a:t>bash_profile</a:t>
            </a:r>
            <a:endParaRPr lang="en-US" sz="3200"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11</a:t>
            </a:fld>
            <a:endParaRPr lang="en-US"/>
          </a:p>
        </p:txBody>
      </p:sp>
    </p:spTree>
    <p:extLst>
      <p:ext uri="{BB962C8B-B14F-4D97-AF65-F5344CB8AC3E}">
        <p14:creationId xmlns:p14="http://schemas.microsoft.com/office/powerpoint/2010/main" val="2716700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400" dirty="0" err="1" smtClean="0"/>
              <a:t>Sobel</a:t>
            </a:r>
            <a:r>
              <a:rPr lang="en-US" sz="1400" dirty="0" smtClean="0"/>
              <a:t>, Chapter 6</a:t>
            </a:r>
          </a:p>
          <a:p>
            <a:r>
              <a:rPr lang="en-US" sz="1400" dirty="0" smtClean="0"/>
              <a:t>160_pathnames.html</a:t>
            </a:r>
            <a:r>
              <a:rPr lang="en-US" sz="1400" dirty="0"/>
              <a:t>    </a:t>
            </a:r>
            <a:r>
              <a:rPr lang="en-US" sz="1400" b="1" i="1" dirty="0"/>
              <a:t>Unix/Linux Pathnames (absolute, relative, dot, dot dot)</a:t>
            </a:r>
            <a:r>
              <a:rPr lang="en-US" sz="1400" dirty="0"/>
              <a:t>  </a:t>
            </a:r>
            <a:endParaRPr lang="en-US" sz="1400" dirty="0" smtClean="0"/>
          </a:p>
          <a:p>
            <a:r>
              <a:rPr lang="en-US" sz="1400" dirty="0" smtClean="0">
                <a:hlinkClick r:id="rId2"/>
              </a:rPr>
              <a:t>450_file_system.html</a:t>
            </a:r>
            <a:r>
              <a:rPr lang="en-US" sz="1400" dirty="0">
                <a:hlinkClick r:id="rId2"/>
              </a:rPr>
              <a:t>    </a:t>
            </a:r>
            <a:r>
              <a:rPr lang="en-US" sz="1400" b="1" i="1" dirty="0">
                <a:hlinkClick r:id="rId2"/>
              </a:rPr>
              <a:t>Unix/Linux File System - (correct explanation)</a:t>
            </a:r>
            <a:r>
              <a:rPr lang="en-US" sz="1400" dirty="0">
                <a:hlinkClick r:id="rId2"/>
              </a:rPr>
              <a:t> </a:t>
            </a:r>
            <a:endParaRPr lang="en-US" sz="1400" dirty="0" smtClean="0"/>
          </a:p>
          <a:p>
            <a:r>
              <a:rPr lang="en-US" sz="1400" dirty="0" smtClean="0">
                <a:hlinkClick r:id="rId3"/>
              </a:rPr>
              <a:t>460_links_and_inodes.html</a:t>
            </a:r>
            <a:r>
              <a:rPr lang="en-US" sz="1400" dirty="0">
                <a:hlinkClick r:id="rId3"/>
              </a:rPr>
              <a:t>    </a:t>
            </a:r>
            <a:r>
              <a:rPr lang="en-US" sz="1400" b="1" i="1" dirty="0">
                <a:hlinkClick r:id="rId3"/>
              </a:rPr>
              <a:t>Hard links and Unix file system nodes (</a:t>
            </a:r>
            <a:r>
              <a:rPr lang="en-US" sz="1400" b="1" i="1" dirty="0" err="1">
                <a:hlinkClick r:id="rId3"/>
              </a:rPr>
              <a:t>inodes</a:t>
            </a:r>
            <a:r>
              <a:rPr lang="en-US" sz="1400" b="1" i="1" dirty="0">
                <a:hlinkClick r:id="rId3"/>
              </a:rPr>
              <a:t>)</a:t>
            </a:r>
            <a:r>
              <a:rPr lang="en-US" sz="1400" dirty="0">
                <a:hlinkClick r:id="rId3"/>
              </a:rPr>
              <a:t> </a:t>
            </a:r>
            <a:endParaRPr lang="en-US" sz="1400" dirty="0" smtClean="0"/>
          </a:p>
          <a:p>
            <a:r>
              <a:rPr lang="en-US" sz="1400" dirty="0" smtClean="0">
                <a:hlinkClick r:id="rId4"/>
              </a:rPr>
              <a:t>460_symbolic_links.html</a:t>
            </a:r>
            <a:r>
              <a:rPr lang="en-US" sz="1400" dirty="0">
                <a:hlinkClick r:id="rId4"/>
              </a:rPr>
              <a:t>    </a:t>
            </a:r>
            <a:r>
              <a:rPr lang="en-US" sz="1400" b="1" i="1" dirty="0">
                <a:hlinkClick r:id="rId4"/>
              </a:rPr>
              <a:t>Symbolic Links - Soft Links - </a:t>
            </a:r>
            <a:r>
              <a:rPr lang="en-US" sz="1400" b="1" i="1" dirty="0" err="1">
                <a:hlinkClick r:id="rId4"/>
              </a:rPr>
              <a:t>Symlinks</a:t>
            </a:r>
            <a:r>
              <a:rPr lang="en-US" sz="1400" dirty="0">
                <a:hlinkClick r:id="rId4"/>
              </a:rPr>
              <a:t> </a:t>
            </a:r>
            <a:endParaRPr lang="en-US" sz="1400" dirty="0" smtClean="0"/>
          </a:p>
          <a:p>
            <a:r>
              <a:rPr lang="en-US" sz="1400" dirty="0" smtClean="0">
                <a:hlinkClick r:id="rId5"/>
              </a:rPr>
              <a:t>500_permissions.html</a:t>
            </a:r>
            <a:r>
              <a:rPr lang="en-US" sz="1400" dirty="0">
                <a:hlinkClick r:id="rId5"/>
              </a:rPr>
              <a:t>    </a:t>
            </a:r>
            <a:r>
              <a:rPr lang="en-US" sz="1400" b="1" i="1" dirty="0">
                <a:hlinkClick r:id="rId5"/>
              </a:rPr>
              <a:t>Unix Modes and Permissions</a:t>
            </a:r>
            <a:r>
              <a:rPr lang="en-US" sz="1400" dirty="0">
                <a:hlinkClick r:id="rId5"/>
              </a:rPr>
              <a:t>  </a:t>
            </a:r>
            <a:endParaRPr lang="en-US" sz="1400" dirty="0" smtClean="0"/>
          </a:p>
          <a:p>
            <a:r>
              <a:rPr lang="en-US" sz="1400" dirty="0" smtClean="0">
                <a:hlinkClick r:id="rId6"/>
              </a:rPr>
              <a:t>510_umask.html</a:t>
            </a:r>
            <a:r>
              <a:rPr lang="en-US" sz="1400" dirty="0">
                <a:hlinkClick r:id="rId6"/>
              </a:rPr>
              <a:t>    </a:t>
            </a:r>
            <a:r>
              <a:rPr lang="en-US" sz="1400" b="1" i="1" dirty="0" err="1">
                <a:hlinkClick r:id="rId6"/>
              </a:rPr>
              <a:t>Umask</a:t>
            </a:r>
            <a:r>
              <a:rPr lang="en-US" sz="1400" b="1" i="1" dirty="0">
                <a:hlinkClick r:id="rId6"/>
              </a:rPr>
              <a:t> and Permissions</a:t>
            </a:r>
            <a:r>
              <a:rPr lang="en-US" sz="1400" dirty="0">
                <a:hlinkClick r:id="rId6"/>
              </a:rPr>
              <a:t> </a:t>
            </a:r>
            <a:endParaRPr lang="en-US" sz="1400" dirty="0" smtClean="0"/>
          </a:p>
        </p:txBody>
      </p:sp>
      <p:sp>
        <p:nvSpPr>
          <p:cNvPr id="3" name="Title 2"/>
          <p:cNvSpPr>
            <a:spLocks noGrp="1"/>
          </p:cNvSpPr>
          <p:nvPr>
            <p:ph type="title"/>
          </p:nvPr>
        </p:nvSpPr>
        <p:spPr/>
        <p:txBody>
          <a:bodyPr/>
          <a:lstStyle/>
          <a:p>
            <a:r>
              <a:rPr lang="en-US" dirty="0" smtClean="0"/>
              <a:t>Unix Files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spTree>
    <p:extLst>
      <p:ext uri="{BB962C8B-B14F-4D97-AF65-F5344CB8AC3E}">
        <p14:creationId xmlns:p14="http://schemas.microsoft.com/office/powerpoint/2010/main" val="3997539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360363" y="252413"/>
            <a:ext cx="8459787" cy="6211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2pPr>
            <a:lvl3pPr marL="647700" indent="-21590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5pPr>
            <a:lvl6pPr marL="2514600" indent="-228600" defTabSz="449263" fontAlgn="base">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6pPr>
            <a:lvl7pPr marL="2971800" indent="-228600" defTabSz="449263" fontAlgn="base">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7pPr>
            <a:lvl8pPr marL="3429000" indent="-228600" defTabSz="449263" fontAlgn="base">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8pPr>
            <a:lvl9pPr marL="3886200" indent="-228600" defTabSz="449263" fontAlgn="base">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9pPr>
          </a:lstStyle>
          <a:p>
            <a:pPr>
              <a:lnSpc>
                <a:spcPct val="100000"/>
              </a:lnSpc>
              <a:spcBef>
                <a:spcPts val="450"/>
              </a:spcBef>
            </a:pPr>
            <a:r>
              <a:rPr lang="en-US" sz="2400" dirty="0" smtClean="0">
                <a:solidFill>
                  <a:srgbClr val="000000"/>
                </a:solidFill>
                <a:latin typeface="Bitstream Vera Serif" pitchFamily="16" charset="0"/>
              </a:rPr>
              <a:t>Information given by long listing: </a:t>
            </a:r>
            <a:r>
              <a:rPr lang="en-US" sz="2400" dirty="0" err="1" smtClean="0">
                <a:solidFill>
                  <a:srgbClr val="000000"/>
                </a:solidFill>
                <a:latin typeface="Bitstream Vera Serif" pitchFamily="16" charset="0"/>
              </a:rPr>
              <a:t>ls</a:t>
            </a:r>
            <a:r>
              <a:rPr lang="en-US" sz="2400" dirty="0" smtClean="0">
                <a:solidFill>
                  <a:srgbClr val="000000"/>
                </a:solidFill>
                <a:latin typeface="Bitstream Vera Serif" pitchFamily="16" charset="0"/>
              </a:rPr>
              <a:t> -l</a:t>
            </a:r>
            <a:endParaRPr lang="en-US" sz="2000" dirty="0">
              <a:solidFill>
                <a:srgbClr val="000000"/>
              </a:solidFill>
              <a:latin typeface="Bitstream Vera Serif" pitchFamily="16" charset="0"/>
            </a:endParaRPr>
          </a:p>
          <a:p>
            <a:pPr>
              <a:lnSpc>
                <a:spcPct val="100000"/>
              </a:lnSpc>
              <a:spcBef>
                <a:spcPts val="450"/>
              </a:spcBef>
            </a:pPr>
            <a:r>
              <a:rPr lang="en-US" sz="2000" dirty="0" smtClean="0">
                <a:solidFill>
                  <a:srgbClr val="000000"/>
                </a:solidFill>
                <a:latin typeface="Bitstream Vera Serif" pitchFamily="16" charset="0"/>
              </a:rPr>
              <a:t>10 characters</a:t>
            </a:r>
            <a:endParaRPr lang="en-US" sz="2000" dirty="0">
              <a:solidFill>
                <a:srgbClr val="000000"/>
              </a:solidFill>
              <a:latin typeface="Bitstream Vera Serif" pitchFamily="16" charset="0"/>
            </a:endParaRPr>
          </a:p>
          <a:p>
            <a:pPr lvl="2">
              <a:buSzPct val="45000"/>
              <a:buFont typeface="Wingdings" charset="2"/>
              <a:buChar char=""/>
            </a:pPr>
            <a:r>
              <a:rPr lang="en-US" sz="2000" dirty="0" smtClean="0">
                <a:solidFill>
                  <a:srgbClr val="000000"/>
                </a:solidFill>
                <a:latin typeface="Bitstream Vera Serif" pitchFamily="16" charset="0"/>
              </a:rPr>
              <a:t>file </a:t>
            </a:r>
            <a:r>
              <a:rPr lang="en-US" sz="2000" dirty="0">
                <a:solidFill>
                  <a:srgbClr val="000000"/>
                </a:solidFill>
                <a:latin typeface="Bitstream Vera Serif" pitchFamily="16" charset="0"/>
              </a:rPr>
              <a:t>type as the first letter</a:t>
            </a:r>
          </a:p>
          <a:p>
            <a:pPr lvl="2">
              <a:buSzPct val="45000"/>
              <a:buFont typeface="Wingdings" charset="2"/>
              <a:buChar char=""/>
            </a:pPr>
            <a:r>
              <a:rPr lang="en-US" sz="2000" dirty="0">
                <a:solidFill>
                  <a:srgbClr val="000000"/>
                </a:solidFill>
                <a:latin typeface="Bitstream Vera Serif" pitchFamily="16" charset="0"/>
              </a:rPr>
              <a:t>access modes (remaining letters)</a:t>
            </a:r>
          </a:p>
          <a:p>
            <a:pPr hangingPunct="0">
              <a:lnSpc>
                <a:spcPct val="100000"/>
              </a:lnSpc>
              <a:buClrTx/>
              <a:buSzPct val="45000"/>
              <a:buFontTx/>
              <a:buNone/>
            </a:pPr>
            <a:r>
              <a:rPr lang="en-US" sz="2000" dirty="0">
                <a:solidFill>
                  <a:srgbClr val="000000"/>
                </a:solidFill>
                <a:latin typeface="Bitstream Vera Serif" pitchFamily="16" charset="0"/>
              </a:rPr>
              <a:t>Link count </a:t>
            </a:r>
          </a:p>
          <a:p>
            <a:pPr lvl="2">
              <a:buSzPct val="45000"/>
              <a:buFont typeface="Wingdings" charset="2"/>
              <a:buChar char=""/>
            </a:pPr>
            <a:r>
              <a:rPr lang="en-US" sz="2000" dirty="0">
                <a:solidFill>
                  <a:srgbClr val="000000"/>
                </a:solidFill>
                <a:latin typeface="Bitstream Vera Serif" pitchFamily="16" charset="0"/>
              </a:rPr>
              <a:t>number of links to this file or directory</a:t>
            </a:r>
          </a:p>
          <a:p>
            <a:pPr hangingPunct="0">
              <a:lnSpc>
                <a:spcPct val="100000"/>
              </a:lnSpc>
              <a:buClrTx/>
              <a:buSzPct val="45000"/>
              <a:buFontTx/>
              <a:buNone/>
            </a:pPr>
            <a:r>
              <a:rPr lang="en-US" sz="2000" dirty="0">
                <a:solidFill>
                  <a:srgbClr val="000000"/>
                </a:solidFill>
                <a:latin typeface="Bitstream Vera Serif" pitchFamily="16" charset="0"/>
              </a:rPr>
              <a:t>User-owner Login Name</a:t>
            </a:r>
          </a:p>
          <a:p>
            <a:pPr lvl="2">
              <a:buSzPct val="45000"/>
              <a:buFont typeface="Wingdings" charset="2"/>
              <a:buChar char=""/>
            </a:pPr>
            <a:r>
              <a:rPr lang="en-US" sz="2000" dirty="0">
                <a:solidFill>
                  <a:srgbClr val="000000"/>
                </a:solidFill>
                <a:latin typeface="Bitstream Vera Serif" pitchFamily="16" charset="0"/>
              </a:rPr>
              <a:t>user who owns the file/directory</a:t>
            </a:r>
          </a:p>
          <a:p>
            <a:pPr lvl="2">
              <a:buSzPct val="45000"/>
              <a:buFont typeface="Wingdings" charset="2"/>
              <a:buChar char=""/>
            </a:pPr>
            <a:r>
              <a:rPr lang="en-US" sz="2000" dirty="0">
                <a:solidFill>
                  <a:srgbClr val="000000"/>
                </a:solidFill>
                <a:latin typeface="Bitstream Vera Serif" pitchFamily="16" charset="0"/>
              </a:rPr>
              <a:t>based on owner UID</a:t>
            </a:r>
          </a:p>
          <a:p>
            <a:pPr hangingPunct="0">
              <a:lnSpc>
                <a:spcPct val="100000"/>
              </a:lnSpc>
              <a:buClrTx/>
              <a:buSzPct val="45000"/>
              <a:buFontTx/>
              <a:buNone/>
            </a:pPr>
            <a:r>
              <a:rPr lang="en-US" sz="2000" dirty="0">
                <a:solidFill>
                  <a:srgbClr val="000000"/>
                </a:solidFill>
                <a:latin typeface="Bitstream Vera Serif" pitchFamily="16" charset="0"/>
              </a:rPr>
              <a:t>User-owner Group Name</a:t>
            </a:r>
          </a:p>
          <a:p>
            <a:pPr lvl="2">
              <a:buSzPct val="45000"/>
              <a:buFont typeface="Wingdings" charset="2"/>
              <a:buChar char=""/>
            </a:pPr>
            <a:r>
              <a:rPr lang="en-US" sz="2000" dirty="0">
                <a:solidFill>
                  <a:srgbClr val="000000"/>
                </a:solidFill>
                <a:latin typeface="Bitstream Vera Serif" pitchFamily="16" charset="0"/>
              </a:rPr>
              <a:t>group who owns the file/directory</a:t>
            </a:r>
          </a:p>
          <a:p>
            <a:pPr lvl="2">
              <a:buSzPct val="45000"/>
              <a:buFont typeface="Wingdings" charset="2"/>
              <a:buChar char=""/>
            </a:pPr>
            <a:r>
              <a:rPr lang="en-US" sz="2000" dirty="0">
                <a:solidFill>
                  <a:srgbClr val="000000"/>
                </a:solidFill>
                <a:latin typeface="Bitstream Vera Serif" pitchFamily="16" charset="0"/>
              </a:rPr>
              <a:t>based on owner GID</a:t>
            </a:r>
          </a:p>
          <a:p>
            <a:pPr hangingPunct="0">
              <a:lnSpc>
                <a:spcPct val="100000"/>
              </a:lnSpc>
              <a:buClrTx/>
              <a:buSzTx/>
              <a:buFontTx/>
              <a:buNone/>
            </a:pPr>
            <a:r>
              <a:rPr lang="en-US" sz="2000" dirty="0">
                <a:solidFill>
                  <a:srgbClr val="000000"/>
                </a:solidFill>
                <a:latin typeface="Bitstream Vera Serif" pitchFamily="16" charset="0"/>
              </a:rPr>
              <a:t>File Size </a:t>
            </a:r>
          </a:p>
          <a:p>
            <a:pPr lvl="2">
              <a:buSzPct val="45000"/>
              <a:buFont typeface="Wingdings" charset="2"/>
              <a:buChar char=""/>
            </a:pPr>
            <a:r>
              <a:rPr lang="en-US" sz="2000" dirty="0">
                <a:solidFill>
                  <a:srgbClr val="000000"/>
                </a:solidFill>
                <a:latin typeface="Bitstream Vera Serif" pitchFamily="16" charset="0"/>
              </a:rPr>
              <a:t>size (in bytes or K) of the file/directory</a:t>
            </a:r>
          </a:p>
          <a:p>
            <a:pPr hangingPunct="0">
              <a:lnSpc>
                <a:spcPct val="100000"/>
              </a:lnSpc>
              <a:buClrTx/>
              <a:buSzTx/>
              <a:buFontTx/>
              <a:buNone/>
            </a:pPr>
            <a:r>
              <a:rPr lang="en-US" sz="2000" dirty="0">
                <a:solidFill>
                  <a:srgbClr val="000000"/>
                </a:solidFill>
                <a:latin typeface="Bitstream Vera Serif" pitchFamily="16" charset="0"/>
              </a:rPr>
              <a:t>Date/Time Modified </a:t>
            </a:r>
          </a:p>
          <a:p>
            <a:pPr hangingPunct="0">
              <a:lnSpc>
                <a:spcPct val="100000"/>
              </a:lnSpc>
              <a:buSzPct val="45000"/>
              <a:buFont typeface="Wingdings" charset="2"/>
              <a:buChar char=""/>
            </a:pPr>
            <a:r>
              <a:rPr lang="en-US" sz="2000" dirty="0">
                <a:solidFill>
                  <a:srgbClr val="000000"/>
                </a:solidFill>
                <a:latin typeface="Bitstream Vera Serif" pitchFamily="16" charset="0"/>
              </a:rPr>
              <a:t>date and time when last created / modified / saved </a:t>
            </a:r>
          </a:p>
          <a:p>
            <a:pPr hangingPunct="0">
              <a:lnSpc>
                <a:spcPct val="100000"/>
              </a:lnSpc>
              <a:buClrTx/>
              <a:buSzTx/>
              <a:buFontTx/>
              <a:buNone/>
            </a:pPr>
            <a:r>
              <a:rPr lang="en-US" sz="2000" dirty="0">
                <a:solidFill>
                  <a:srgbClr val="000000"/>
                </a:solidFill>
                <a:latin typeface="Bitstream Vera Serif" pitchFamily="16" charset="0"/>
              </a:rPr>
              <a:t>File Name </a:t>
            </a:r>
          </a:p>
          <a:p>
            <a:pPr lvl="2">
              <a:buSzPct val="45000"/>
              <a:buFont typeface="Wingdings" charset="2"/>
              <a:buChar char=""/>
            </a:pPr>
            <a:r>
              <a:rPr lang="en-US" sz="2000" dirty="0">
                <a:solidFill>
                  <a:srgbClr val="000000"/>
                </a:solidFill>
                <a:latin typeface="Bitstream Vera Serif" pitchFamily="16" charset="0"/>
              </a:rPr>
              <a:t>actual file/directory name </a:t>
            </a:r>
          </a:p>
        </p:txBody>
      </p:sp>
    </p:spTree>
    <p:extLst>
      <p:ext uri="{BB962C8B-B14F-4D97-AF65-F5344CB8AC3E}">
        <p14:creationId xmlns:p14="http://schemas.microsoft.com/office/powerpoint/2010/main" val="2730195412"/>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685800" y="38100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a:t>File Types</a:t>
            </a:r>
          </a:p>
        </p:txBody>
      </p:sp>
      <p:sp>
        <p:nvSpPr>
          <p:cNvPr id="22530" name="Rectangle 2"/>
          <p:cNvSpPr>
            <a:spLocks noGrp="1" noChangeArrowheads="1"/>
          </p:cNvSpPr>
          <p:nvPr>
            <p:ph type="body" idx="1"/>
          </p:nvPr>
        </p:nvSpPr>
        <p:spPr>
          <a:xfrm>
            <a:off x="762000" y="1219200"/>
            <a:ext cx="7772400" cy="4648200"/>
          </a:xfrm>
          <a:ln/>
        </p:spPr>
        <p:txBody>
          <a:bodyPr lIns="90000" tIns="46800" rIns="90000" bIns="46800"/>
          <a:lstStyle/>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dirty="0">
                <a:latin typeface="Bitstream Vera Serif" pitchFamily="16" charset="0"/>
              </a:rPr>
              <a:t>Linux recognizes and identifies several file types, which is coded into the first letter of the first field of information about the file:</a:t>
            </a:r>
          </a:p>
          <a:p>
            <a:pPr>
              <a:lnSpc>
                <a:spcPct val="100000"/>
              </a:lnSpc>
              <a:spcAft>
                <a:spcPct val="0"/>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erif" pitchFamily="16" charset="0"/>
              </a:rPr>
              <a:t> 	</a:t>
            </a:r>
            <a:r>
              <a:rPr lang="en-US" sz="2400" b="1" dirty="0">
                <a:latin typeface="Bitstream Vera Sans Mono" pitchFamily="33" charset="0"/>
              </a:rPr>
              <a:t>-</a:t>
            </a:r>
            <a:r>
              <a:rPr lang="en-US" sz="2400" dirty="0">
                <a:latin typeface="Bitstream Vera Sans Mono" pitchFamily="33" charset="0"/>
              </a:rPr>
              <a:t> 		(</a:t>
            </a:r>
            <a:r>
              <a:rPr lang="en-US" sz="2400" b="1" dirty="0">
                <a:latin typeface="Bitstream Vera Sans Mono" pitchFamily="33" charset="0"/>
              </a:rPr>
              <a:t>dash</a:t>
            </a:r>
            <a:r>
              <a:rPr lang="en-US" sz="2400" dirty="0">
                <a:latin typeface="Bitstream Vera Sans Mono" pitchFamily="33" charset="0"/>
              </a:rPr>
              <a:t>)</a:t>
            </a:r>
            <a:r>
              <a:rPr lang="en-US" sz="2400" dirty="0">
                <a:latin typeface="Bitstream Vera Serif" pitchFamily="16" charset="0"/>
              </a:rPr>
              <a:t>a regular file</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b		</a:t>
            </a:r>
            <a:r>
              <a:rPr lang="en-US" sz="2400" dirty="0">
                <a:latin typeface="Bitstream Vera Serif" pitchFamily="16" charset="0"/>
              </a:rPr>
              <a:t>block device special file</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c</a:t>
            </a:r>
            <a:r>
              <a:rPr lang="en-US" sz="2400" dirty="0">
                <a:latin typeface="Bitstream Vera Sans Mono" pitchFamily="33" charset="0"/>
              </a:rPr>
              <a:t>		</a:t>
            </a:r>
            <a:r>
              <a:rPr lang="en-US" sz="2400" dirty="0">
                <a:latin typeface="Bitstream Vera Serif" pitchFamily="16" charset="0"/>
              </a:rPr>
              <a:t>character device special file</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d</a:t>
            </a:r>
            <a:r>
              <a:rPr lang="en-US" sz="2400" dirty="0">
                <a:latin typeface="Bitstream Vera Sans Mono" pitchFamily="33" charset="0"/>
              </a:rPr>
              <a:t>		</a:t>
            </a:r>
            <a:r>
              <a:rPr lang="en-US" sz="2400" dirty="0">
                <a:latin typeface="Bitstream Vera Serif" pitchFamily="16" charset="0"/>
              </a:rPr>
              <a:t>a directory</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l</a:t>
            </a:r>
            <a:r>
              <a:rPr lang="en-US" sz="2400" dirty="0">
                <a:latin typeface="Bitstream Vera Sans Mono" pitchFamily="33" charset="0"/>
              </a:rPr>
              <a:t>		</a:t>
            </a:r>
            <a:r>
              <a:rPr lang="en-US" sz="2400" dirty="0">
                <a:latin typeface="Bitstream Vera Serif" pitchFamily="16" charset="0"/>
              </a:rPr>
              <a:t>a symbolic (soft)  link</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p</a:t>
            </a:r>
            <a:r>
              <a:rPr lang="en-US" sz="2400" dirty="0">
                <a:latin typeface="Bitstream Vera Sans Mono" pitchFamily="33" charset="0"/>
              </a:rPr>
              <a:t>		</a:t>
            </a:r>
            <a:r>
              <a:rPr lang="en-US" sz="2400" dirty="0">
                <a:latin typeface="Bitstream Vera Serif" pitchFamily="16" charset="0"/>
              </a:rPr>
              <a:t>a named pipe or </a:t>
            </a:r>
            <a:r>
              <a:rPr lang="en-US" sz="2400" dirty="0" smtClean="0">
                <a:latin typeface="Bitstream Vera Serif" pitchFamily="16" charset="0"/>
              </a:rPr>
              <a:t>FIFO</a:t>
            </a:r>
            <a:endParaRPr lang="en-US" sz="2400" dirty="0">
              <a:latin typeface="Bitstream Vera Serif" pitchFamily="16" charset="0"/>
            </a:endParaRPr>
          </a:p>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erif" pitchFamily="16" charset="0"/>
              </a:rPr>
              <a:t> 	</a:t>
            </a:r>
            <a:r>
              <a:rPr lang="en-US" sz="2400" b="1" dirty="0">
                <a:latin typeface="Bitstream Vera Sans Mono" pitchFamily="33" charset="0"/>
              </a:rPr>
              <a:t>s</a:t>
            </a:r>
            <a:r>
              <a:rPr lang="en-US" sz="2400" dirty="0">
                <a:latin typeface="Bitstream Vera Serif" pitchFamily="16" charset="0"/>
              </a:rPr>
              <a:t>		socket special filename</a:t>
            </a:r>
          </a:p>
        </p:txBody>
      </p:sp>
    </p:spTree>
    <p:extLst>
      <p:ext uri="{BB962C8B-B14F-4D97-AF65-F5344CB8AC3E}">
        <p14:creationId xmlns:p14="http://schemas.microsoft.com/office/powerpoint/2010/main" val="1460331556"/>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685800" y="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dirty="0"/>
              <a:t>File Access Privileges</a:t>
            </a:r>
          </a:p>
        </p:txBody>
      </p:sp>
      <p:sp>
        <p:nvSpPr>
          <p:cNvPr id="23554" name="Rectangle 2"/>
          <p:cNvSpPr>
            <a:spLocks noGrp="1" noChangeArrowheads="1"/>
          </p:cNvSpPr>
          <p:nvPr>
            <p:ph type="body" idx="1"/>
          </p:nvPr>
        </p:nvSpPr>
        <p:spPr>
          <a:xfrm>
            <a:off x="609600" y="762000"/>
            <a:ext cx="7772400" cy="5102225"/>
          </a:xfrm>
          <a:ln/>
        </p:spPr>
        <p:txBody>
          <a:bodyPr lIns="90000" tIns="46800" rIns="90000" bIns="46800"/>
          <a:lstStyle/>
          <a:p>
            <a:pPr marL="431800" indent="-323850">
              <a:lnSpc>
                <a:spcPct val="100000"/>
              </a:lnSpc>
              <a:spcBef>
                <a:spcPts val="450"/>
              </a:spcBef>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CA" sz="2400" dirty="0">
                <a:latin typeface="Bitstream Vera Serif" pitchFamily="16" charset="0"/>
              </a:rPr>
              <a:t>In Linux, 3 types of access permissions or privileges can be associated with a </a:t>
            </a:r>
            <a:r>
              <a:rPr lang="en-CA" sz="2400" dirty="0" smtClean="0">
                <a:latin typeface="Bitstream Vera Serif" pitchFamily="16" charset="0"/>
              </a:rPr>
              <a:t>file:</a:t>
            </a:r>
            <a:endParaRPr lang="en-CA" sz="2400" dirty="0">
              <a:latin typeface="Bitstream Vera Serif" pitchFamily="16" charset="0"/>
            </a:endParaRP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ans Mono" pitchFamily="33" charset="0"/>
              </a:rPr>
              <a:t>read</a:t>
            </a:r>
            <a:r>
              <a:rPr lang="en-CA" sz="2400" b="1" dirty="0">
                <a:effectLst/>
                <a:latin typeface="Bitstream Vera Sans Mono" pitchFamily="33" charset="0"/>
              </a:rPr>
              <a:t> </a:t>
            </a:r>
            <a:r>
              <a:rPr lang="en-CA" sz="2400" dirty="0">
                <a:effectLst/>
                <a:latin typeface="Bitstream Vera Serif" pitchFamily="16" charset="0"/>
              </a:rPr>
              <a:t>(</a:t>
            </a:r>
            <a:r>
              <a:rPr lang="en-CA" sz="2400" dirty="0">
                <a:solidFill>
                  <a:srgbClr val="FF0000"/>
                </a:solidFill>
                <a:effectLst/>
                <a:latin typeface="Bitstream Vera Sans Mono" pitchFamily="33" charset="0"/>
              </a:rPr>
              <a:t>r</a:t>
            </a:r>
            <a:r>
              <a:rPr lang="en-CA" sz="2400" dirty="0">
                <a:effectLst/>
                <a:latin typeface="Bitstream Vera Serif" pitchFamily="16" charset="0"/>
              </a:rPr>
              <a:t>)</a:t>
            </a:r>
            <a:r>
              <a:rPr lang="en-CA" sz="2400" dirty="0">
                <a:solidFill>
                  <a:srgbClr val="000000"/>
                </a:solidFill>
                <a:effectLst/>
                <a:latin typeface="Bitstream Vera Serif" pitchFamily="16" charset="0"/>
              </a:rPr>
              <a:t> grants rights to read a file</a:t>
            </a: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ans Mono" pitchFamily="33" charset="0"/>
              </a:rPr>
              <a:t>write</a:t>
            </a:r>
            <a:r>
              <a:rPr lang="en-CA" sz="2400" dirty="0">
                <a:effectLst/>
                <a:latin typeface="Bitstream Vera Serif" pitchFamily="16" charset="0"/>
              </a:rPr>
              <a:t> (</a:t>
            </a:r>
            <a:r>
              <a:rPr lang="en-CA" sz="2400" b="1" dirty="0">
                <a:solidFill>
                  <a:srgbClr val="FF0000"/>
                </a:solidFill>
                <a:effectLst/>
                <a:latin typeface="Bitstream Vera Sans Mono" pitchFamily="33" charset="0"/>
              </a:rPr>
              <a:t>w</a:t>
            </a:r>
            <a:r>
              <a:rPr lang="en-CA" sz="2400" dirty="0">
                <a:effectLst/>
                <a:latin typeface="Bitstream Vera Serif" pitchFamily="16" charset="0"/>
              </a:rPr>
              <a:t>) </a:t>
            </a:r>
            <a:r>
              <a:rPr lang="en-CA" sz="2400" dirty="0">
                <a:solidFill>
                  <a:srgbClr val="000000"/>
                </a:solidFill>
                <a:effectLst/>
                <a:latin typeface="Bitstream Vera Serif" pitchFamily="16" charset="0"/>
              </a:rPr>
              <a:t>grants </a:t>
            </a:r>
            <a:r>
              <a:rPr lang="en-CA" sz="2400" dirty="0" smtClean="0">
                <a:solidFill>
                  <a:srgbClr val="000000"/>
                </a:solidFill>
                <a:effectLst/>
                <a:latin typeface="Bitstream Vera Serif" pitchFamily="16" charset="0"/>
              </a:rPr>
              <a:t>rights to </a:t>
            </a:r>
            <a:r>
              <a:rPr lang="en-CA" sz="2400" dirty="0">
                <a:solidFill>
                  <a:srgbClr val="000000"/>
                </a:solidFill>
                <a:effectLst/>
                <a:latin typeface="Bitstream Vera Serif" pitchFamily="16" charset="0"/>
              </a:rPr>
              <a:t>write to, or </a:t>
            </a:r>
            <a:r>
              <a:rPr lang="en-CA" sz="2400" dirty="0" smtClean="0">
                <a:solidFill>
                  <a:srgbClr val="000000"/>
                </a:solidFill>
                <a:effectLst/>
                <a:latin typeface="Bitstream Vera Serif" pitchFamily="16" charset="0"/>
              </a:rPr>
              <a:t>change, </a:t>
            </a:r>
            <a:r>
              <a:rPr lang="en-CA" sz="2400" dirty="0">
                <a:solidFill>
                  <a:srgbClr val="000000"/>
                </a:solidFill>
                <a:effectLst/>
                <a:latin typeface="Bitstream Vera Serif" pitchFamily="16" charset="0"/>
              </a:rPr>
              <a:t>a file</a:t>
            </a: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ans Mono" pitchFamily="33" charset="0"/>
              </a:rPr>
              <a:t>execute</a:t>
            </a:r>
            <a:r>
              <a:rPr lang="en-CA" sz="2400" dirty="0">
                <a:effectLst/>
                <a:latin typeface="Bitstream Vera Serif" pitchFamily="16" charset="0"/>
              </a:rPr>
              <a:t> (</a:t>
            </a:r>
            <a:r>
              <a:rPr lang="en-CA" sz="2400" b="1" dirty="0">
                <a:solidFill>
                  <a:srgbClr val="FF0000"/>
                </a:solidFill>
                <a:effectLst/>
                <a:latin typeface="Bitstream Vera Sans Mono" pitchFamily="33" charset="0"/>
              </a:rPr>
              <a:t>x</a:t>
            </a:r>
            <a:r>
              <a:rPr lang="en-CA" sz="2400" dirty="0">
                <a:effectLst/>
                <a:latin typeface="Bitstream Vera Serif" pitchFamily="16" charset="0"/>
              </a:rPr>
              <a:t>) </a:t>
            </a:r>
            <a:r>
              <a:rPr lang="en-CA" sz="2400" dirty="0">
                <a:solidFill>
                  <a:srgbClr val="000000"/>
                </a:solidFill>
                <a:effectLst/>
                <a:latin typeface="Bitstream Vera Serif" pitchFamily="16" charset="0"/>
              </a:rPr>
              <a:t>grants rights to </a:t>
            </a:r>
            <a:r>
              <a:rPr lang="en-CA" sz="2400" dirty="0" smtClean="0">
                <a:solidFill>
                  <a:srgbClr val="000000"/>
                </a:solidFill>
                <a:effectLst/>
                <a:latin typeface="Bitstream Vera Serif" pitchFamily="16" charset="0"/>
              </a:rPr>
              <a:t>execute </a:t>
            </a:r>
            <a:r>
              <a:rPr lang="en-CA" sz="2400" dirty="0">
                <a:solidFill>
                  <a:srgbClr val="000000"/>
                </a:solidFill>
                <a:effectLst/>
                <a:latin typeface="Bitstream Vera Serif" pitchFamily="16" charset="0"/>
              </a:rPr>
              <a:t>the file (to </a:t>
            </a:r>
            <a:r>
              <a:rPr lang="en-CA" sz="2400" dirty="0" smtClean="0">
                <a:solidFill>
                  <a:srgbClr val="000000"/>
                </a:solidFill>
                <a:effectLst/>
                <a:latin typeface="Bitstream Vera Serif" pitchFamily="16" charset="0"/>
              </a:rPr>
              <a:t>run </a:t>
            </a:r>
            <a:r>
              <a:rPr lang="en-CA" sz="2400" dirty="0">
                <a:solidFill>
                  <a:srgbClr val="000000"/>
                </a:solidFill>
                <a:effectLst/>
                <a:latin typeface="Bitstream Vera Serif" pitchFamily="16" charset="0"/>
              </a:rPr>
              <a:t>the file as a command)</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CA" sz="2400" dirty="0">
                <a:latin typeface="Bitstream Vera Serif" pitchFamily="16" charset="0"/>
              </a:rPr>
              <a:t>All 3 permissions can then be applied to each of 3 types of </a:t>
            </a:r>
            <a:r>
              <a:rPr lang="en-CA" sz="2400" dirty="0" smtClean="0">
                <a:latin typeface="Bitstream Vera Serif" pitchFamily="16" charset="0"/>
              </a:rPr>
              <a:t> users:</a:t>
            </a:r>
            <a:endParaRPr lang="en-CA" sz="2400" dirty="0">
              <a:latin typeface="Bitstream Vera Serif" pitchFamily="16" charset="0"/>
            </a:endParaRP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smtClean="0">
                <a:solidFill>
                  <a:srgbClr val="FF0000"/>
                </a:solidFill>
                <a:effectLst/>
                <a:latin typeface="Bitstream Vera Serif" pitchFamily="16" charset="0"/>
              </a:rPr>
              <a:t>User:</a:t>
            </a:r>
            <a:r>
              <a:rPr lang="en-CA" sz="2400" dirty="0" smtClean="0">
                <a:effectLst/>
                <a:latin typeface="Bitstream Vera Serif" pitchFamily="16" charset="0"/>
              </a:rPr>
              <a:t>  </a:t>
            </a:r>
            <a:r>
              <a:rPr lang="en-CA" sz="2400" dirty="0" smtClean="0">
                <a:solidFill>
                  <a:srgbClr val="000000"/>
                </a:solidFill>
                <a:effectLst/>
                <a:latin typeface="Bitstream Vera Serif" pitchFamily="16" charset="0"/>
              </a:rPr>
              <a:t>owner </a:t>
            </a:r>
            <a:r>
              <a:rPr lang="en-CA" sz="2400" dirty="0">
                <a:solidFill>
                  <a:srgbClr val="000000"/>
                </a:solidFill>
                <a:effectLst/>
                <a:latin typeface="Bitstream Vera Serif" pitchFamily="16" charset="0"/>
              </a:rPr>
              <a:t>of the file</a:t>
            </a: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smtClean="0">
                <a:solidFill>
                  <a:srgbClr val="FF0000"/>
                </a:solidFill>
                <a:effectLst/>
                <a:latin typeface="Bitstream Vera Serif" pitchFamily="16" charset="0"/>
              </a:rPr>
              <a:t>Group:</a:t>
            </a:r>
            <a:r>
              <a:rPr lang="en-CA" sz="2400" b="1" i="1" dirty="0" smtClean="0">
                <a:solidFill>
                  <a:srgbClr val="FF0000"/>
                </a:solidFill>
                <a:effectLst/>
                <a:latin typeface="Bitstream Vera Serif" pitchFamily="16" charset="0"/>
              </a:rPr>
              <a:t> </a:t>
            </a:r>
            <a:r>
              <a:rPr lang="en-CA" sz="2400" dirty="0">
                <a:solidFill>
                  <a:srgbClr val="000000"/>
                </a:solidFill>
                <a:effectLst/>
                <a:latin typeface="Bitstream Vera Serif" pitchFamily="16" charset="0"/>
              </a:rPr>
              <a:t>group to which user must belong to gain associated rights</a:t>
            </a: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smtClean="0">
                <a:solidFill>
                  <a:srgbClr val="FF0000"/>
                </a:solidFill>
                <a:effectLst/>
                <a:latin typeface="Bitstream Vera Serif" pitchFamily="16" charset="0"/>
              </a:rPr>
              <a:t>Others:</a:t>
            </a:r>
            <a:r>
              <a:rPr lang="en-CA" sz="2400" b="1" i="1" dirty="0" smtClean="0">
                <a:solidFill>
                  <a:srgbClr val="FF0000"/>
                </a:solidFill>
                <a:effectLst/>
                <a:latin typeface="Bitstream Vera Serif" pitchFamily="16" charset="0"/>
              </a:rPr>
              <a:t> </a:t>
            </a:r>
            <a:r>
              <a:rPr lang="en-CA" sz="2400" dirty="0" smtClean="0">
                <a:solidFill>
                  <a:srgbClr val="000000"/>
                </a:solidFill>
                <a:effectLst/>
                <a:latin typeface="Bitstream Vera Serif" pitchFamily="16" charset="0"/>
              </a:rPr>
              <a:t>not</a:t>
            </a:r>
            <a:r>
              <a:rPr lang="en-CA" sz="2400" dirty="0" smtClean="0">
                <a:effectLst/>
                <a:latin typeface="Bitstream Vera Serif" pitchFamily="16" charset="0"/>
              </a:rPr>
              <a:t> </a:t>
            </a:r>
            <a:r>
              <a:rPr lang="en-CA" sz="2400" b="1" dirty="0">
                <a:solidFill>
                  <a:srgbClr val="FF0000"/>
                </a:solidFill>
                <a:effectLst/>
                <a:latin typeface="Bitstream Vera Serif" pitchFamily="16" charset="0"/>
              </a:rPr>
              <a:t>User</a:t>
            </a:r>
            <a:r>
              <a:rPr lang="en-CA" sz="2400" dirty="0">
                <a:effectLst/>
                <a:latin typeface="Bitstream Vera Serif" pitchFamily="16" charset="0"/>
              </a:rPr>
              <a:t> </a:t>
            </a:r>
            <a:r>
              <a:rPr lang="en-CA" sz="2400" dirty="0" smtClean="0">
                <a:solidFill>
                  <a:srgbClr val="000000"/>
                </a:solidFill>
                <a:effectLst/>
                <a:latin typeface="Bitstream Vera Serif" pitchFamily="16" charset="0"/>
              </a:rPr>
              <a:t>and </a:t>
            </a:r>
            <a:r>
              <a:rPr lang="en-CA" sz="2400" dirty="0">
                <a:solidFill>
                  <a:srgbClr val="000000"/>
                </a:solidFill>
                <a:effectLst/>
                <a:latin typeface="Bitstream Vera Serif" pitchFamily="16" charset="0"/>
              </a:rPr>
              <a:t>not </a:t>
            </a:r>
            <a:r>
              <a:rPr lang="en-CA" sz="2400" dirty="0" smtClean="0">
                <a:solidFill>
                  <a:srgbClr val="000000"/>
                </a:solidFill>
                <a:effectLst/>
                <a:latin typeface="Bitstream Vera Serif" pitchFamily="16" charset="0"/>
              </a:rPr>
              <a:t>member </a:t>
            </a:r>
            <a:r>
              <a:rPr lang="en-CA" sz="2400" dirty="0">
                <a:solidFill>
                  <a:srgbClr val="000000"/>
                </a:solidFill>
                <a:effectLst/>
                <a:latin typeface="Bitstream Vera Serif" pitchFamily="16" charset="0"/>
              </a:rPr>
              <a:t>of</a:t>
            </a:r>
            <a:r>
              <a:rPr lang="en-CA" sz="2400" dirty="0">
                <a:effectLst/>
                <a:latin typeface="Bitstream Vera Serif" pitchFamily="16" charset="0"/>
              </a:rPr>
              <a:t> </a:t>
            </a:r>
            <a:r>
              <a:rPr lang="en-CA" sz="2400" b="1" dirty="0">
                <a:solidFill>
                  <a:srgbClr val="FF0000"/>
                </a:solidFill>
                <a:effectLst/>
                <a:latin typeface="Bitstream Vera Serif" pitchFamily="16" charset="0"/>
              </a:rPr>
              <a:t>Group</a:t>
            </a:r>
            <a:r>
              <a:rPr lang="en-CA" sz="2400" dirty="0">
                <a:solidFill>
                  <a:srgbClr val="000000"/>
                </a:solidFill>
                <a:effectLst/>
                <a:latin typeface="Bitstream Vera Serif" pitchFamily="16" charset="0"/>
              </a:rPr>
              <a:t> </a:t>
            </a:r>
            <a:r>
              <a:rPr lang="en-CA" sz="2400" dirty="0" smtClean="0">
                <a:solidFill>
                  <a:srgbClr val="000000"/>
                </a:solidFill>
                <a:effectLst/>
                <a:latin typeface="Bitstream Vera Serif" pitchFamily="16" charset="0"/>
              </a:rPr>
              <a:t>(sometimes called “World” or “Everybody”)</a:t>
            </a:r>
            <a:endParaRPr lang="en-CA" sz="2400" dirty="0">
              <a:solidFill>
                <a:srgbClr val="000000"/>
              </a:solidFill>
              <a:effectLst/>
              <a:latin typeface="Bitstream Vera Serif" pitchFamily="16" charset="0"/>
            </a:endParaRPr>
          </a:p>
        </p:txBody>
      </p:sp>
    </p:spTree>
    <p:extLst>
      <p:ext uri="{BB962C8B-B14F-4D97-AF65-F5344CB8AC3E}">
        <p14:creationId xmlns:p14="http://schemas.microsoft.com/office/powerpoint/2010/main" val="2876283257"/>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1" name="Object 1"/>
          <p:cNvGraphicFramePr>
            <a:graphicFrameLocks noChangeAspect="1"/>
          </p:cNvGraphicFramePr>
          <p:nvPr/>
        </p:nvGraphicFramePr>
        <p:xfrm>
          <a:off x="360363" y="1377950"/>
          <a:ext cx="8313737" cy="3660775"/>
        </p:xfrm>
        <a:graphic>
          <a:graphicData uri="http://schemas.openxmlformats.org/presentationml/2006/ole">
            <mc:AlternateContent xmlns:mc="http://schemas.openxmlformats.org/markup-compatibility/2006">
              <mc:Choice xmlns:v="urn:schemas-microsoft-com:vml" Requires="v">
                <p:oleObj spid="_x0000_s1040" name="Worksheet" r:id="rId4" imgW="8314200" imgH="3661920" progId="Excel.Sheet.8">
                  <p:embed/>
                </p:oleObj>
              </mc:Choice>
              <mc:Fallback>
                <p:oleObj name="Worksheet" r:id="rId4" imgW="8314200" imgH="366192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363" y="1377950"/>
                        <a:ext cx="8313737" cy="366077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2" name="Text Box 2"/>
          <p:cNvSpPr txBox="1">
            <a:spLocks noChangeArrowheads="1"/>
          </p:cNvSpPr>
          <p:nvPr/>
        </p:nvSpPr>
        <p:spPr bwMode="auto">
          <a:xfrm>
            <a:off x="360363" y="360363"/>
            <a:ext cx="8099425"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5pPr>
            <a:lvl6pPr marL="2514600" indent="-228600" defTabSz="449263" fontAlgn="base">
              <a:lnSpc>
                <a:spcPct val="9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6pPr>
            <a:lvl7pPr marL="2971800" indent="-228600" defTabSz="449263" fontAlgn="base">
              <a:lnSpc>
                <a:spcPct val="9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7pPr>
            <a:lvl8pPr marL="3429000" indent="-228600" defTabSz="449263" fontAlgn="base">
              <a:lnSpc>
                <a:spcPct val="9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8pPr>
            <a:lvl9pPr marL="3886200" indent="-228600" defTabSz="449263" fontAlgn="base">
              <a:lnSpc>
                <a:spcPct val="9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9pPr>
          </a:lstStyle>
          <a:p>
            <a:pPr algn="ctr"/>
            <a:r>
              <a:rPr lang="en-CA" sz="3200" b="1" dirty="0" smtClean="0">
                <a:solidFill>
                  <a:srgbClr val="000000"/>
                </a:solidFill>
                <a:latin typeface="Bitstream Vera Sans" pitchFamily="32" charset="0"/>
              </a:rPr>
              <a:t>Octal representation of permissions</a:t>
            </a:r>
            <a:endParaRPr lang="en-CA" sz="3200" b="1" dirty="0">
              <a:solidFill>
                <a:srgbClr val="000000"/>
              </a:solidFill>
              <a:latin typeface="Bitstream Vera Sans" pitchFamily="32" charset="0"/>
            </a:endParaRPr>
          </a:p>
        </p:txBody>
      </p:sp>
    </p:spTree>
    <p:extLst>
      <p:ext uri="{BB962C8B-B14F-4D97-AF65-F5344CB8AC3E}">
        <p14:creationId xmlns:p14="http://schemas.microsoft.com/office/powerpoint/2010/main" val="443260881"/>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685800" y="38100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a:t>Directory Access Privileges</a:t>
            </a:r>
          </a:p>
        </p:txBody>
      </p:sp>
      <p:sp>
        <p:nvSpPr>
          <p:cNvPr id="26626" name="Rectangle 2"/>
          <p:cNvSpPr>
            <a:spLocks noGrp="1" noChangeArrowheads="1"/>
          </p:cNvSpPr>
          <p:nvPr>
            <p:ph type="body" idx="1"/>
          </p:nvPr>
        </p:nvSpPr>
        <p:spPr>
          <a:xfrm>
            <a:off x="685800" y="1143000"/>
            <a:ext cx="7772400" cy="5337175"/>
          </a:xfrm>
          <a:ln/>
        </p:spPr>
        <p:txBody>
          <a:bodyPr lIns="90000" tIns="46800" rIns="90000" bIns="46800"/>
          <a:lstStyle/>
          <a:p>
            <a:pPr>
              <a:lnSpc>
                <a:spcPct val="100000"/>
              </a:lnSpc>
              <a:spcBef>
                <a:spcPts val="450"/>
              </a:spcBef>
              <a:spcAft>
                <a:spcPct val="0"/>
              </a:spcAft>
              <a:tabLst>
                <a:tab pos="723900" algn="l"/>
                <a:tab pos="1447800" algn="l"/>
                <a:tab pos="2171700" algn="l"/>
                <a:tab pos="2895600" algn="l"/>
                <a:tab pos="3619500" algn="l"/>
                <a:tab pos="4343400" algn="l"/>
                <a:tab pos="5067300" algn="l"/>
                <a:tab pos="5791200" algn="l"/>
                <a:tab pos="6515100" algn="l"/>
                <a:tab pos="7239000" algn="l"/>
              </a:tabLst>
            </a:pPr>
            <a:r>
              <a:rPr lang="en-CA" sz="2400" dirty="0">
                <a:latin typeface="Bitstream Vera Serif" pitchFamily="16" charset="0"/>
              </a:rPr>
              <a:t>The same three types of access permissions or privileges are associated with a directory, but with some differences:</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read</a:t>
            </a:r>
            <a:r>
              <a:rPr lang="en-CA" sz="2400" dirty="0">
                <a:effectLst/>
                <a:latin typeface="Bitstream Vera Serif" pitchFamily="16" charset="0"/>
              </a:rPr>
              <a:t> (</a:t>
            </a:r>
            <a:r>
              <a:rPr lang="en-CA" sz="2400" b="1" dirty="0">
                <a:solidFill>
                  <a:srgbClr val="FF0000"/>
                </a:solidFill>
                <a:effectLst/>
                <a:latin typeface="Bitstream Vera Serif" pitchFamily="16" charset="0"/>
              </a:rPr>
              <a:t>r</a:t>
            </a:r>
            <a:r>
              <a:rPr lang="en-CA" sz="2400" dirty="0">
                <a:effectLst/>
                <a:latin typeface="Bitstream Vera Serif" pitchFamily="16" charset="0"/>
              </a:rPr>
              <a:t>)	</a:t>
            </a:r>
            <a:r>
              <a:rPr lang="en-CA" sz="2000" dirty="0">
                <a:solidFill>
                  <a:srgbClr val="000000"/>
                </a:solidFill>
                <a:effectLst/>
                <a:latin typeface="Bitstream Vera Serif" pitchFamily="16" charset="0"/>
              </a:rPr>
              <a:t>rights to read the directory</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write</a:t>
            </a:r>
            <a:r>
              <a:rPr lang="en-CA" sz="2400" dirty="0">
                <a:effectLst/>
                <a:latin typeface="Bitstream Vera Serif" pitchFamily="16" charset="0"/>
              </a:rPr>
              <a:t> (</a:t>
            </a:r>
            <a:r>
              <a:rPr lang="en-CA" sz="2400" b="1" dirty="0" smtClean="0">
                <a:solidFill>
                  <a:srgbClr val="FF0000"/>
                </a:solidFill>
                <a:effectLst/>
                <a:latin typeface="Bitstream Vera Serif" pitchFamily="16" charset="0"/>
              </a:rPr>
              <a:t>w</a:t>
            </a:r>
            <a:r>
              <a:rPr lang="en-CA" sz="2400" dirty="0" smtClean="0">
                <a:effectLst/>
                <a:latin typeface="Bitstream Vera Serif" pitchFamily="16" charset="0"/>
              </a:rPr>
              <a:t>) </a:t>
            </a:r>
            <a:r>
              <a:rPr lang="en-CA" sz="2000" dirty="0" smtClean="0">
                <a:solidFill>
                  <a:srgbClr val="000000"/>
                </a:solidFill>
                <a:effectLst/>
                <a:latin typeface="Bitstream Vera Serif" pitchFamily="16" charset="0"/>
              </a:rPr>
              <a:t>rights </a:t>
            </a:r>
            <a:r>
              <a:rPr lang="en-CA" sz="2000" dirty="0">
                <a:solidFill>
                  <a:srgbClr val="000000"/>
                </a:solidFill>
                <a:effectLst/>
                <a:latin typeface="Bitstream Vera Serif" pitchFamily="16" charset="0"/>
              </a:rPr>
              <a:t>to create or remove in the directory</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smtClean="0">
                <a:solidFill>
                  <a:srgbClr val="FF0000"/>
                </a:solidFill>
                <a:effectLst/>
                <a:latin typeface="Bitstream Vera Serif" pitchFamily="16" charset="0"/>
              </a:rPr>
              <a:t>execute/search</a:t>
            </a:r>
            <a:r>
              <a:rPr lang="en-CA" sz="2400" dirty="0" smtClean="0">
                <a:effectLst/>
                <a:latin typeface="Bitstream Vera Serif" pitchFamily="16" charset="0"/>
              </a:rPr>
              <a:t> </a:t>
            </a:r>
            <a:r>
              <a:rPr lang="en-CA" sz="2400" dirty="0">
                <a:solidFill>
                  <a:srgbClr val="000000"/>
                </a:solidFill>
                <a:effectLst/>
                <a:latin typeface="Bitstream Vera Serif" pitchFamily="16" charset="0"/>
              </a:rPr>
              <a:t>(</a:t>
            </a:r>
            <a:r>
              <a:rPr lang="en-CA" sz="2400" b="1" dirty="0">
                <a:solidFill>
                  <a:srgbClr val="FF0000"/>
                </a:solidFill>
                <a:effectLst/>
                <a:latin typeface="Bitstream Vera Serif" pitchFamily="16" charset="0"/>
              </a:rPr>
              <a:t>x</a:t>
            </a:r>
            <a:r>
              <a:rPr lang="en-CA" sz="2400" dirty="0">
                <a:solidFill>
                  <a:srgbClr val="000000"/>
                </a:solidFill>
                <a:effectLst/>
                <a:latin typeface="Bitstream Vera Serif" pitchFamily="16" charset="0"/>
              </a:rPr>
              <a:t>)</a:t>
            </a:r>
            <a:r>
              <a:rPr lang="en-CA" sz="2400" dirty="0">
                <a:effectLst/>
                <a:latin typeface="Bitstream Vera Serif" pitchFamily="16" charset="0"/>
              </a:rPr>
              <a:t>	</a:t>
            </a:r>
            <a:r>
              <a:rPr lang="en-CA" sz="2000" dirty="0">
                <a:solidFill>
                  <a:srgbClr val="000000"/>
                </a:solidFill>
                <a:effectLst/>
                <a:latin typeface="Bitstream Vera Serif" pitchFamily="16" charset="0"/>
              </a:rPr>
              <a:t>rights to </a:t>
            </a:r>
            <a:r>
              <a:rPr lang="en-CA" sz="2000" u="sng" dirty="0">
                <a:solidFill>
                  <a:srgbClr val="000000"/>
                </a:solidFill>
                <a:effectLst/>
                <a:latin typeface="Bitstream Vera Serif" pitchFamily="16" charset="0"/>
              </a:rPr>
              <a:t>access</a:t>
            </a:r>
            <a:r>
              <a:rPr lang="en-CA" sz="2000" dirty="0">
                <a:solidFill>
                  <a:srgbClr val="000000"/>
                </a:solidFill>
                <a:effectLst/>
                <a:latin typeface="Bitstream Vera Serif" pitchFamily="16" charset="0"/>
              </a:rPr>
              <a:t> the </a:t>
            </a:r>
            <a:r>
              <a:rPr lang="en-CA" sz="2000" dirty="0" smtClean="0">
                <a:solidFill>
                  <a:srgbClr val="000000"/>
                </a:solidFill>
                <a:effectLst/>
                <a:latin typeface="Bitstream Vera Serif" pitchFamily="16" charset="0"/>
              </a:rPr>
              <a:t>directory</a:t>
            </a:r>
          </a:p>
          <a:p>
            <a:pPr marL="457200" lvl="1" indent="0" hangingPunct="1">
              <a:spcBef>
                <a:spcPts val="400"/>
              </a:spcBef>
              <a:spcAft>
                <a:spcPct val="0"/>
              </a:spcAft>
              <a:buClr>
                <a:srgbClr val="FF0000"/>
              </a:buClr>
              <a:buNone/>
              <a:tabLst>
                <a:tab pos="723900" algn="l"/>
                <a:tab pos="1447800" algn="l"/>
                <a:tab pos="2171700" algn="l"/>
                <a:tab pos="2895600" algn="l"/>
                <a:tab pos="3619500" algn="l"/>
                <a:tab pos="4343400" algn="l"/>
                <a:tab pos="5067300" algn="l"/>
                <a:tab pos="5791200" algn="l"/>
                <a:tab pos="6515100" algn="l"/>
                <a:tab pos="7239000" algn="l"/>
              </a:tabLst>
            </a:pPr>
            <a:r>
              <a:rPr lang="en-CA" sz="2000" dirty="0" smtClean="0">
                <a:solidFill>
                  <a:srgbClr val="000000"/>
                </a:solidFill>
                <a:latin typeface="Bitstream Vera Serif" pitchFamily="16" charset="0"/>
              </a:rPr>
              <a:t>meaning, cd into the directory, or access </a:t>
            </a:r>
            <a:r>
              <a:rPr lang="en-CA" sz="2000" dirty="0" err="1" smtClean="0">
                <a:solidFill>
                  <a:srgbClr val="000000"/>
                </a:solidFill>
                <a:latin typeface="Bitstream Vera Serif" pitchFamily="16" charset="0"/>
              </a:rPr>
              <a:t>inodes</a:t>
            </a:r>
            <a:r>
              <a:rPr lang="en-CA" sz="2000" dirty="0" smtClean="0">
                <a:solidFill>
                  <a:srgbClr val="000000"/>
                </a:solidFill>
                <a:latin typeface="Bitstream Vera Serif" pitchFamily="16" charset="0"/>
              </a:rPr>
              <a:t> it contains, or “pass through”</a:t>
            </a:r>
            <a:r>
              <a:rPr lang="en-CA" sz="2000" dirty="0" smtClean="0">
                <a:solidFill>
                  <a:srgbClr val="000000"/>
                </a:solidFill>
                <a:effectLst/>
                <a:latin typeface="Bitstream Vera Serif" pitchFamily="16" charset="0"/>
              </a:rPr>
              <a:t> </a:t>
            </a:r>
            <a:endParaRPr lang="en-CA" sz="2000" dirty="0">
              <a:solidFill>
                <a:srgbClr val="000000"/>
              </a:solidFill>
              <a:effectLst/>
              <a:latin typeface="Bitstream Vera Serif" pitchFamily="16" charset="0"/>
            </a:endParaRPr>
          </a:p>
          <a:p>
            <a:pPr>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Lst>
            </a:pPr>
            <a:r>
              <a:rPr lang="en-CA" sz="2400" dirty="0">
                <a:latin typeface="Bitstream Vera Serif" pitchFamily="16" charset="0"/>
              </a:rPr>
              <a:t>All three permissions can then be applied to each of three types of </a:t>
            </a:r>
            <a:r>
              <a:rPr lang="en-CA" sz="2400" dirty="0" smtClean="0">
                <a:latin typeface="Bitstream Vera Serif" pitchFamily="16" charset="0"/>
              </a:rPr>
              <a:t> users </a:t>
            </a:r>
            <a:r>
              <a:rPr lang="en-CA" sz="2400" dirty="0">
                <a:latin typeface="Bitstream Vera Serif" pitchFamily="16" charset="0"/>
              </a:rPr>
              <a:t>as before.</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User</a:t>
            </a:r>
            <a:r>
              <a:rPr lang="en-CA" sz="2400" dirty="0">
                <a:effectLst/>
                <a:latin typeface="Bitstream Vera Serif" pitchFamily="16" charset="0"/>
              </a:rPr>
              <a:t> 		</a:t>
            </a:r>
            <a:r>
              <a:rPr lang="en-CA" sz="2400" dirty="0">
                <a:solidFill>
                  <a:srgbClr val="000000"/>
                </a:solidFill>
                <a:effectLst/>
                <a:latin typeface="Bitstream Vera Serif" pitchFamily="16" charset="0"/>
              </a:rPr>
              <a:t>owner/creator of the file</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Group</a:t>
            </a:r>
            <a:r>
              <a:rPr lang="en-CA" sz="2400" b="1" i="1" dirty="0">
                <a:solidFill>
                  <a:srgbClr val="FF0000"/>
                </a:solidFill>
                <a:effectLst/>
                <a:latin typeface="Bitstream Vera Serif" pitchFamily="16" charset="0"/>
              </a:rPr>
              <a:t>	</a:t>
            </a:r>
            <a:r>
              <a:rPr lang="en-CA" sz="2400" dirty="0">
                <a:solidFill>
                  <a:srgbClr val="000000"/>
                </a:solidFill>
                <a:effectLst/>
                <a:latin typeface="Bitstream Vera Serif" pitchFamily="16" charset="0"/>
              </a:rPr>
              <a:t>group to which user must belong</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Others</a:t>
            </a:r>
            <a:r>
              <a:rPr lang="en-CA" sz="2400" b="1" i="1" dirty="0">
                <a:solidFill>
                  <a:srgbClr val="FF0000"/>
                </a:solidFill>
                <a:effectLst/>
                <a:latin typeface="Bitstream Vera Serif" pitchFamily="16" charset="0"/>
              </a:rPr>
              <a:t>	</a:t>
            </a:r>
            <a:r>
              <a:rPr lang="en-CA" sz="2400" dirty="0">
                <a:solidFill>
                  <a:srgbClr val="000000"/>
                </a:solidFill>
                <a:effectLst/>
                <a:latin typeface="Bitstream Vera Serif" pitchFamily="16" charset="0"/>
              </a:rPr>
              <a:t>everyone else (Rest-of-world)</a:t>
            </a:r>
          </a:p>
        </p:txBody>
      </p:sp>
    </p:spTree>
    <p:extLst>
      <p:ext uri="{BB962C8B-B14F-4D97-AF65-F5344CB8AC3E}">
        <p14:creationId xmlns:p14="http://schemas.microsoft.com/office/powerpoint/2010/main" val="236240143"/>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27650" name="Rectangle 2"/>
          <p:cNvSpPr>
            <a:spLocks noGrp="1" noChangeArrowheads="1"/>
          </p:cNvSpPr>
          <p:nvPr>
            <p:ph type="body" idx="1"/>
          </p:nvPr>
        </p:nvSpPr>
        <p:spPr>
          <a:xfrm>
            <a:off x="381000" y="1219200"/>
            <a:ext cx="8640762" cy="4572000"/>
          </a:xfrm>
          <a:ln/>
        </p:spPr>
        <p:txBody>
          <a:bodyPr lIns="90000" tIns="46800" rIns="90000" bIns="46800"/>
          <a:lstStyle/>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Three special access </a:t>
            </a:r>
            <a:r>
              <a:rPr lang="en-US" sz="2400" dirty="0" smtClean="0">
                <a:latin typeface="Bitstream Vera Serif" pitchFamily="16" charset="0"/>
              </a:rPr>
              <a:t>bits. These </a:t>
            </a:r>
            <a:r>
              <a:rPr lang="en-US" sz="2400" dirty="0">
                <a:latin typeface="Bitstream Vera Serif" pitchFamily="16" charset="0"/>
              </a:rPr>
              <a:t>can be combined as needed.</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u="sng" dirty="0">
                <a:latin typeface="Bitstream Vera Serif" pitchFamily="16" charset="0"/>
              </a:rPr>
              <a:t>SUID - Set User ID bit</a:t>
            </a:r>
          </a:p>
          <a:p>
            <a:pPr lvl="2" hangingPunct="1">
              <a:spcAft>
                <a:spcPts val="725"/>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solidFill>
                  <a:srgbClr val="000000"/>
                </a:solidFill>
                <a:effectLst/>
                <a:latin typeface="Bitstream Vera Serif" pitchFamily="16" charset="0"/>
              </a:rPr>
              <a:t>When this bit is set on a file, the effective User ID of a process resulting from executing the file is that of the owner of the file, rather than the user that executed the file</a:t>
            </a:r>
          </a:p>
          <a:p>
            <a:pPr lvl="2" hangingPunct="1">
              <a:spcAft>
                <a:spcPts val="725"/>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solidFill>
                  <a:srgbClr val="000000"/>
                </a:solidFill>
                <a:latin typeface="Bitstream Vera Serif" pitchFamily="16" charset="0"/>
              </a:rPr>
              <a:t>For example, check the long listing of /</a:t>
            </a:r>
            <a:r>
              <a:rPr lang="en-US" dirty="0" err="1" smtClean="0">
                <a:solidFill>
                  <a:srgbClr val="000000"/>
                </a:solidFill>
                <a:latin typeface="Bitstream Vera Serif" pitchFamily="16" charset="0"/>
              </a:rPr>
              <a:t>usr</a:t>
            </a:r>
            <a:r>
              <a:rPr lang="en-US" dirty="0" smtClean="0">
                <a:solidFill>
                  <a:srgbClr val="000000"/>
                </a:solidFill>
                <a:latin typeface="Bitstream Vera Serif" pitchFamily="16" charset="0"/>
              </a:rPr>
              <a:t>/bin/</a:t>
            </a:r>
            <a:r>
              <a:rPr lang="en-US" dirty="0" err="1" smtClean="0">
                <a:solidFill>
                  <a:srgbClr val="000000"/>
                </a:solidFill>
                <a:latin typeface="Bitstream Vera Serif" pitchFamily="16" charset="0"/>
              </a:rPr>
              <a:t>passwd</a:t>
            </a:r>
            <a:r>
              <a:rPr lang="en-US" dirty="0" smtClean="0">
                <a:solidFill>
                  <a:srgbClr val="000000"/>
                </a:solidFill>
                <a:latin typeface="Bitstream Vera Serif" pitchFamily="16" charset="0"/>
              </a:rPr>
              <a:t> – the SUID bit makes this program run as root even when invoked by a regular user – allowing regular users to change their own password</a:t>
            </a:r>
            <a:endParaRPr lang="en-US" dirty="0">
              <a:solidFill>
                <a:srgbClr val="000000"/>
              </a:solidFill>
              <a:effectLst/>
              <a:latin typeface="Bitstream Vera Serif" pitchFamily="16" charset="0"/>
            </a:endParaRP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4xxx file-list</a:t>
            </a: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a:t>
            </a:r>
            <a:r>
              <a:rPr lang="en-US" sz="2400" b="1" dirty="0" err="1">
                <a:latin typeface="Bitstream Vera Sans Mono" pitchFamily="33" charset="0"/>
              </a:rPr>
              <a:t>u+s</a:t>
            </a:r>
            <a:r>
              <a:rPr lang="en-US" sz="2400" b="1" dirty="0">
                <a:latin typeface="Bitstream Vera Sans Mono" pitchFamily="33" charset="0"/>
              </a:rPr>
              <a:t> file-list</a:t>
            </a:r>
          </a:p>
        </p:txBody>
      </p:sp>
    </p:spTree>
    <p:extLst>
      <p:ext uri="{BB962C8B-B14F-4D97-AF65-F5344CB8AC3E}">
        <p14:creationId xmlns:p14="http://schemas.microsoft.com/office/powerpoint/2010/main" val="4186360720"/>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28674" name="Rectangle 2"/>
          <p:cNvSpPr>
            <a:spLocks noGrp="1" noChangeArrowheads="1"/>
          </p:cNvSpPr>
          <p:nvPr>
            <p:ph type="body" idx="1"/>
          </p:nvPr>
        </p:nvSpPr>
        <p:spPr>
          <a:xfrm>
            <a:off x="360363" y="1800225"/>
            <a:ext cx="8640762" cy="3544888"/>
          </a:xfrm>
          <a:ln/>
        </p:spPr>
        <p:txBody>
          <a:bodyPr lIns="90000" tIns="46800" rIns="90000" bIns="46800"/>
          <a:lstStyle/>
          <a:p>
            <a:pPr>
              <a:lnSpc>
                <a:spcPct val="100000"/>
              </a:lnSpc>
              <a:spcBef>
                <a:spcPts val="45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u="sng" dirty="0">
                <a:latin typeface="Bitstream Vera Serif" pitchFamily="16" charset="0"/>
              </a:rPr>
              <a:t>SGID - Set Group ID bit</a:t>
            </a:r>
          </a:p>
          <a:p>
            <a:pPr lvl="2" hangingPunct="1">
              <a:spcAft>
                <a:spcPts val="725"/>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solidFill>
                  <a:srgbClr val="000000"/>
                </a:solidFill>
                <a:effectLst/>
                <a:latin typeface="Bitstream Vera Serif" pitchFamily="16" charset="0"/>
              </a:rPr>
              <a:t>Similar to SUID, except an executable file with this bit set will run with effective Group ID of the owner of the file instead of the user who executed the file.</a:t>
            </a:r>
            <a:endParaRPr lang="en-US" dirty="0">
              <a:solidFill>
                <a:srgbClr val="000000"/>
              </a:solidFill>
              <a:effectLst/>
              <a:latin typeface="Bitstream Vera Serif" pitchFamily="16" charset="0"/>
            </a:endParaRP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2xxx file-list</a:t>
            </a: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a:t>
            </a:r>
            <a:r>
              <a:rPr lang="en-US" sz="2400" b="1" dirty="0" err="1">
                <a:latin typeface="Bitstream Vera Sans Mono" pitchFamily="33" charset="0"/>
              </a:rPr>
              <a:t>g+s</a:t>
            </a:r>
            <a:r>
              <a:rPr lang="en-US" sz="2400" b="1" dirty="0">
                <a:latin typeface="Bitstream Vera Sans Mono" pitchFamily="33" charset="0"/>
              </a:rPr>
              <a:t> file-list</a:t>
            </a:r>
          </a:p>
        </p:txBody>
      </p:sp>
    </p:spTree>
    <p:extLst>
      <p:ext uri="{BB962C8B-B14F-4D97-AF65-F5344CB8AC3E}">
        <p14:creationId xmlns:p14="http://schemas.microsoft.com/office/powerpoint/2010/main" val="1485558264"/>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dirty="0" smtClean="0"/>
              <a:t>midterms (Feb 27 and April 10)</a:t>
            </a:r>
          </a:p>
          <a:p>
            <a:pPr eaLnBrk="1" hangingPunct="1"/>
            <a:r>
              <a:rPr lang="en-US" dirty="0" smtClean="0"/>
              <a:t>bash startup files</a:t>
            </a:r>
          </a:p>
          <a:p>
            <a:pPr eaLnBrk="1" hangingPunct="1"/>
            <a:r>
              <a:rPr lang="en-US" dirty="0" smtClean="0"/>
              <a:t>More Linux Files review</a:t>
            </a:r>
          </a:p>
          <a:p>
            <a:pPr eaLnBrk="1" hangingPunct="1"/>
            <a:r>
              <a:rPr lang="en-US" dirty="0" err="1" smtClean="0"/>
              <a:t>stty</a:t>
            </a:r>
            <a:endParaRPr lang="en-US" dirty="0" smtClean="0"/>
          </a:p>
          <a:p>
            <a:pPr marL="109537" indent="0" eaLnBrk="1" hangingPunct="1">
              <a:buNone/>
            </a:pPr>
            <a:endParaRPr lang="en-US" dirty="0"/>
          </a:p>
          <a:p>
            <a:pPr marL="109537" indent="0" eaLnBrk="1" hangingPunct="1">
              <a:buNone/>
            </a:pPr>
            <a:endParaRPr lang="en-US" dirty="0" smtClean="0"/>
          </a:p>
          <a:p>
            <a:pPr eaLnBrk="1" hangingPunct="1"/>
            <a:endParaRPr lang="en-US" dirty="0"/>
          </a:p>
          <a:p>
            <a:pPr eaLnBrk="1" hangingPunct="1"/>
            <a:endParaRPr lang="en-US" dirty="0" smtClean="0"/>
          </a:p>
          <a:p>
            <a:pPr eaLnBrk="1" hangingPunct="1"/>
            <a:endParaRPr lang="en-US" dirty="0" smtClean="0"/>
          </a:p>
          <a:p>
            <a:pPr eaLnBrk="1" hangingPunct="1"/>
            <a:endParaRPr lang="en-US" dirty="0" smtClean="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DF3703A-82FA-4D9C-ABF7-9691B1B13E23}" type="slidenum">
              <a:rPr lang="en-US" smtClean="0"/>
              <a:pPr fontAlgn="base">
                <a:spcBef>
                  <a:spcPct val="0"/>
                </a:spcBef>
                <a:spcAft>
                  <a:spcPct val="0"/>
                </a:spcAft>
                <a:defRPr/>
              </a:pPr>
              <a:t>2</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Topics</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29698" name="Rectangle 2"/>
          <p:cNvSpPr>
            <a:spLocks noGrp="1" noChangeArrowheads="1"/>
          </p:cNvSpPr>
          <p:nvPr>
            <p:ph type="body" idx="1"/>
          </p:nvPr>
        </p:nvSpPr>
        <p:spPr>
          <a:xfrm>
            <a:off x="360363" y="1619250"/>
            <a:ext cx="8640762" cy="4498975"/>
          </a:xfrm>
          <a:ln/>
        </p:spPr>
        <p:txBody>
          <a:bodyPr lIns="90000" tIns="46800" rIns="90000" bIns="46800"/>
          <a:lstStyle/>
          <a:p>
            <a:pPr>
              <a:lnSpc>
                <a:spcPct val="100000"/>
              </a:lnSpc>
              <a:spcBef>
                <a:spcPts val="45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u="sng" dirty="0">
                <a:latin typeface="Bitstream Vera Serif" pitchFamily="16" charset="0"/>
              </a:rPr>
              <a:t>sticky bit</a:t>
            </a:r>
            <a:r>
              <a:rPr lang="en-US" sz="2400" dirty="0">
                <a:latin typeface="Bitstream Vera Serif" pitchFamily="16" charset="0"/>
              </a:rPr>
              <a:t> (restricted  deletion  flag)</a:t>
            </a:r>
          </a:p>
          <a:p>
            <a:pPr lvl="2" hangingPunct="1">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a:latin typeface="Bitstream Vera Serif" pitchFamily="16" charset="0"/>
              </a:rPr>
              <a:t>The sticky bit </a:t>
            </a:r>
            <a:r>
              <a:rPr lang="en-US" sz="2000" dirty="0" smtClean="0">
                <a:latin typeface="Bitstream Vera Serif" pitchFamily="16" charset="0"/>
              </a:rPr>
              <a:t>on a directory prevents </a:t>
            </a:r>
            <a:r>
              <a:rPr lang="en-US" sz="2000" dirty="0">
                <a:latin typeface="Bitstream Vera Serif" pitchFamily="16" charset="0"/>
              </a:rPr>
              <a:t>unprivileged users from  removing or renaming a file in the directory unless they are the owner of the file or the  </a:t>
            </a:r>
            <a:r>
              <a:rPr lang="en-US" sz="2000" dirty="0" smtClean="0">
                <a:latin typeface="Bitstream Vera Serif" pitchFamily="16" charset="0"/>
              </a:rPr>
              <a:t>directory</a:t>
            </a:r>
          </a:p>
          <a:p>
            <a:pPr lvl="2" hangingPunct="1">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smtClean="0">
                <a:latin typeface="Bitstream Vera Serif" pitchFamily="16" charset="0"/>
              </a:rPr>
              <a:t>for example, </a:t>
            </a:r>
            <a:r>
              <a:rPr lang="en-US" sz="2000" b="1" dirty="0" smtClean="0">
                <a:latin typeface="Bitstream Vera Sans Mono" pitchFamily="33" charset="0"/>
              </a:rPr>
              <a:t>/</a:t>
            </a:r>
            <a:r>
              <a:rPr lang="en-US" sz="2000" b="1" dirty="0" err="1" smtClean="0">
                <a:latin typeface="Bitstream Vera Sans Mono" pitchFamily="33" charset="0"/>
              </a:rPr>
              <a:t>tmp</a:t>
            </a:r>
            <a:r>
              <a:rPr lang="en-US" sz="2000" b="1" dirty="0" smtClean="0">
                <a:latin typeface="Bitstream Vera Sans Mono" pitchFamily="33" charset="0"/>
              </a:rPr>
              <a:t> </a:t>
            </a:r>
            <a:r>
              <a:rPr lang="en-US" sz="2000" dirty="0" smtClean="0">
                <a:latin typeface="Bitstream Vera Sans Mono" pitchFamily="33" charset="0"/>
              </a:rPr>
              <a:t>is a world-writeable directory where all users need to create files, but only the owner of a file should be able to delete it</a:t>
            </a:r>
            <a:r>
              <a:rPr lang="en-US" sz="2000" dirty="0" smtClean="0">
                <a:latin typeface="Bitstream Vera Serif" pitchFamily="16" charset="0"/>
              </a:rPr>
              <a:t>.</a:t>
            </a:r>
          </a:p>
          <a:p>
            <a:pPr lvl="2" hangingPunct="1">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solidFill>
                  <a:srgbClr val="000000"/>
                </a:solidFill>
                <a:effectLst/>
                <a:latin typeface="Bitstream Vera Serif" pitchFamily="16" charset="0"/>
              </a:rPr>
              <a:t>without the sticky bit, hostile users could remove all files in /</a:t>
            </a:r>
            <a:r>
              <a:rPr lang="en-US" dirty="0" err="1" smtClean="0">
                <a:solidFill>
                  <a:srgbClr val="000000"/>
                </a:solidFill>
                <a:effectLst/>
                <a:latin typeface="Bitstream Vera Serif" pitchFamily="16" charset="0"/>
              </a:rPr>
              <a:t>tmp</a:t>
            </a:r>
            <a:r>
              <a:rPr lang="en-US" dirty="0" smtClean="0">
                <a:solidFill>
                  <a:srgbClr val="000000"/>
                </a:solidFill>
                <a:latin typeface="Bitstream Vera Serif" pitchFamily="16" charset="0"/>
              </a:rPr>
              <a:t>;  whereas with the sticky bit, they can remove only their own files.</a:t>
            </a:r>
            <a:endParaRPr lang="en-US" dirty="0">
              <a:solidFill>
                <a:srgbClr val="000000"/>
              </a:solidFill>
              <a:effectLst/>
              <a:latin typeface="Bitstream Vera Serif" pitchFamily="16" charset="0"/>
            </a:endParaRP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1xxx </a:t>
            </a:r>
            <a:r>
              <a:rPr lang="en-US" sz="2400" b="1" dirty="0" err="1">
                <a:latin typeface="Bitstream Vera Sans Mono" pitchFamily="33" charset="0"/>
              </a:rPr>
              <a:t>dir</a:t>
            </a:r>
            <a:r>
              <a:rPr lang="en-US" sz="2400" b="1" dirty="0">
                <a:latin typeface="Bitstream Vera Sans Mono" pitchFamily="33" charset="0"/>
              </a:rPr>
              <a:t>-list </a:t>
            </a: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+t </a:t>
            </a:r>
            <a:r>
              <a:rPr lang="en-US" sz="2400" b="1" dirty="0" err="1">
                <a:latin typeface="Bitstream Vera Sans Mono" pitchFamily="33" charset="0"/>
              </a:rPr>
              <a:t>dir</a:t>
            </a:r>
            <a:r>
              <a:rPr lang="en-US" sz="2400" b="1" dirty="0">
                <a:latin typeface="Bitstream Vera Sans Mono" pitchFamily="33" charset="0"/>
              </a:rPr>
              <a:t>-list</a:t>
            </a: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i="1" dirty="0">
                <a:effectLst>
                  <a:outerShdw blurRad="38100" dist="38100" dir="2700000" algn="tl">
                    <a:srgbClr val="C0C0C0"/>
                  </a:outerShdw>
                </a:effectLst>
                <a:latin typeface="Bitstream Vera Serif" pitchFamily="16" charset="0"/>
              </a:rPr>
              <a:t/>
            </a:r>
            <a:br>
              <a:rPr lang="en-US" sz="2400" b="1" i="1" dirty="0">
                <a:effectLst>
                  <a:outerShdw blurRad="38100" dist="38100" dir="2700000" algn="tl">
                    <a:srgbClr val="C0C0C0"/>
                  </a:outerShdw>
                </a:effectLst>
                <a:latin typeface="Bitstream Vera Serif" pitchFamily="16" charset="0"/>
              </a:rPr>
            </a:br>
            <a:endParaRPr lang="en-US" sz="2400" b="1" i="1" dirty="0">
              <a:effectLst>
                <a:outerShdw blurRad="38100" dist="38100" dir="2700000" algn="tl">
                  <a:srgbClr val="C0C0C0"/>
                </a:outerShdw>
              </a:effectLst>
              <a:latin typeface="Bitstream Vera Serif" pitchFamily="16" charset="0"/>
            </a:endParaRPr>
          </a:p>
        </p:txBody>
      </p:sp>
    </p:spTree>
    <p:extLst>
      <p:ext uri="{BB962C8B-B14F-4D97-AF65-F5344CB8AC3E}">
        <p14:creationId xmlns:p14="http://schemas.microsoft.com/office/powerpoint/2010/main" val="809655517"/>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30722" name="Rectangle 2"/>
          <p:cNvSpPr>
            <a:spLocks noGrp="1" noChangeArrowheads="1"/>
          </p:cNvSpPr>
          <p:nvPr>
            <p:ph type="body" idx="1"/>
          </p:nvPr>
        </p:nvSpPr>
        <p:spPr>
          <a:xfrm>
            <a:off x="179388" y="1422400"/>
            <a:ext cx="8820150" cy="4968875"/>
          </a:xfrm>
          <a:ln/>
        </p:spPr>
        <p:txBody>
          <a:bodyPr lIns="90000" tIns="46800" rIns="90000" bIns="46800"/>
          <a:lstStyle/>
          <a:p>
            <a:pPr marL="431800" indent="-323850">
              <a:lnSpc>
                <a:spcPct val="100000"/>
              </a:lnSpc>
              <a:spcBef>
                <a:spcPts val="45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latin typeface="Bitstream Vera Serif" pitchFamily="16" charset="0"/>
              </a:rPr>
              <a:t>The </a:t>
            </a:r>
            <a:r>
              <a:rPr lang="en-US" sz="2400" dirty="0">
                <a:latin typeface="Bitstream Vera Serif" pitchFamily="16" charset="0"/>
              </a:rPr>
              <a:t>permissions a user will have is </a:t>
            </a:r>
            <a:r>
              <a:rPr lang="en-US" sz="2400" dirty="0" smtClean="0">
                <a:latin typeface="Bitstream Vera Serif" pitchFamily="16" charset="0"/>
              </a:rPr>
              <a:t>determined in this way:</a:t>
            </a:r>
            <a:endParaRPr lang="en-US" sz="2400" dirty="0">
              <a:latin typeface="Bitstream Vera Serif" pitchFamily="16" charset="0"/>
            </a:endParaRPr>
          </a:p>
          <a:p>
            <a:pPr marL="739775" lvl="1" indent="-282575" hangingPunct="1">
              <a:spcBef>
                <a:spcPts val="40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solidFill>
                  <a:srgbClr val="000000"/>
                </a:solidFill>
                <a:effectLst/>
                <a:latin typeface="Bitstream Vera Serif" pitchFamily="16" charset="0"/>
              </a:rPr>
              <a:t>If the </a:t>
            </a:r>
            <a:r>
              <a:rPr lang="en-US" sz="2400" dirty="0" smtClean="0">
                <a:solidFill>
                  <a:srgbClr val="000000"/>
                </a:solidFill>
                <a:effectLst/>
                <a:latin typeface="Bitstream Vera Serif" pitchFamily="16" charset="0"/>
              </a:rPr>
              <a:t>user is </a:t>
            </a:r>
            <a:r>
              <a:rPr lang="en-US" sz="2400" dirty="0">
                <a:solidFill>
                  <a:srgbClr val="000000"/>
                </a:solidFill>
                <a:effectLst/>
                <a:latin typeface="Bitstream Vera Serif" pitchFamily="16" charset="0"/>
              </a:rPr>
              <a:t>the </a:t>
            </a:r>
            <a:r>
              <a:rPr lang="en-US" sz="2400" u="sng" dirty="0">
                <a:solidFill>
                  <a:srgbClr val="000000"/>
                </a:solidFill>
                <a:effectLst/>
                <a:latin typeface="Bitstream Vera Serif" pitchFamily="16" charset="0"/>
              </a:rPr>
              <a:t>owner</a:t>
            </a:r>
            <a:r>
              <a:rPr lang="en-US" sz="2400" dirty="0">
                <a:solidFill>
                  <a:srgbClr val="000000"/>
                </a:solidFill>
                <a:effectLst/>
                <a:latin typeface="Bitstream Vera Serif" pitchFamily="16" charset="0"/>
              </a:rPr>
              <a:t> of the file </a:t>
            </a:r>
            <a:r>
              <a:rPr lang="en-US" sz="2400" dirty="0" smtClean="0">
                <a:solidFill>
                  <a:srgbClr val="000000"/>
                </a:solidFill>
                <a:effectLst/>
                <a:latin typeface="Bitstream Vera Serif" pitchFamily="16" charset="0"/>
              </a:rPr>
              <a:t>or </a:t>
            </a:r>
            <a:r>
              <a:rPr lang="en-US" sz="2400" dirty="0">
                <a:solidFill>
                  <a:srgbClr val="000000"/>
                </a:solidFill>
                <a:effectLst/>
                <a:latin typeface="Bitstream Vera Serif" pitchFamily="16" charset="0"/>
              </a:rPr>
              <a:t>directory, then the </a:t>
            </a:r>
            <a:r>
              <a:rPr lang="en-US" sz="2400" b="1" u="sng" dirty="0">
                <a:solidFill>
                  <a:srgbClr val="FF0000"/>
                </a:solidFill>
                <a:effectLst/>
                <a:latin typeface="Bitstream Vera Serif" pitchFamily="16" charset="0"/>
              </a:rPr>
              <a:t>user</a:t>
            </a:r>
            <a:r>
              <a:rPr lang="en-US" sz="2400" dirty="0">
                <a:solidFill>
                  <a:srgbClr val="000000"/>
                </a:solidFill>
                <a:effectLst/>
                <a:latin typeface="Bitstream Vera Serif" pitchFamily="16" charset="0"/>
              </a:rPr>
              <a:t>  rights are used.</a:t>
            </a:r>
          </a:p>
          <a:p>
            <a:pPr marL="739775" lvl="1" indent="-282575" hangingPunct="1">
              <a:spcBef>
                <a:spcPts val="40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solidFill>
                  <a:srgbClr val="000000"/>
                </a:solidFill>
                <a:effectLst/>
                <a:latin typeface="Bitstream Vera Serif" pitchFamily="16" charset="0"/>
              </a:rPr>
              <a:t>If the user is </a:t>
            </a:r>
            <a:r>
              <a:rPr lang="en-US" sz="2400" u="sng" dirty="0">
                <a:solidFill>
                  <a:srgbClr val="000000"/>
                </a:solidFill>
                <a:effectLst/>
                <a:latin typeface="Bitstream Vera Serif" pitchFamily="16" charset="0"/>
              </a:rPr>
              <a:t>not</a:t>
            </a:r>
            <a:r>
              <a:rPr lang="en-US" sz="2400" dirty="0">
                <a:solidFill>
                  <a:srgbClr val="000000"/>
                </a:solidFill>
                <a:effectLst/>
                <a:latin typeface="Bitstream Vera Serif" pitchFamily="16" charset="0"/>
              </a:rPr>
              <a:t> the owner but is a </a:t>
            </a:r>
            <a:r>
              <a:rPr lang="en-US" sz="2400" dirty="0" smtClean="0">
                <a:solidFill>
                  <a:srgbClr val="000000"/>
                </a:solidFill>
                <a:effectLst/>
                <a:latin typeface="Bitstream Vera Serif" pitchFamily="16" charset="0"/>
              </a:rPr>
              <a:t>member </a:t>
            </a:r>
            <a:r>
              <a:rPr lang="en-US" sz="2400" dirty="0">
                <a:solidFill>
                  <a:srgbClr val="000000"/>
                </a:solidFill>
                <a:effectLst/>
                <a:latin typeface="Bitstream Vera Serif" pitchFamily="16" charset="0"/>
              </a:rPr>
              <a:t>of the group owning the file </a:t>
            </a:r>
            <a:r>
              <a:rPr lang="en-US" sz="2400" dirty="0" smtClean="0">
                <a:solidFill>
                  <a:srgbClr val="000000"/>
                </a:solidFill>
                <a:effectLst/>
                <a:latin typeface="Bitstream Vera Serif" pitchFamily="16" charset="0"/>
              </a:rPr>
              <a:t>or </a:t>
            </a:r>
            <a:r>
              <a:rPr lang="en-US" sz="2400" dirty="0">
                <a:solidFill>
                  <a:srgbClr val="000000"/>
                </a:solidFill>
                <a:effectLst/>
                <a:latin typeface="Bitstream Vera Serif" pitchFamily="16" charset="0"/>
              </a:rPr>
              <a:t>directory, then the</a:t>
            </a:r>
            <a:r>
              <a:rPr lang="en-US" sz="2400" dirty="0">
                <a:effectLst/>
                <a:latin typeface="Bitstream Vera Serif" pitchFamily="16" charset="0"/>
              </a:rPr>
              <a:t> </a:t>
            </a:r>
            <a:r>
              <a:rPr lang="en-US" sz="2400" b="1" u="sng" dirty="0">
                <a:solidFill>
                  <a:srgbClr val="FF0000"/>
                </a:solidFill>
                <a:effectLst/>
                <a:latin typeface="Bitstream Vera Serif" pitchFamily="16" charset="0"/>
              </a:rPr>
              <a:t>group</a:t>
            </a:r>
            <a:r>
              <a:rPr lang="en-US" sz="2400" dirty="0">
                <a:solidFill>
                  <a:srgbClr val="000000"/>
                </a:solidFill>
                <a:effectLst/>
                <a:latin typeface="Bitstream Vera Serif" pitchFamily="16" charset="0"/>
              </a:rPr>
              <a:t>  rights are used.</a:t>
            </a:r>
          </a:p>
          <a:p>
            <a:pPr marL="739775" lvl="1" indent="-282575" hangingPunct="1">
              <a:spcBef>
                <a:spcPts val="40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solidFill>
                  <a:srgbClr val="000000"/>
                </a:solidFill>
                <a:effectLst/>
                <a:latin typeface="Bitstream Vera Serif" pitchFamily="16" charset="0"/>
              </a:rPr>
              <a:t>If the user is neither the owner nor a part of the group owning the file, then the </a:t>
            </a:r>
            <a:r>
              <a:rPr lang="en-US" sz="2400" b="1" u="sng" dirty="0">
                <a:solidFill>
                  <a:srgbClr val="FF0000"/>
                </a:solidFill>
                <a:effectLst/>
                <a:latin typeface="Bitstream Vera Serif" pitchFamily="16" charset="0"/>
              </a:rPr>
              <a:t>other</a:t>
            </a:r>
            <a:r>
              <a:rPr lang="en-US" sz="2400" dirty="0">
                <a:solidFill>
                  <a:srgbClr val="000000"/>
                </a:solidFill>
                <a:effectLst/>
                <a:latin typeface="Bitstream Vera Serif" pitchFamily="16" charset="0"/>
              </a:rPr>
              <a:t>  </a:t>
            </a:r>
            <a:r>
              <a:rPr lang="en-US" sz="2400" dirty="0" smtClean="0">
                <a:solidFill>
                  <a:srgbClr val="000000"/>
                </a:solidFill>
                <a:effectLst/>
                <a:latin typeface="Bitstream Vera Serif" pitchFamily="16" charset="0"/>
              </a:rPr>
              <a:t>rights </a:t>
            </a:r>
            <a:r>
              <a:rPr lang="en-US" sz="2400" dirty="0">
                <a:solidFill>
                  <a:srgbClr val="000000"/>
                </a:solidFill>
                <a:effectLst/>
                <a:latin typeface="Bitstream Vera Serif" pitchFamily="16" charset="0"/>
              </a:rPr>
              <a:t>are </a:t>
            </a:r>
            <a:r>
              <a:rPr lang="en-US" sz="2400" dirty="0" smtClean="0">
                <a:solidFill>
                  <a:srgbClr val="000000"/>
                </a:solidFill>
                <a:effectLst/>
                <a:latin typeface="Bitstream Vera Serif" pitchFamily="16" charset="0"/>
              </a:rPr>
              <a:t>used.</a:t>
            </a:r>
          </a:p>
          <a:p>
            <a:pPr marL="658812" indent="-457200" hangingPunct="1">
              <a:buClr>
                <a:srgbClr val="A886E0"/>
              </a:buClr>
              <a:buSzPct val="7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solidFill>
                  <a:srgbClr val="000000"/>
                </a:solidFill>
                <a:latin typeface="Bitstream Vera Serif" pitchFamily="16" charset="0"/>
              </a:rPr>
              <a:t>NOTE: It is possible to give the “world” more permissions that the owner of the file.  For example, the unusual permissions  </a:t>
            </a:r>
            <a:r>
              <a:rPr lang="en-US" sz="2400" dirty="0" smtClean="0">
                <a:solidFill>
                  <a:srgbClr val="000000"/>
                </a:solidFill>
                <a:latin typeface="Courier New" pitchFamily="49" charset="0"/>
                <a:cs typeface="Courier New" pitchFamily="49" charset="0"/>
              </a:rPr>
              <a:t>-r--</a:t>
            </a:r>
            <a:r>
              <a:rPr lang="en-US" sz="2400" dirty="0" err="1" smtClean="0">
                <a:solidFill>
                  <a:srgbClr val="000000"/>
                </a:solidFill>
                <a:latin typeface="Courier New" pitchFamily="49" charset="0"/>
                <a:cs typeface="Courier New" pitchFamily="49" charset="0"/>
              </a:rPr>
              <a:t>rw-rw</a:t>
            </a:r>
            <a:r>
              <a:rPr lang="en-US" sz="2400" dirty="0" smtClean="0">
                <a:solidFill>
                  <a:srgbClr val="000000"/>
                </a:solidFill>
                <a:latin typeface="Courier New" pitchFamily="49" charset="0"/>
                <a:cs typeface="Courier New" pitchFamily="49" charset="0"/>
              </a:rPr>
              <a:t>-</a:t>
            </a:r>
            <a:r>
              <a:rPr lang="en-US" sz="2400" dirty="0" smtClean="0">
                <a:solidFill>
                  <a:srgbClr val="000000"/>
                </a:solidFill>
                <a:latin typeface="Bitstream Vera Serif" pitchFamily="16" charset="0"/>
              </a:rPr>
              <a:t> would prevent only the owner from changing the file – all others could change it!</a:t>
            </a:r>
            <a:endParaRPr lang="en-US" sz="2400" dirty="0">
              <a:solidFill>
                <a:srgbClr val="000000"/>
              </a:solidFill>
              <a:effectLst/>
              <a:latin typeface="Bitstream Vera Serif" pitchFamily="16" charset="0"/>
            </a:endParaRPr>
          </a:p>
        </p:txBody>
      </p:sp>
    </p:spTree>
    <p:extLst>
      <p:ext uri="{BB962C8B-B14F-4D97-AF65-F5344CB8AC3E}">
        <p14:creationId xmlns:p14="http://schemas.microsoft.com/office/powerpoint/2010/main" val="1062007359"/>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33400" y="-2286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dirty="0" err="1"/>
              <a:t>u</a:t>
            </a:r>
            <a:r>
              <a:rPr lang="en-CA" dirty="0" err="1" smtClean="0"/>
              <a:t>mask</a:t>
            </a:r>
            <a:endParaRPr lang="en-CA" dirty="0"/>
          </a:p>
        </p:txBody>
      </p:sp>
      <p:sp>
        <p:nvSpPr>
          <p:cNvPr id="31746" name="Rectangle 2"/>
          <p:cNvSpPr>
            <a:spLocks noGrp="1" noChangeArrowheads="1"/>
          </p:cNvSpPr>
          <p:nvPr>
            <p:ph type="body" idx="1"/>
          </p:nvPr>
        </p:nvSpPr>
        <p:spPr>
          <a:xfrm>
            <a:off x="228600" y="685800"/>
            <a:ext cx="8459787" cy="5486400"/>
          </a:xfrm>
          <a:ln/>
        </p:spPr>
        <p:txBody>
          <a:bodyPr lIns="90000" tIns="46800" rIns="90000" bIns="46800"/>
          <a:lstStyle/>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latin typeface="Bitstream Vera Serif" pitchFamily="16" charset="0"/>
              </a:rPr>
              <a:t>The permissions assigned </a:t>
            </a:r>
            <a:r>
              <a:rPr lang="en-US" sz="2400" dirty="0">
                <a:latin typeface="Bitstream Vera Serif" pitchFamily="16" charset="0"/>
              </a:rPr>
              <a:t>to </a:t>
            </a:r>
            <a:r>
              <a:rPr lang="en-US" sz="2400" dirty="0" smtClean="0">
                <a:latin typeface="Bitstream Vera Serif" pitchFamily="16" charset="0"/>
              </a:rPr>
              <a:t>newly created files or directories are determined by the </a:t>
            </a:r>
            <a:r>
              <a:rPr lang="en-US" sz="2400" b="1" dirty="0" err="1" smtClean="0">
                <a:latin typeface="Bitstream Vera Serif" pitchFamily="16" charset="0"/>
              </a:rPr>
              <a:t>umask</a:t>
            </a:r>
            <a:r>
              <a:rPr lang="en-US" sz="2400" dirty="0">
                <a:latin typeface="Bitstream Vera Serif" pitchFamily="16" charset="0"/>
              </a:rPr>
              <a:t> </a:t>
            </a:r>
            <a:r>
              <a:rPr lang="en-US" sz="2400" dirty="0" smtClean="0">
                <a:latin typeface="Bitstream Vera Serif" pitchFamily="16" charset="0"/>
              </a:rPr>
              <a:t>value of your shell.</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latin typeface="Bitstream Vera Serif" pitchFamily="16" charset="0"/>
              </a:rPr>
              <a:t>Commands: </a:t>
            </a:r>
            <a:endParaRPr lang="en-US" sz="2400" dirty="0">
              <a:latin typeface="Bitstream Vera Serif" pitchFamily="16" charset="0"/>
            </a:endParaRPr>
          </a:p>
          <a:p>
            <a:pPr lvl="2" hangingPunct="1">
              <a:spcAft>
                <a:spcPct val="0"/>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solidFill>
                  <a:srgbClr val="000000"/>
                </a:solidFill>
                <a:effectLst/>
                <a:latin typeface="Bitstream Vera Sans Mono" pitchFamily="33" charset="0"/>
              </a:rPr>
              <a:t>umask</a:t>
            </a:r>
            <a:r>
              <a:rPr lang="en-US" sz="2400" b="1" i="1" dirty="0">
                <a:solidFill>
                  <a:srgbClr val="000000"/>
                </a:solidFill>
                <a:effectLst/>
                <a:latin typeface="Bitstream Vera Serif" pitchFamily="16" charset="0"/>
              </a:rPr>
              <a:t> </a:t>
            </a:r>
            <a:r>
              <a:rPr lang="en-US" sz="2400" dirty="0">
                <a:solidFill>
                  <a:srgbClr val="000000"/>
                </a:solidFill>
                <a:effectLst/>
                <a:latin typeface="Bitstream Vera Serif" pitchFamily="16" charset="0"/>
              </a:rPr>
              <a:t>- display current </a:t>
            </a:r>
            <a:r>
              <a:rPr lang="en-US" sz="2400" dirty="0" err="1" smtClean="0">
                <a:solidFill>
                  <a:srgbClr val="000000"/>
                </a:solidFill>
                <a:effectLst/>
                <a:latin typeface="Bitstream Vera Serif" pitchFamily="16" charset="0"/>
              </a:rPr>
              <a:t>umask</a:t>
            </a:r>
            <a:r>
              <a:rPr lang="en-US" sz="2400" dirty="0" smtClean="0">
                <a:solidFill>
                  <a:srgbClr val="000000"/>
                </a:solidFill>
                <a:effectLst/>
                <a:latin typeface="Bitstream Vera Serif" pitchFamily="16" charset="0"/>
              </a:rPr>
              <a:t> </a:t>
            </a:r>
            <a:endParaRPr lang="en-US" sz="2400" dirty="0">
              <a:solidFill>
                <a:srgbClr val="000000"/>
              </a:solidFill>
              <a:effectLst/>
              <a:latin typeface="Bitstream Vera Serif" pitchFamily="16" charset="0"/>
            </a:endParaRPr>
          </a:p>
          <a:p>
            <a:pPr lvl="2" hangingPunct="1">
              <a:spcAft>
                <a:spcPct val="0"/>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solidFill>
                  <a:srgbClr val="000000"/>
                </a:solidFill>
                <a:effectLst/>
                <a:latin typeface="Bitstream Vera Sans Mono" pitchFamily="33" charset="0"/>
              </a:rPr>
              <a:t>umask</a:t>
            </a:r>
            <a:r>
              <a:rPr lang="en-US" sz="2400" b="1" dirty="0">
                <a:solidFill>
                  <a:srgbClr val="000000"/>
                </a:solidFill>
                <a:effectLst/>
                <a:latin typeface="Bitstream Vera Sans Mono" pitchFamily="33" charset="0"/>
              </a:rPr>
              <a:t> xyz</a:t>
            </a:r>
            <a:r>
              <a:rPr lang="en-US" sz="2400" b="1" i="1" dirty="0">
                <a:solidFill>
                  <a:srgbClr val="000000"/>
                </a:solidFill>
                <a:effectLst/>
                <a:latin typeface="Bitstream Vera Serif" pitchFamily="16" charset="0"/>
              </a:rPr>
              <a:t> </a:t>
            </a:r>
            <a:r>
              <a:rPr lang="en-US" sz="2400" dirty="0">
                <a:solidFill>
                  <a:srgbClr val="000000"/>
                </a:solidFill>
                <a:effectLst/>
                <a:latin typeface="Bitstream Vera Serif" pitchFamily="16" charset="0"/>
              </a:rPr>
              <a:t>- sets new </a:t>
            </a:r>
            <a:r>
              <a:rPr lang="en-US" sz="2400" dirty="0" err="1" smtClean="0">
                <a:solidFill>
                  <a:srgbClr val="000000"/>
                </a:solidFill>
                <a:effectLst/>
                <a:latin typeface="Bitstream Vera Serif" pitchFamily="16" charset="0"/>
              </a:rPr>
              <a:t>umask</a:t>
            </a:r>
            <a:r>
              <a:rPr lang="en-US" sz="2400" dirty="0" smtClean="0">
                <a:solidFill>
                  <a:srgbClr val="000000"/>
                </a:solidFill>
                <a:effectLst/>
                <a:latin typeface="Bitstream Vera Serif" pitchFamily="16" charset="0"/>
              </a:rPr>
              <a:t> </a:t>
            </a:r>
            <a:r>
              <a:rPr lang="en-US" sz="2400" dirty="0">
                <a:solidFill>
                  <a:srgbClr val="000000"/>
                </a:solidFill>
                <a:effectLst/>
                <a:latin typeface="Bitstream Vera Serif" pitchFamily="16" charset="0"/>
              </a:rPr>
              <a:t>to </a:t>
            </a:r>
            <a:r>
              <a:rPr lang="en-US" sz="2400" dirty="0" smtClean="0">
                <a:solidFill>
                  <a:srgbClr val="000000"/>
                </a:solidFill>
                <a:effectLst/>
                <a:latin typeface="Bitstream Vera Serif" pitchFamily="16" charset="0"/>
              </a:rPr>
              <a:t>an octal value </a:t>
            </a:r>
            <a:r>
              <a:rPr lang="en-US" sz="2400" b="1" dirty="0" smtClean="0">
                <a:solidFill>
                  <a:srgbClr val="000000"/>
                </a:solidFill>
                <a:effectLst/>
                <a:latin typeface="Bitstream Vera Serif" pitchFamily="16" charset="0"/>
              </a:rPr>
              <a:t>xyz</a:t>
            </a:r>
            <a:endParaRPr lang="en-US" sz="2400" b="1" i="1" dirty="0" smtClean="0">
              <a:solidFill>
                <a:srgbClr val="000000"/>
              </a:solidFill>
              <a:effectLst/>
              <a:latin typeface="Bitstream Vera Serif" pitchFamily="16" charset="0"/>
            </a:endParaRPr>
          </a:p>
          <a:p>
            <a:pPr marL="484187" indent="-282575" hangingPunct="1">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effectLst/>
                <a:latin typeface="Bitstream Vera Serif" pitchFamily="16" charset="0"/>
              </a:rPr>
              <a:t>permissions on a newly created file or directory are calculated as follows:</a:t>
            </a:r>
          </a:p>
          <a:p>
            <a:pPr marL="977900" lvl="2" indent="-282575" hangingPunct="1">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smtClean="0">
                <a:solidFill>
                  <a:srgbClr val="000000"/>
                </a:solidFill>
                <a:effectLst/>
                <a:latin typeface="Bitstream Vera Serif" pitchFamily="16" charset="0"/>
              </a:rPr>
              <a:t>start with a “default” of 777 for a directory or 666 for a file</a:t>
            </a:r>
          </a:p>
          <a:p>
            <a:pPr marL="977900" lvl="2" indent="-282575" hangingPunct="1">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smtClean="0">
                <a:solidFill>
                  <a:srgbClr val="000000"/>
                </a:solidFill>
                <a:latin typeface="Bitstream Vera Serif" pitchFamily="16" charset="0"/>
              </a:rPr>
              <a:t>for any 1 in the binary representation of the </a:t>
            </a:r>
            <a:r>
              <a:rPr lang="en-US" sz="2000" dirty="0" err="1" smtClean="0">
                <a:solidFill>
                  <a:srgbClr val="000000"/>
                </a:solidFill>
                <a:latin typeface="Bitstream Vera Serif" pitchFamily="16" charset="0"/>
              </a:rPr>
              <a:t>umask</a:t>
            </a:r>
            <a:r>
              <a:rPr lang="en-US" sz="2000" dirty="0" smtClean="0">
                <a:solidFill>
                  <a:srgbClr val="000000"/>
                </a:solidFill>
                <a:latin typeface="Bitstream Vera Serif" pitchFamily="16" charset="0"/>
              </a:rPr>
              <a:t>, change the corresponding bit to 0 in the binary representation of the default </a:t>
            </a:r>
            <a:endParaRPr lang="en-US" sz="2000" dirty="0">
              <a:solidFill>
                <a:srgbClr val="000000"/>
              </a:solidFill>
              <a:effectLst/>
              <a:latin typeface="Bitstream Vera Serif" pitchFamily="16" charset="0"/>
            </a:endParaRPr>
          </a:p>
          <a:p>
            <a:pPr marL="739775" lvl="1" indent="-282575" hangingPunct="1">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err="1" smtClean="0">
                <a:solidFill>
                  <a:srgbClr val="000000"/>
                </a:solidFill>
                <a:latin typeface="Bitstream Vera Serif" pitchFamily="16" charset="0"/>
              </a:rPr>
              <a:t>umask</a:t>
            </a:r>
            <a:r>
              <a:rPr lang="en-US" sz="2400" dirty="0" smtClean="0">
                <a:solidFill>
                  <a:srgbClr val="000000"/>
                </a:solidFill>
                <a:latin typeface="Bitstream Vera Serif" pitchFamily="16" charset="0"/>
              </a:rPr>
              <a:t> is a reverse mask: the binary representation tells you what bits in the 777 or 666 default will be 0 in the permissions of the newly created file or directory</a:t>
            </a:r>
            <a:endParaRPr lang="en-US" sz="2400" dirty="0">
              <a:solidFill>
                <a:srgbClr val="000000"/>
              </a:solidFill>
              <a:effectLst/>
              <a:latin typeface="Bitstream Vera Serif" pitchFamily="16" charset="0"/>
            </a:endParaRPr>
          </a:p>
        </p:txBody>
      </p:sp>
    </p:spTree>
    <p:extLst>
      <p:ext uri="{BB962C8B-B14F-4D97-AF65-F5344CB8AC3E}">
        <p14:creationId xmlns:p14="http://schemas.microsoft.com/office/powerpoint/2010/main" val="3675180951"/>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lstStyle/>
          <a:p>
            <a:r>
              <a:rPr lang="en-US" dirty="0" smtClean="0"/>
              <a:t>if </a:t>
            </a:r>
            <a:r>
              <a:rPr lang="en-US" dirty="0" err="1" smtClean="0"/>
              <a:t>umask</a:t>
            </a:r>
            <a:r>
              <a:rPr lang="en-US" dirty="0" smtClean="0"/>
              <a:t> is 022</a:t>
            </a:r>
          </a:p>
          <a:p>
            <a:pPr lvl="1"/>
            <a:r>
              <a:rPr lang="en-US" dirty="0" smtClean="0"/>
              <a:t>binary </a:t>
            </a:r>
            <a:r>
              <a:rPr lang="en-US" dirty="0" err="1" smtClean="0"/>
              <a:t>umask</a:t>
            </a:r>
            <a:r>
              <a:rPr lang="en-US" dirty="0" smtClean="0"/>
              <a:t> representation: 000010010 = 022</a:t>
            </a:r>
          </a:p>
          <a:p>
            <a:pPr lvl="1"/>
            <a:r>
              <a:rPr lang="en-US" dirty="0" smtClean="0"/>
              <a:t>default file permissions 666:  110110110</a:t>
            </a:r>
          </a:p>
          <a:p>
            <a:pPr lvl="1"/>
            <a:r>
              <a:rPr lang="en-US" dirty="0" smtClean="0"/>
              <a:t>permissions  on new file:        110100100 = 644</a:t>
            </a:r>
          </a:p>
          <a:p>
            <a:r>
              <a:rPr lang="en-US" dirty="0" smtClean="0"/>
              <a:t>if </a:t>
            </a:r>
            <a:r>
              <a:rPr lang="en-US" dirty="0" err="1" smtClean="0"/>
              <a:t>umask</a:t>
            </a:r>
            <a:r>
              <a:rPr lang="en-US" dirty="0" smtClean="0"/>
              <a:t> is 002</a:t>
            </a:r>
          </a:p>
          <a:p>
            <a:pPr lvl="1"/>
            <a:r>
              <a:rPr lang="en-US" dirty="0" smtClean="0"/>
              <a:t>binary </a:t>
            </a:r>
            <a:r>
              <a:rPr lang="en-US" dirty="0" err="1" smtClean="0"/>
              <a:t>umask</a:t>
            </a:r>
            <a:r>
              <a:rPr lang="en-US" dirty="0" smtClean="0"/>
              <a:t> representation: 000000010 = 002</a:t>
            </a:r>
          </a:p>
          <a:p>
            <a:pPr lvl="1"/>
            <a:r>
              <a:rPr lang="en-US" dirty="0" smtClean="0"/>
              <a:t>default file permissions 666:  110110110</a:t>
            </a:r>
          </a:p>
          <a:p>
            <a:pPr lvl="1"/>
            <a:r>
              <a:rPr lang="en-US" dirty="0" smtClean="0"/>
              <a:t>permissions on new file:         110110100 = 664</a:t>
            </a:r>
          </a:p>
          <a:p>
            <a:r>
              <a:rPr lang="en-US" dirty="0" smtClean="0"/>
              <a:t>if </a:t>
            </a:r>
            <a:r>
              <a:rPr lang="en-US" dirty="0" err="1" smtClean="0"/>
              <a:t>umask</a:t>
            </a:r>
            <a:r>
              <a:rPr lang="en-US" dirty="0" smtClean="0"/>
              <a:t> is 003</a:t>
            </a:r>
          </a:p>
          <a:p>
            <a:pPr lvl="1"/>
            <a:r>
              <a:rPr lang="en-US" dirty="0" smtClean="0"/>
              <a:t>binary </a:t>
            </a:r>
            <a:r>
              <a:rPr lang="en-US" dirty="0" err="1" smtClean="0"/>
              <a:t>umask</a:t>
            </a:r>
            <a:r>
              <a:rPr lang="en-US" dirty="0" smtClean="0"/>
              <a:t> representation: 000000011 = 003</a:t>
            </a:r>
          </a:p>
          <a:p>
            <a:pPr lvl="1"/>
            <a:r>
              <a:rPr lang="en-US" dirty="0" smtClean="0"/>
              <a:t>default file permissions 666:  110110110</a:t>
            </a:r>
          </a:p>
          <a:p>
            <a:pPr lvl="1"/>
            <a:r>
              <a:rPr lang="en-US" dirty="0" smtClean="0"/>
              <a:t>permissions on new file:         110110100 = 664</a:t>
            </a:r>
            <a:endParaRPr lang="en-US" dirty="0"/>
          </a:p>
        </p:txBody>
      </p:sp>
      <p:sp>
        <p:nvSpPr>
          <p:cNvPr id="3" name="Title 2"/>
          <p:cNvSpPr>
            <a:spLocks noGrp="1"/>
          </p:cNvSpPr>
          <p:nvPr>
            <p:ph type="title"/>
          </p:nvPr>
        </p:nvSpPr>
        <p:spPr/>
        <p:txBody>
          <a:bodyPr/>
          <a:lstStyle/>
          <a:p>
            <a:r>
              <a:rPr lang="en-US" dirty="0" err="1" smtClean="0"/>
              <a:t>umask</a:t>
            </a:r>
            <a:r>
              <a:rPr lang="en-US" dirty="0" smtClean="0"/>
              <a:t> examples (Files)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23</a:t>
            </a:fld>
            <a:endParaRPr lang="en-US"/>
          </a:p>
        </p:txBody>
      </p:sp>
    </p:spTree>
    <p:extLst>
      <p:ext uri="{BB962C8B-B14F-4D97-AF65-F5344CB8AC3E}">
        <p14:creationId xmlns:p14="http://schemas.microsoft.com/office/powerpoint/2010/main" val="928310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notice that for files, a </a:t>
            </a:r>
            <a:r>
              <a:rPr lang="en-US" dirty="0" err="1" smtClean="0"/>
              <a:t>umask</a:t>
            </a:r>
            <a:r>
              <a:rPr lang="en-US" dirty="0" smtClean="0"/>
              <a:t> of 003 ends up doing the same thing as a </a:t>
            </a:r>
            <a:r>
              <a:rPr lang="en-US" dirty="0" err="1" smtClean="0"/>
              <a:t>umask</a:t>
            </a:r>
            <a:r>
              <a:rPr lang="en-US" dirty="0" smtClean="0"/>
              <a:t> of 002</a:t>
            </a:r>
          </a:p>
          <a:p>
            <a:r>
              <a:rPr lang="en-US" dirty="0" smtClean="0"/>
              <a:t>Why?</a:t>
            </a:r>
          </a:p>
          <a:p>
            <a:endParaRPr lang="en-US" dirty="0"/>
          </a:p>
        </p:txBody>
      </p:sp>
      <p:sp>
        <p:nvSpPr>
          <p:cNvPr id="3" name="Title 2"/>
          <p:cNvSpPr>
            <a:spLocks noGrp="1"/>
          </p:cNvSpPr>
          <p:nvPr>
            <p:ph type="title"/>
          </p:nvPr>
        </p:nvSpPr>
        <p:spPr/>
        <p:txBody>
          <a:bodyPr/>
          <a:lstStyle/>
          <a:p>
            <a:r>
              <a:rPr lang="en-US" dirty="0" err="1" smtClean="0"/>
              <a:t>umask</a:t>
            </a:r>
            <a:r>
              <a:rPr lang="en-US" dirty="0" smtClean="0"/>
              <a:t> examples (Files,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24</a:t>
            </a:fld>
            <a:endParaRPr lang="en-US"/>
          </a:p>
        </p:txBody>
      </p:sp>
    </p:spTree>
    <p:extLst>
      <p:ext uri="{BB962C8B-B14F-4D97-AF65-F5344CB8AC3E}">
        <p14:creationId xmlns:p14="http://schemas.microsoft.com/office/powerpoint/2010/main" val="2975902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lstStyle/>
          <a:p>
            <a:r>
              <a:rPr lang="en-US" dirty="0" smtClean="0"/>
              <a:t>if </a:t>
            </a:r>
            <a:r>
              <a:rPr lang="en-US" dirty="0" err="1" smtClean="0"/>
              <a:t>umask</a:t>
            </a:r>
            <a:r>
              <a:rPr lang="en-US" dirty="0" smtClean="0"/>
              <a:t> is 022</a:t>
            </a:r>
          </a:p>
          <a:p>
            <a:pPr lvl="1"/>
            <a:r>
              <a:rPr lang="en-US" dirty="0" smtClean="0"/>
              <a:t>binary </a:t>
            </a:r>
            <a:r>
              <a:rPr lang="en-US" dirty="0" err="1" smtClean="0"/>
              <a:t>umask</a:t>
            </a:r>
            <a:r>
              <a:rPr lang="en-US" dirty="0" smtClean="0"/>
              <a:t> representation: 000010010 = 022</a:t>
            </a:r>
          </a:p>
          <a:p>
            <a:pPr lvl="1"/>
            <a:r>
              <a:rPr lang="en-US" dirty="0" smtClean="0"/>
              <a:t>default </a:t>
            </a:r>
            <a:r>
              <a:rPr lang="en-US" dirty="0" err="1" smtClean="0"/>
              <a:t>dir</a:t>
            </a:r>
            <a:r>
              <a:rPr lang="en-US" dirty="0" smtClean="0"/>
              <a:t>  permissions 777:  111111111</a:t>
            </a:r>
          </a:p>
          <a:p>
            <a:pPr lvl="1"/>
            <a:r>
              <a:rPr lang="en-US" dirty="0" smtClean="0"/>
              <a:t>permissions  on new </a:t>
            </a:r>
            <a:r>
              <a:rPr lang="en-US" dirty="0" err="1" smtClean="0"/>
              <a:t>dir</a:t>
            </a:r>
            <a:r>
              <a:rPr lang="en-US" dirty="0" smtClean="0"/>
              <a:t> :        111101101 = 755</a:t>
            </a:r>
          </a:p>
          <a:p>
            <a:r>
              <a:rPr lang="en-US" dirty="0" smtClean="0"/>
              <a:t>if </a:t>
            </a:r>
            <a:r>
              <a:rPr lang="en-US" dirty="0" err="1" smtClean="0"/>
              <a:t>umask</a:t>
            </a:r>
            <a:r>
              <a:rPr lang="en-US" dirty="0" smtClean="0"/>
              <a:t> is 002</a:t>
            </a:r>
          </a:p>
          <a:p>
            <a:pPr lvl="1"/>
            <a:r>
              <a:rPr lang="en-US" dirty="0" smtClean="0"/>
              <a:t>binary </a:t>
            </a:r>
            <a:r>
              <a:rPr lang="en-US" dirty="0" err="1" smtClean="0"/>
              <a:t>umask</a:t>
            </a:r>
            <a:r>
              <a:rPr lang="en-US" dirty="0" smtClean="0"/>
              <a:t> representation: 000000010 = 002</a:t>
            </a:r>
          </a:p>
          <a:p>
            <a:pPr lvl="1"/>
            <a:r>
              <a:rPr lang="en-US" dirty="0" smtClean="0"/>
              <a:t>default </a:t>
            </a:r>
            <a:r>
              <a:rPr lang="en-US" dirty="0" err="1" smtClean="0"/>
              <a:t>dir</a:t>
            </a:r>
            <a:r>
              <a:rPr lang="en-US" dirty="0" smtClean="0"/>
              <a:t>  permissions 777:  111111111</a:t>
            </a:r>
          </a:p>
          <a:p>
            <a:pPr lvl="1"/>
            <a:r>
              <a:rPr lang="en-US" dirty="0" smtClean="0"/>
              <a:t>permissions on new </a:t>
            </a:r>
            <a:r>
              <a:rPr lang="en-US" dirty="0" err="1" smtClean="0"/>
              <a:t>dir</a:t>
            </a:r>
            <a:r>
              <a:rPr lang="en-US" dirty="0" smtClean="0"/>
              <a:t> :         111111101 = 775</a:t>
            </a:r>
          </a:p>
          <a:p>
            <a:r>
              <a:rPr lang="en-US" dirty="0" smtClean="0"/>
              <a:t>if </a:t>
            </a:r>
            <a:r>
              <a:rPr lang="en-US" dirty="0" err="1" smtClean="0"/>
              <a:t>umask</a:t>
            </a:r>
            <a:r>
              <a:rPr lang="en-US" dirty="0" smtClean="0"/>
              <a:t> is 003</a:t>
            </a:r>
          </a:p>
          <a:p>
            <a:pPr lvl="1"/>
            <a:r>
              <a:rPr lang="en-US" dirty="0" smtClean="0"/>
              <a:t>binary </a:t>
            </a:r>
            <a:r>
              <a:rPr lang="en-US" dirty="0" err="1" smtClean="0"/>
              <a:t>umask</a:t>
            </a:r>
            <a:r>
              <a:rPr lang="en-US" dirty="0" smtClean="0"/>
              <a:t> representation: 000000011 = 003</a:t>
            </a:r>
          </a:p>
          <a:p>
            <a:pPr lvl="1"/>
            <a:r>
              <a:rPr lang="en-US" dirty="0" smtClean="0"/>
              <a:t>default </a:t>
            </a:r>
            <a:r>
              <a:rPr lang="en-US" dirty="0" err="1" smtClean="0"/>
              <a:t>dir</a:t>
            </a:r>
            <a:r>
              <a:rPr lang="en-US" dirty="0" smtClean="0"/>
              <a:t>  permissions 777:  111111111</a:t>
            </a:r>
          </a:p>
          <a:p>
            <a:pPr lvl="1"/>
            <a:r>
              <a:rPr lang="en-US" dirty="0" smtClean="0"/>
              <a:t>permissions on new </a:t>
            </a:r>
            <a:r>
              <a:rPr lang="en-US" dirty="0" err="1" smtClean="0"/>
              <a:t>dir</a:t>
            </a:r>
            <a:r>
              <a:rPr lang="en-US" dirty="0" smtClean="0"/>
              <a:t> :         111111100 = 774</a:t>
            </a:r>
            <a:endParaRPr lang="en-US" dirty="0"/>
          </a:p>
        </p:txBody>
      </p:sp>
      <p:sp>
        <p:nvSpPr>
          <p:cNvPr id="3" name="Title 2"/>
          <p:cNvSpPr>
            <a:spLocks noGrp="1"/>
          </p:cNvSpPr>
          <p:nvPr>
            <p:ph type="title"/>
          </p:nvPr>
        </p:nvSpPr>
        <p:spPr/>
        <p:txBody>
          <a:bodyPr/>
          <a:lstStyle/>
          <a:p>
            <a:r>
              <a:rPr lang="en-US" dirty="0" err="1" smtClean="0"/>
              <a:t>umask</a:t>
            </a:r>
            <a:r>
              <a:rPr lang="en-US" dirty="0" smtClean="0"/>
              <a:t> examples (Directories)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25</a:t>
            </a:fld>
            <a:endParaRPr lang="en-US"/>
          </a:p>
        </p:txBody>
      </p:sp>
    </p:spTree>
    <p:extLst>
      <p:ext uri="{BB962C8B-B14F-4D97-AF65-F5344CB8AC3E}">
        <p14:creationId xmlns:p14="http://schemas.microsoft.com/office/powerpoint/2010/main" val="2335035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notice that for directories, a </a:t>
            </a:r>
            <a:r>
              <a:rPr lang="en-US" dirty="0" err="1" smtClean="0"/>
              <a:t>umask</a:t>
            </a:r>
            <a:r>
              <a:rPr lang="en-US" dirty="0" smtClean="0"/>
              <a:t> of 003 gives different results than a </a:t>
            </a:r>
            <a:r>
              <a:rPr lang="en-US" dirty="0" err="1" smtClean="0"/>
              <a:t>umask</a:t>
            </a:r>
            <a:r>
              <a:rPr lang="en-US" dirty="0" smtClean="0"/>
              <a:t> of 002</a:t>
            </a:r>
          </a:p>
          <a:p>
            <a:r>
              <a:rPr lang="en-US" dirty="0" smtClean="0"/>
              <a:t>Why?</a:t>
            </a:r>
          </a:p>
          <a:p>
            <a:endParaRPr lang="en-US" dirty="0"/>
          </a:p>
        </p:txBody>
      </p:sp>
      <p:sp>
        <p:nvSpPr>
          <p:cNvPr id="3" name="Title 2"/>
          <p:cNvSpPr>
            <a:spLocks noGrp="1"/>
          </p:cNvSpPr>
          <p:nvPr>
            <p:ph type="title"/>
          </p:nvPr>
        </p:nvSpPr>
        <p:spPr/>
        <p:txBody>
          <a:bodyPr/>
          <a:lstStyle/>
          <a:p>
            <a:r>
              <a:rPr lang="en-US" dirty="0" err="1" smtClean="0"/>
              <a:t>umask</a:t>
            </a:r>
            <a:r>
              <a:rPr lang="en-US" dirty="0" smtClean="0"/>
              <a:t> examples (</a:t>
            </a:r>
            <a:r>
              <a:rPr lang="en-US" dirty="0" err="1" smtClean="0"/>
              <a:t>Dirs</a:t>
            </a:r>
            <a:r>
              <a:rPr lang="en-US" dirty="0" smtClean="0"/>
              <a:t>,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26</a:t>
            </a:fld>
            <a:endParaRPr lang="en-US"/>
          </a:p>
        </p:txBody>
      </p:sp>
    </p:spTree>
    <p:extLst>
      <p:ext uri="{BB962C8B-B14F-4D97-AF65-F5344CB8AC3E}">
        <p14:creationId xmlns:p14="http://schemas.microsoft.com/office/powerpoint/2010/main" val="1686526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32770" name="Rectangle 2"/>
          <p:cNvSpPr>
            <a:spLocks noGrp="1" noChangeArrowheads="1"/>
          </p:cNvSpPr>
          <p:nvPr>
            <p:ph type="body" idx="1"/>
          </p:nvPr>
        </p:nvSpPr>
        <p:spPr>
          <a:xfrm>
            <a:off x="360363" y="1600200"/>
            <a:ext cx="8459787" cy="4699000"/>
          </a:xfrm>
          <a:ln/>
        </p:spPr>
        <p:txBody>
          <a:bodyPr lIns="90000" tIns="46800" rIns="90000" bIns="46800"/>
          <a:lstStyle/>
          <a:p>
            <a:pPr marL="431800" indent="-323850">
              <a:lnSpc>
                <a:spcPct val="100000"/>
              </a:lnSpc>
              <a:spcBef>
                <a:spcPts val="450"/>
              </a:spcBef>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It is important for the Linux file system manager to </a:t>
            </a:r>
            <a:r>
              <a:rPr lang="en-US" sz="2400" dirty="0" smtClean="0">
                <a:latin typeface="Bitstream Vera Serif" pitchFamily="16" charset="0"/>
              </a:rPr>
              <a:t>govern permissions and other file attributes </a:t>
            </a:r>
            <a:r>
              <a:rPr lang="en-US" sz="2400" dirty="0">
                <a:latin typeface="Bitstream Vera Serif" pitchFamily="16" charset="0"/>
              </a:rPr>
              <a:t>for each file and directory, including</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solidFill>
                  <a:srgbClr val="000000"/>
                </a:solidFill>
                <a:effectLst/>
                <a:latin typeface="Bitstream Vera Serif" pitchFamily="16" charset="0"/>
              </a:rPr>
              <a:t>ownership of files and directories</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solidFill>
                  <a:srgbClr val="000000"/>
                </a:solidFill>
                <a:effectLst/>
                <a:latin typeface="Bitstream Vera Serif" pitchFamily="16" charset="0"/>
              </a:rPr>
              <a:t>access rights on files and directories</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solidFill>
                  <a:srgbClr val="000000"/>
                </a:solidFill>
                <a:effectLst/>
                <a:latin typeface="Bitstream Vera Serif" pitchFamily="16" charset="0"/>
              </a:rPr>
              <a:t>The 3 timestamps seen in </a:t>
            </a:r>
            <a:r>
              <a:rPr lang="en-US" sz="2400" b="1" dirty="0" smtClean="0">
                <a:solidFill>
                  <a:srgbClr val="000000"/>
                </a:solidFill>
                <a:effectLst/>
                <a:latin typeface="Bitstream Vera Sans Mono" pitchFamily="33" charset="0"/>
              </a:rPr>
              <a:t>stat (man stat)</a:t>
            </a:r>
            <a:endParaRPr lang="en-US" sz="2400" b="1" dirty="0">
              <a:solidFill>
                <a:srgbClr val="000000"/>
              </a:solidFill>
              <a:effectLst/>
              <a:latin typeface="Bitstream Vera Sans Mono" pitchFamily="33" charset="0"/>
            </a:endParaRPr>
          </a:p>
          <a:p>
            <a:pPr marL="431800" indent="-323850">
              <a:lnSpc>
                <a:spcPct val="100000"/>
              </a:lnSpc>
              <a:spcBef>
                <a:spcPts val="450"/>
              </a:spcBef>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latin typeface="Bitstream Vera Serif" pitchFamily="16" charset="0"/>
              </a:rPr>
              <a:t>The </a:t>
            </a:r>
            <a:r>
              <a:rPr lang="en-US" sz="2400" dirty="0">
                <a:latin typeface="Bitstream Vera Serif" pitchFamily="16" charset="0"/>
              </a:rPr>
              <a:t>information is maintained within the file system information (</a:t>
            </a:r>
            <a:r>
              <a:rPr lang="en-US" sz="2400" b="1" dirty="0" err="1">
                <a:effectLst>
                  <a:outerShdw blurRad="38100" dist="38100" dir="2700000" algn="tl">
                    <a:srgbClr val="C0C0C0"/>
                  </a:outerShdw>
                </a:effectLst>
                <a:latin typeface="Bitstream Vera Serif" pitchFamily="16" charset="0"/>
              </a:rPr>
              <a:t>inodes</a:t>
            </a:r>
            <a:r>
              <a:rPr lang="en-US" sz="2400" dirty="0">
                <a:latin typeface="Bitstream Vera Serif" pitchFamily="16" charset="0"/>
              </a:rPr>
              <a:t>) on the hard disk</a:t>
            </a:r>
          </a:p>
          <a:p>
            <a:pPr marL="431800" indent="-323850">
              <a:lnSpc>
                <a:spcPct val="100000"/>
              </a:lnSpc>
              <a:spcBef>
                <a:spcPts val="450"/>
              </a:spcBef>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This information </a:t>
            </a:r>
            <a:r>
              <a:rPr lang="en-US" sz="2400" dirty="0" smtClean="0">
                <a:latin typeface="Bitstream Vera Serif" pitchFamily="16" charset="0"/>
              </a:rPr>
              <a:t>affects every </a:t>
            </a:r>
            <a:r>
              <a:rPr lang="en-US" sz="2400" dirty="0">
                <a:latin typeface="Bitstream Vera Serif" pitchFamily="16" charset="0"/>
              </a:rPr>
              <a:t>file system action.</a:t>
            </a:r>
          </a:p>
        </p:txBody>
      </p:sp>
    </p:spTree>
    <p:extLst>
      <p:ext uri="{BB962C8B-B14F-4D97-AF65-F5344CB8AC3E}">
        <p14:creationId xmlns:p14="http://schemas.microsoft.com/office/powerpoint/2010/main" val="203566989"/>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838200" y="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dirty="0"/>
              <a:t>Linux Basic Admin Tools</a:t>
            </a:r>
          </a:p>
        </p:txBody>
      </p:sp>
      <p:sp>
        <p:nvSpPr>
          <p:cNvPr id="33794" name="Rectangle 2"/>
          <p:cNvSpPr>
            <a:spLocks noGrp="1" noChangeArrowheads="1"/>
          </p:cNvSpPr>
          <p:nvPr>
            <p:ph type="body" idx="1"/>
          </p:nvPr>
        </p:nvSpPr>
        <p:spPr>
          <a:xfrm>
            <a:off x="470256" y="838200"/>
            <a:ext cx="8640762" cy="5321300"/>
          </a:xfrm>
          <a:ln/>
        </p:spPr>
        <p:txBody>
          <a:bodyPr lIns="90000" tIns="46800" rIns="90000" bIns="46800"/>
          <a:lstStyle/>
          <a:p>
            <a:pPr marL="431800" indent="-323850">
              <a:lnSpc>
                <a:spcPct val="100000"/>
              </a:lnSpc>
              <a:spcBef>
                <a:spcPts val="50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b="1" dirty="0" err="1">
                <a:latin typeface="Bitstream Vera Sans Mono" pitchFamily="33" charset="0"/>
              </a:rPr>
              <a:t>chown</a:t>
            </a:r>
            <a:r>
              <a:rPr lang="en-CA" sz="2400" b="1" dirty="0">
                <a:latin typeface="Bitstream Vera Sans Mono" pitchFamily="33" charset="0"/>
              </a:rPr>
              <a:t> owner[:group] files</a:t>
            </a:r>
          </a:p>
          <a:p>
            <a:pPr marL="739775" lvl="1" indent="-282575" hangingPunct="1">
              <a:spcBef>
                <a:spcPts val="45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solidFill>
                  <a:srgbClr val="000000"/>
                </a:solidFill>
                <a:effectLst/>
                <a:latin typeface="Bitstream Vera Serif" pitchFamily="16" charset="0"/>
              </a:rPr>
              <a:t>Change ownership of files and directories (available for </a:t>
            </a:r>
            <a:r>
              <a:rPr lang="en-CA" sz="2400" b="1" dirty="0">
                <a:solidFill>
                  <a:srgbClr val="000000"/>
                </a:solidFill>
                <a:effectLst/>
                <a:latin typeface="Bitstream Vera Sans Mono" pitchFamily="33" charset="0"/>
              </a:rPr>
              <a:t>root</a:t>
            </a:r>
            <a:r>
              <a:rPr lang="en-CA" sz="2400" dirty="0">
                <a:solidFill>
                  <a:srgbClr val="000000"/>
                </a:solidFill>
                <a:effectLst/>
                <a:latin typeface="Bitstream Vera Serif" pitchFamily="16" charset="0"/>
              </a:rPr>
              <a:t> only)</a:t>
            </a:r>
          </a:p>
          <a:p>
            <a:pPr marL="431800" indent="-323850">
              <a:lnSpc>
                <a:spcPct val="100000"/>
              </a:lnSpc>
              <a:spcBef>
                <a:spcPts val="575"/>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latin typeface="Bitstream Vera Serif" pitchFamily="16" charset="0"/>
              </a:rPr>
              <a:t>Examples:</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b="1" dirty="0" err="1">
                <a:latin typeface="Bitstream Vera Sans Mono" pitchFamily="33" charset="0"/>
              </a:rPr>
              <a:t>chown</a:t>
            </a:r>
            <a:r>
              <a:rPr lang="en-CA" sz="2400" b="1" dirty="0">
                <a:latin typeface="Bitstream Vera Sans Mono" pitchFamily="33" charset="0"/>
              </a:rPr>
              <a:t> </a:t>
            </a:r>
            <a:r>
              <a:rPr lang="en-CA" sz="2400" b="1" dirty="0" err="1">
                <a:latin typeface="Bitstream Vera Sans Mono" pitchFamily="33" charset="0"/>
              </a:rPr>
              <a:t>guest:guest</a:t>
            </a:r>
            <a:r>
              <a:rPr lang="en-CA" sz="2400" b="1" dirty="0">
                <a:latin typeface="Bitstream Vera Sans Mono" pitchFamily="33" charset="0"/>
              </a:rPr>
              <a:t> file1 dir2</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latin typeface="Bitstream Vera Serif" pitchFamily="16" charset="0"/>
              </a:rPr>
              <a:t>change ownership of </a:t>
            </a:r>
            <a:r>
              <a:rPr lang="en-CA" sz="2400" b="1" dirty="0">
                <a:latin typeface="Bitstream Vera Sans Mono" pitchFamily="33" charset="0"/>
              </a:rPr>
              <a:t>file1</a:t>
            </a:r>
            <a:r>
              <a:rPr lang="en-CA" sz="2400" dirty="0">
                <a:latin typeface="Bitstream Vera Serif" pitchFamily="16" charset="0"/>
              </a:rPr>
              <a:t> and </a:t>
            </a:r>
            <a:r>
              <a:rPr lang="en-CA" sz="2400" b="1" dirty="0">
                <a:latin typeface="Bitstream Vera Sans Mono" pitchFamily="33" charset="0"/>
              </a:rPr>
              <a:t>dir2</a:t>
            </a:r>
            <a:r>
              <a:rPr lang="en-CA" sz="2400" b="1" i="1" dirty="0">
                <a:latin typeface="Bitstream Vera Serif" pitchFamily="16" charset="0"/>
              </a:rPr>
              <a:t> </a:t>
            </a:r>
            <a:r>
              <a:rPr lang="en-CA" sz="2400" dirty="0">
                <a:latin typeface="Bitstream Vera Serif" pitchFamily="16" charset="0"/>
              </a:rPr>
              <a:t>to user </a:t>
            </a:r>
            <a:r>
              <a:rPr lang="en-CA" sz="2400" b="1" dirty="0">
                <a:latin typeface="Bitstream Vera Sans Mono" pitchFamily="33" charset="0"/>
              </a:rPr>
              <a:t>guest</a:t>
            </a:r>
            <a:r>
              <a:rPr lang="en-CA" sz="2400" b="1" i="1" dirty="0">
                <a:latin typeface="Bitstream Vera Serif" pitchFamily="16" charset="0"/>
              </a:rPr>
              <a:t> </a:t>
            </a:r>
            <a:r>
              <a:rPr lang="en-CA" sz="2400" dirty="0">
                <a:latin typeface="Bitstream Vera Serif" pitchFamily="16" charset="0"/>
              </a:rPr>
              <a:t>and group </a:t>
            </a:r>
            <a:r>
              <a:rPr lang="en-CA" sz="2400" b="1" dirty="0">
                <a:latin typeface="Bitstream Vera Sans Mono" pitchFamily="33" charset="0"/>
              </a:rPr>
              <a:t>guest</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b="1" dirty="0" err="1">
                <a:latin typeface="Bitstream Vera Sans Mono" pitchFamily="33" charset="0"/>
              </a:rPr>
              <a:t>chown</a:t>
            </a:r>
            <a:r>
              <a:rPr lang="en-CA" sz="2400" b="1" dirty="0">
                <a:latin typeface="Bitstream Vera Sans Mono" pitchFamily="33" charset="0"/>
              </a:rPr>
              <a:t> guest dir2</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latin typeface="Bitstream Vera Serif" pitchFamily="16" charset="0"/>
              </a:rPr>
              <a:t>change ownership of </a:t>
            </a:r>
            <a:r>
              <a:rPr lang="en-CA" sz="2400" b="1" dirty="0">
                <a:latin typeface="Bitstream Vera Sans Mono" pitchFamily="33" charset="0"/>
              </a:rPr>
              <a:t>dir2</a:t>
            </a:r>
            <a:r>
              <a:rPr lang="en-CA" sz="2400" b="1" i="1" dirty="0">
                <a:latin typeface="Bitstream Vera Serif" pitchFamily="16" charset="0"/>
              </a:rPr>
              <a:t> </a:t>
            </a:r>
            <a:r>
              <a:rPr lang="en-CA" sz="2400" dirty="0">
                <a:latin typeface="Bitstream Vera Serif" pitchFamily="16" charset="0"/>
              </a:rPr>
              <a:t>to user </a:t>
            </a:r>
            <a:r>
              <a:rPr lang="en-CA" sz="2400" b="1" dirty="0">
                <a:latin typeface="Bitstream Vera Sans Mono" pitchFamily="33" charset="0"/>
              </a:rPr>
              <a:t>guest</a:t>
            </a:r>
            <a:r>
              <a:rPr lang="en-CA" sz="2400" b="1" i="1" dirty="0">
                <a:latin typeface="Bitstream Vera Serif" pitchFamily="16" charset="0"/>
              </a:rPr>
              <a:t> </a:t>
            </a:r>
            <a:r>
              <a:rPr lang="en-CA" sz="2400" dirty="0">
                <a:latin typeface="Bitstream Vera Serif" pitchFamily="16" charset="0"/>
              </a:rPr>
              <a:t>but leave the group the same</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b="1" dirty="0" err="1">
                <a:latin typeface="Bitstream Vera Sans Mono" pitchFamily="33" charset="0"/>
              </a:rPr>
              <a:t>chown</a:t>
            </a:r>
            <a:r>
              <a:rPr lang="en-CA" sz="2400" b="1" dirty="0">
                <a:latin typeface="Bitstream Vera Sans Mono" pitchFamily="33" charset="0"/>
              </a:rPr>
              <a:t> :guest file1</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latin typeface="Bitstream Vera Serif" pitchFamily="16" charset="0"/>
              </a:rPr>
              <a:t>change ownership of </a:t>
            </a:r>
            <a:r>
              <a:rPr lang="en-CA" sz="2400" b="1" dirty="0">
                <a:latin typeface="Bitstream Vera Sans Mono" pitchFamily="33" charset="0"/>
              </a:rPr>
              <a:t>file1</a:t>
            </a:r>
            <a:r>
              <a:rPr lang="en-CA" sz="2400" b="1" i="1" dirty="0">
                <a:latin typeface="Bitstream Vera Serif" pitchFamily="16" charset="0"/>
              </a:rPr>
              <a:t> </a:t>
            </a:r>
            <a:r>
              <a:rPr lang="en-CA" sz="2400" dirty="0">
                <a:latin typeface="Bitstream Vera Serif" pitchFamily="16" charset="0"/>
              </a:rPr>
              <a:t>to group </a:t>
            </a:r>
            <a:r>
              <a:rPr lang="en-CA" sz="2400" b="1" dirty="0">
                <a:latin typeface="Bitstream Vera Sans Mono" pitchFamily="33" charset="0"/>
              </a:rPr>
              <a:t>guest</a:t>
            </a:r>
            <a:r>
              <a:rPr lang="en-CA" sz="2400" b="1" i="1" dirty="0">
                <a:latin typeface="Bitstream Vera Serif" pitchFamily="16" charset="0"/>
              </a:rPr>
              <a:t> </a:t>
            </a:r>
            <a:r>
              <a:rPr lang="en-CA" sz="2400" dirty="0">
                <a:latin typeface="Bitstream Vera Serif" pitchFamily="16" charset="0"/>
              </a:rPr>
              <a:t>but leave the user the same </a:t>
            </a:r>
            <a:r>
              <a:rPr lang="en-CA" sz="2400" dirty="0" smtClean="0">
                <a:latin typeface="Bitstream Vera Serif" pitchFamily="16" charset="0"/>
              </a:rPr>
              <a:t>(can also use </a:t>
            </a:r>
            <a:r>
              <a:rPr lang="en-CA" sz="2400" b="1" dirty="0" err="1" smtClean="0">
                <a:latin typeface="Bitstream Vera Sans Mono" pitchFamily="33" charset="0"/>
              </a:rPr>
              <a:t>chgrp</a:t>
            </a:r>
            <a:r>
              <a:rPr lang="en-CA" sz="2400" dirty="0" smtClean="0">
                <a:latin typeface="Bitstream Vera Serif" pitchFamily="16" charset="0"/>
              </a:rPr>
              <a:t>)</a:t>
            </a:r>
            <a:endParaRPr lang="en-CA" sz="2400" dirty="0">
              <a:latin typeface="Bitstream Vera Serif" pitchFamily="16" charset="0"/>
            </a:endParaRPr>
          </a:p>
          <a:p>
            <a:pPr marL="431800" indent="-323850">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CA" sz="2400" dirty="0">
              <a:latin typeface="Bitstream Vera Serif" pitchFamily="16" charset="0"/>
            </a:endParaRPr>
          </a:p>
        </p:txBody>
      </p:sp>
    </p:spTree>
    <p:extLst>
      <p:ext uri="{BB962C8B-B14F-4D97-AF65-F5344CB8AC3E}">
        <p14:creationId xmlns:p14="http://schemas.microsoft.com/office/powerpoint/2010/main" val="3511061694"/>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762000" y="15240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dirty="0"/>
              <a:t>Linux Basic Admin Tools</a:t>
            </a:r>
          </a:p>
        </p:txBody>
      </p:sp>
      <p:sp>
        <p:nvSpPr>
          <p:cNvPr id="34818" name="Rectangle 2"/>
          <p:cNvSpPr>
            <a:spLocks noGrp="1" noChangeArrowheads="1"/>
          </p:cNvSpPr>
          <p:nvPr>
            <p:ph type="body" idx="1"/>
          </p:nvPr>
        </p:nvSpPr>
        <p:spPr>
          <a:xfrm>
            <a:off x="457200" y="973137"/>
            <a:ext cx="8459788" cy="4894263"/>
          </a:xfrm>
          <a:ln/>
        </p:spPr>
        <p:txBody>
          <a:bodyPr lIns="90000" tIns="46800" rIns="90000" bIns="46800"/>
          <a:lstStyle/>
          <a:p>
            <a:pPr marL="431800" indent="-323850">
              <a:lnSpc>
                <a:spcPct val="100000"/>
              </a:lnSpc>
              <a:spcBef>
                <a:spcPts val="50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permissions files</a:t>
            </a:r>
          </a:p>
          <a:p>
            <a:pPr marL="739775" lvl="1" indent="-282575" hangingPunct="1">
              <a:spcBef>
                <a:spcPts val="45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effectLst/>
                <a:latin typeface="Bitstream Vera Serif" pitchFamily="16" charset="0"/>
              </a:rPr>
              <a:t>Explicitly </a:t>
            </a:r>
            <a:r>
              <a:rPr lang="en-US" sz="2400" dirty="0">
                <a:solidFill>
                  <a:srgbClr val="000000"/>
                </a:solidFill>
                <a:effectLst/>
                <a:latin typeface="Bitstream Vera Serif" pitchFamily="16" charset="0"/>
              </a:rPr>
              <a:t>change file access permissions</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Examples:</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+x file1</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changes </a:t>
            </a:r>
            <a:r>
              <a:rPr lang="en-US" sz="2400" b="1" dirty="0">
                <a:latin typeface="Bitstream Vera Sans Mono" pitchFamily="33" charset="0"/>
              </a:rPr>
              <a:t>file1</a:t>
            </a:r>
            <a:r>
              <a:rPr lang="en-US" sz="2400" b="1" dirty="0">
                <a:latin typeface="Bitstream Vera Serif" pitchFamily="16" charset="0"/>
              </a:rPr>
              <a:t> </a:t>
            </a:r>
            <a:r>
              <a:rPr lang="en-US" sz="2400" dirty="0">
                <a:latin typeface="Bitstream Vera Serif" pitchFamily="16" charset="0"/>
              </a:rPr>
              <a:t>to have </a:t>
            </a:r>
            <a:r>
              <a:rPr lang="en-US" sz="2400" u="sng" dirty="0">
                <a:latin typeface="Bitstream Vera Serif" pitchFamily="16" charset="0"/>
              </a:rPr>
              <a:t>executable</a:t>
            </a:r>
            <a:r>
              <a:rPr lang="en-US" sz="2400" b="1" dirty="0">
                <a:latin typeface="Bitstream Vera Serif" pitchFamily="16" charset="0"/>
              </a:rPr>
              <a:t> </a:t>
            </a:r>
            <a:r>
              <a:rPr lang="en-US" sz="2400" dirty="0">
                <a:latin typeface="Bitstream Vera Serif" pitchFamily="16" charset="0"/>
              </a:rPr>
              <a:t>rights for</a:t>
            </a:r>
            <a:r>
              <a:rPr lang="en-US" sz="2400" b="1" u="sng" dirty="0">
                <a:latin typeface="Bitstream Vera Serif" pitchFamily="16" charset="0"/>
              </a:rPr>
              <a:t> </a:t>
            </a:r>
            <a:r>
              <a:rPr lang="en-US" sz="2400" u="sng" dirty="0" smtClean="0">
                <a:latin typeface="Bitstream Vera Serif" pitchFamily="16" charset="0"/>
              </a:rPr>
              <a:t>user</a:t>
            </a:r>
            <a:r>
              <a:rPr lang="en-US" sz="2400" dirty="0" smtClean="0">
                <a:latin typeface="Bitstream Vera Serif" pitchFamily="16" charset="0"/>
              </a:rPr>
              <a:t>/</a:t>
            </a:r>
            <a:r>
              <a:rPr lang="en-US" sz="2400" u="sng" dirty="0" smtClean="0">
                <a:latin typeface="Bitstream Vera Serif" pitchFamily="16" charset="0"/>
              </a:rPr>
              <a:t>group</a:t>
            </a:r>
            <a:r>
              <a:rPr lang="en-US" sz="2400" dirty="0" smtClean="0">
                <a:latin typeface="Bitstream Vera Serif" pitchFamily="16" charset="0"/>
              </a:rPr>
              <a:t>/</a:t>
            </a:r>
            <a:r>
              <a:rPr lang="en-US" sz="2400" u="sng" dirty="0" smtClean="0">
                <a:latin typeface="Bitstream Vera Serif" pitchFamily="16" charset="0"/>
              </a:rPr>
              <a:t>other, subject to </a:t>
            </a:r>
            <a:r>
              <a:rPr lang="en-US" sz="2400" u="sng" dirty="0" err="1" smtClean="0">
                <a:latin typeface="Bitstream Vera Serif" pitchFamily="16" charset="0"/>
              </a:rPr>
              <a:t>umask</a:t>
            </a:r>
            <a:endParaRPr lang="en-US" sz="2400" u="sng" dirty="0">
              <a:latin typeface="Bitstream Vera Serif" pitchFamily="16" charset="0"/>
            </a:endParaRP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a:t>
            </a:r>
            <a:r>
              <a:rPr lang="en-US" sz="2400" b="1" dirty="0" err="1">
                <a:latin typeface="Bitstream Vera Sans Mono" pitchFamily="33" charset="0"/>
              </a:rPr>
              <a:t>u+r,g-w,o-rw</a:t>
            </a:r>
            <a:r>
              <a:rPr lang="en-US" sz="2400" b="1" dirty="0">
                <a:latin typeface="Bitstream Vera Sans Mono" pitchFamily="33" charset="0"/>
              </a:rPr>
              <a:t> file2</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changes </a:t>
            </a:r>
            <a:r>
              <a:rPr lang="en-US" sz="2400" b="1" dirty="0">
                <a:latin typeface="Bitstream Vera Sans Mono" pitchFamily="33" charset="0"/>
              </a:rPr>
              <a:t>file2</a:t>
            </a:r>
            <a:r>
              <a:rPr lang="en-US" sz="2400" b="1" dirty="0">
                <a:latin typeface="Bitstream Vera Serif" pitchFamily="16" charset="0"/>
              </a:rPr>
              <a:t> </a:t>
            </a:r>
            <a:r>
              <a:rPr lang="en-US" sz="2400" dirty="0">
                <a:latin typeface="Bitstream Vera Serif" pitchFamily="16" charset="0"/>
              </a:rPr>
              <a:t>to add </a:t>
            </a:r>
            <a:r>
              <a:rPr lang="en-US" sz="2400" u="sng" dirty="0">
                <a:latin typeface="Bitstream Vera Serif" pitchFamily="16" charset="0"/>
              </a:rPr>
              <a:t>read</a:t>
            </a:r>
            <a:r>
              <a:rPr lang="en-US" sz="2400" b="1" dirty="0">
                <a:latin typeface="Bitstream Vera Serif" pitchFamily="16" charset="0"/>
              </a:rPr>
              <a:t> </a:t>
            </a:r>
            <a:r>
              <a:rPr lang="en-US" sz="2400" dirty="0">
                <a:latin typeface="Bitstream Vera Serif" pitchFamily="16" charset="0"/>
              </a:rPr>
              <a:t>rights for </a:t>
            </a:r>
            <a:r>
              <a:rPr lang="en-US" sz="2400" u="sng" dirty="0">
                <a:latin typeface="Bitstream Vera Serif" pitchFamily="16" charset="0"/>
              </a:rPr>
              <a:t>user</a:t>
            </a:r>
            <a:r>
              <a:rPr lang="en-US" sz="2400" dirty="0">
                <a:latin typeface="Bitstream Vera Serif" pitchFamily="16" charset="0"/>
              </a:rPr>
              <a:t>, remove </a:t>
            </a:r>
            <a:r>
              <a:rPr lang="en-US" sz="2400" u="sng" dirty="0">
                <a:latin typeface="Bitstream Vera Serif" pitchFamily="16" charset="0"/>
              </a:rPr>
              <a:t>write</a:t>
            </a:r>
            <a:r>
              <a:rPr lang="en-US" sz="2400" b="1" dirty="0">
                <a:latin typeface="Bitstream Vera Serif" pitchFamily="16" charset="0"/>
              </a:rPr>
              <a:t> </a:t>
            </a:r>
            <a:r>
              <a:rPr lang="en-US" sz="2400" dirty="0">
                <a:latin typeface="Bitstream Vera Serif" pitchFamily="16" charset="0"/>
              </a:rPr>
              <a:t>rights for </a:t>
            </a:r>
            <a:r>
              <a:rPr lang="en-US" sz="2400" u="sng" dirty="0">
                <a:latin typeface="Bitstream Vera Serif" pitchFamily="16" charset="0"/>
              </a:rPr>
              <a:t>group</a:t>
            </a:r>
            <a:r>
              <a:rPr lang="en-US" sz="2400" b="1" dirty="0">
                <a:latin typeface="Bitstream Vera Serif" pitchFamily="16" charset="0"/>
              </a:rPr>
              <a:t> </a:t>
            </a:r>
            <a:r>
              <a:rPr lang="en-US" sz="2400" dirty="0">
                <a:latin typeface="Bitstream Vera Serif" pitchFamily="16" charset="0"/>
              </a:rPr>
              <a:t>and remove both </a:t>
            </a:r>
            <a:r>
              <a:rPr lang="en-US" sz="2400" u="sng" dirty="0">
                <a:latin typeface="Bitstream Vera Serif" pitchFamily="16" charset="0"/>
              </a:rPr>
              <a:t>read</a:t>
            </a:r>
            <a:r>
              <a:rPr lang="en-US" sz="2400" dirty="0">
                <a:latin typeface="Bitstream Vera Serif" pitchFamily="16" charset="0"/>
              </a:rPr>
              <a:t> and </a:t>
            </a:r>
            <a:r>
              <a:rPr lang="en-US" sz="2400" u="sng" dirty="0">
                <a:latin typeface="Bitstream Vera Serif" pitchFamily="16" charset="0"/>
              </a:rPr>
              <a:t>write</a:t>
            </a:r>
            <a:r>
              <a:rPr lang="en-US" sz="2400" b="1" dirty="0">
                <a:latin typeface="Bitstream Vera Serif" pitchFamily="16" charset="0"/>
              </a:rPr>
              <a:t> </a:t>
            </a:r>
            <a:r>
              <a:rPr lang="en-US" sz="2400" dirty="0">
                <a:latin typeface="Bitstream Vera Serif" pitchFamily="16" charset="0"/>
              </a:rPr>
              <a:t>rights for </a:t>
            </a:r>
            <a:r>
              <a:rPr lang="en-US" sz="2400" u="sng" dirty="0">
                <a:latin typeface="Bitstream Vera Serif" pitchFamily="16" charset="0"/>
              </a:rPr>
              <a:t>others</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550 dir2</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changes </a:t>
            </a:r>
            <a:r>
              <a:rPr lang="en-US" sz="2400" b="1" dirty="0">
                <a:latin typeface="Bitstream Vera Sans Mono" pitchFamily="33" charset="0"/>
              </a:rPr>
              <a:t>dir2</a:t>
            </a:r>
            <a:r>
              <a:rPr lang="en-US" sz="2400" b="1" dirty="0">
                <a:latin typeface="Bitstream Vera Serif" pitchFamily="16" charset="0"/>
              </a:rPr>
              <a:t> </a:t>
            </a:r>
            <a:r>
              <a:rPr lang="en-US" sz="2400" dirty="0">
                <a:latin typeface="Bitstream Vera Serif" pitchFamily="16" charset="0"/>
              </a:rPr>
              <a:t>to have only </a:t>
            </a:r>
            <a:r>
              <a:rPr lang="en-US" sz="2400" u="sng" dirty="0">
                <a:latin typeface="Bitstream Vera Serif" pitchFamily="16" charset="0"/>
              </a:rPr>
              <a:t>read</a:t>
            </a:r>
            <a:r>
              <a:rPr lang="en-US" sz="2400" b="1" dirty="0">
                <a:latin typeface="Bitstream Vera Serif" pitchFamily="16" charset="0"/>
              </a:rPr>
              <a:t> </a:t>
            </a:r>
            <a:r>
              <a:rPr lang="en-US" sz="2400" dirty="0">
                <a:latin typeface="Bitstream Vera Serif" pitchFamily="16" charset="0"/>
              </a:rPr>
              <a:t>and </a:t>
            </a:r>
            <a:r>
              <a:rPr lang="en-US" sz="2400" u="sng" dirty="0">
                <a:latin typeface="Bitstream Vera Serif" pitchFamily="16" charset="0"/>
              </a:rPr>
              <a:t>execute</a:t>
            </a:r>
            <a:r>
              <a:rPr lang="en-US" sz="2400" b="1" dirty="0">
                <a:latin typeface="Bitstream Vera Serif" pitchFamily="16" charset="0"/>
              </a:rPr>
              <a:t> </a:t>
            </a:r>
            <a:r>
              <a:rPr lang="en-US" sz="2400" dirty="0">
                <a:latin typeface="Bitstream Vera Serif" pitchFamily="16" charset="0"/>
              </a:rPr>
              <a:t> rights for </a:t>
            </a:r>
            <a:r>
              <a:rPr lang="en-US" sz="2400" u="sng" dirty="0">
                <a:latin typeface="Bitstream Vera Serif" pitchFamily="16" charset="0"/>
              </a:rPr>
              <a:t>user</a:t>
            </a:r>
            <a:r>
              <a:rPr lang="en-US" sz="2400" dirty="0">
                <a:latin typeface="Bitstream Vera Serif" pitchFamily="16" charset="0"/>
              </a:rPr>
              <a:t> and </a:t>
            </a:r>
            <a:r>
              <a:rPr lang="en-US" sz="2400" u="sng" dirty="0">
                <a:latin typeface="Bitstream Vera Serif" pitchFamily="16" charset="0"/>
              </a:rPr>
              <a:t>group</a:t>
            </a:r>
            <a:r>
              <a:rPr lang="en-US" sz="2400" dirty="0">
                <a:latin typeface="Bitstream Vera Serif" pitchFamily="16" charset="0"/>
              </a:rPr>
              <a:t> but no rights for </a:t>
            </a:r>
            <a:r>
              <a:rPr lang="en-US" sz="2400" u="sng" dirty="0">
                <a:latin typeface="Bitstream Vera Serif" pitchFamily="16" charset="0"/>
              </a:rPr>
              <a:t>other</a:t>
            </a:r>
          </a:p>
        </p:txBody>
      </p:sp>
    </p:spTree>
    <p:extLst>
      <p:ext uri="{BB962C8B-B14F-4D97-AF65-F5344CB8AC3E}">
        <p14:creationId xmlns:p14="http://schemas.microsoft.com/office/powerpoint/2010/main" val="2261923393"/>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We customize our shell behavior by </a:t>
            </a:r>
          </a:p>
          <a:p>
            <a:pPr lvl="1"/>
            <a:r>
              <a:rPr lang="en-US" sz="2000" dirty="0" smtClean="0"/>
              <a:t>setting environment variables, for example, </a:t>
            </a:r>
          </a:p>
          <a:p>
            <a:pPr marL="392113"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export PATH=/bin:/</a:t>
            </a:r>
            <a:r>
              <a:rPr lang="en-US" sz="2000" dirty="0" err="1" smtClean="0">
                <a:latin typeface="Courier New" pitchFamily="49" charset="0"/>
                <a:cs typeface="Courier New" pitchFamily="49" charset="0"/>
              </a:rPr>
              <a:t>usr</a:t>
            </a:r>
            <a:r>
              <a:rPr lang="en-US" sz="2000" dirty="0" smtClean="0">
                <a:latin typeface="Courier New" pitchFamily="49" charset="0"/>
                <a:cs typeface="Courier New" pitchFamily="49" charset="0"/>
              </a:rPr>
              <a:t>/bin:/</a:t>
            </a:r>
            <a:r>
              <a:rPr lang="en-US" sz="2000" dirty="0" err="1" smtClean="0">
                <a:latin typeface="Courier New" pitchFamily="49" charset="0"/>
                <a:cs typeface="Courier New" pitchFamily="49" charset="0"/>
              </a:rPr>
              <a:t>sbin</a:t>
            </a:r>
            <a:endParaRPr lang="en-US" sz="2000" dirty="0" smtClean="0"/>
          </a:p>
          <a:p>
            <a:pPr lvl="1"/>
            <a:r>
              <a:rPr lang="en-US" sz="2000" dirty="0" smtClean="0"/>
              <a:t>setting aliases, for example </a:t>
            </a:r>
          </a:p>
          <a:p>
            <a:pPr marL="392113"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alias </a:t>
            </a:r>
            <a:r>
              <a:rPr lang="en-US" sz="2000" dirty="0" err="1" smtClean="0">
                <a:latin typeface="Courier New" pitchFamily="49" charset="0"/>
                <a:cs typeface="Courier New" pitchFamily="49" charset="0"/>
              </a:rPr>
              <a:t>ll</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ls</a:t>
            </a:r>
            <a:r>
              <a:rPr lang="en-US" sz="2000" dirty="0" smtClean="0">
                <a:latin typeface="Courier New" pitchFamily="49" charset="0"/>
                <a:cs typeface="Courier New" pitchFamily="49" charset="0"/>
              </a:rPr>
              <a:t> –l</a:t>
            </a:r>
            <a:r>
              <a:rPr lang="en-US" sz="2000" dirty="0">
                <a:latin typeface="Courier New" pitchFamily="49" charset="0"/>
                <a:cs typeface="Courier New" pitchFamily="49" charset="0"/>
              </a:rPr>
              <a:t>"</a:t>
            </a:r>
            <a:endParaRPr lang="en-US" sz="2000" dirty="0" smtClean="0">
              <a:latin typeface="Courier New" pitchFamily="49" charset="0"/>
              <a:cs typeface="Courier New" pitchFamily="49" charset="0"/>
            </a:endParaRPr>
          </a:p>
          <a:p>
            <a:pPr lvl="1"/>
            <a:r>
              <a:rPr lang="en-US" sz="2000" dirty="0" smtClean="0">
                <a:cs typeface="Courier New" pitchFamily="49" charset="0"/>
              </a:rPr>
              <a:t>setting shell options, for example, </a:t>
            </a:r>
          </a:p>
          <a:p>
            <a:pPr marL="392113"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shopt</a:t>
            </a:r>
            <a:r>
              <a:rPr lang="en-US" sz="2000" dirty="0" smtClean="0">
                <a:latin typeface="Courier New" pitchFamily="49" charset="0"/>
                <a:cs typeface="Courier New" pitchFamily="49" charset="0"/>
              </a:rPr>
              <a:t> –s </a:t>
            </a:r>
            <a:r>
              <a:rPr lang="en-US" sz="2000" dirty="0" err="1" smtClean="0">
                <a:latin typeface="Courier New" pitchFamily="49" charset="0"/>
                <a:cs typeface="Courier New" pitchFamily="49" charset="0"/>
              </a:rPr>
              <a:t>failglob</a:t>
            </a:r>
            <a:r>
              <a:rPr lang="en-US" sz="2000" dirty="0" smtClean="0">
                <a:latin typeface="Courier New" pitchFamily="49" charset="0"/>
                <a:cs typeface="Courier New" pitchFamily="49" charset="0"/>
              </a:rPr>
              <a:t> </a:t>
            </a:r>
            <a:r>
              <a:rPr lang="en-US" sz="2000" dirty="0" smtClean="0">
                <a:cs typeface="Courier New" pitchFamily="49" charset="0"/>
              </a:rPr>
              <a:t>or </a:t>
            </a:r>
            <a:r>
              <a:rPr lang="en-US" sz="2000" dirty="0" err="1" smtClean="0">
                <a:latin typeface="Courier New" pitchFamily="49" charset="0"/>
                <a:cs typeface="Courier New" pitchFamily="49" charset="0"/>
              </a:rPr>
              <a:t>shopt</a:t>
            </a:r>
            <a:r>
              <a:rPr lang="en-US" sz="2000" dirty="0" smtClean="0">
                <a:latin typeface="Courier New" pitchFamily="49" charset="0"/>
                <a:cs typeface="Courier New" pitchFamily="49" charset="0"/>
              </a:rPr>
              <a:t> –s </a:t>
            </a:r>
            <a:r>
              <a:rPr lang="en-US" sz="2000" dirty="0" err="1" smtClean="0">
                <a:latin typeface="Courier New" pitchFamily="49" charset="0"/>
                <a:cs typeface="Courier New" pitchFamily="49" charset="0"/>
              </a:rPr>
              <a:t>dotglob</a:t>
            </a:r>
            <a:endParaRPr lang="en-US" sz="2000" dirty="0" smtClean="0">
              <a:cs typeface="Courier New" pitchFamily="49" charset="0"/>
            </a:endParaRPr>
          </a:p>
          <a:p>
            <a:pPr lvl="1"/>
            <a:r>
              <a:rPr lang="en-US" sz="2000" dirty="0" smtClean="0">
                <a:cs typeface="Courier New" pitchFamily="49" charset="0"/>
              </a:rPr>
              <a:t>setting shell options, for example, </a:t>
            </a:r>
          </a:p>
          <a:p>
            <a:pPr marL="392113" lvl="1"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set –o </a:t>
            </a:r>
            <a:r>
              <a:rPr lang="en-US" sz="2000" dirty="0" err="1" smtClean="0">
                <a:latin typeface="Courier New" pitchFamily="49" charset="0"/>
                <a:cs typeface="Courier New" pitchFamily="49" charset="0"/>
              </a:rPr>
              <a:t>noclobber</a:t>
            </a:r>
            <a:endParaRPr lang="en-US" sz="2000" dirty="0" smtClean="0">
              <a:cs typeface="Courier New" pitchFamily="49" charset="0"/>
            </a:endParaRPr>
          </a:p>
          <a:p>
            <a:pPr marL="392113" lvl="1" indent="0">
              <a:buNone/>
            </a:pPr>
            <a:r>
              <a:rPr lang="en-US" sz="2000" dirty="0" smtClean="0">
                <a:cs typeface="Courier New" pitchFamily="49" charset="0"/>
              </a:rPr>
              <a:t>we make these customizations permanent using bash startup files</a:t>
            </a:r>
          </a:p>
          <a:p>
            <a:endParaRPr lang="en-US" sz="1600" dirty="0" smtClean="0">
              <a:latin typeface="Courier New" pitchFamily="49" charset="0"/>
              <a:cs typeface="Courier New" pitchFamily="49" charset="0"/>
            </a:endParaRPr>
          </a:p>
          <a:p>
            <a:pPr lvl="1"/>
            <a:endParaRPr lang="en-US" sz="1200" dirty="0" smtClean="0">
              <a:cs typeface="Courier New" pitchFamily="49" charset="0"/>
            </a:endParaRPr>
          </a:p>
          <a:p>
            <a:pPr lvl="1"/>
            <a:endParaRPr lang="en-US" sz="1200" dirty="0" smtClean="0">
              <a:latin typeface="Courier New" pitchFamily="49" charset="0"/>
              <a:cs typeface="Courier New" pitchFamily="49" charset="0"/>
            </a:endParaRPr>
          </a:p>
        </p:txBody>
      </p:sp>
      <p:sp>
        <p:nvSpPr>
          <p:cNvPr id="3" name="Title 2"/>
          <p:cNvSpPr>
            <a:spLocks noGrp="1"/>
          </p:cNvSpPr>
          <p:nvPr>
            <p:ph type="title"/>
          </p:nvPr>
        </p:nvSpPr>
        <p:spPr/>
        <p:txBody>
          <a:bodyPr/>
          <a:lstStyle/>
          <a:p>
            <a:r>
              <a:rPr lang="en-US" dirty="0" smtClean="0"/>
              <a:t>Configuring Bash Behavior</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a:t>
            </a:fld>
            <a:endParaRPr lang="en-US"/>
          </a:p>
        </p:txBody>
      </p:sp>
    </p:spTree>
    <p:extLst>
      <p:ext uri="{BB962C8B-B14F-4D97-AF65-F5344CB8AC3E}">
        <p14:creationId xmlns:p14="http://schemas.microsoft.com/office/powerpoint/2010/main" val="28265087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recall the effect of these control characters:</a:t>
            </a:r>
          </a:p>
          <a:p>
            <a:pPr lvl="1"/>
            <a:r>
              <a:rPr lang="en-US" dirty="0" smtClean="0">
                <a:latin typeface="Courier New" pitchFamily="49" charset="0"/>
                <a:cs typeface="Courier New" pitchFamily="49" charset="0"/>
              </a:rPr>
              <a:t>^Z</a:t>
            </a:r>
            <a:r>
              <a:rPr lang="en-US" dirty="0" smtClean="0">
                <a:cs typeface="Courier New" pitchFamily="49" charset="0"/>
              </a:rPr>
              <a:t> suspend the current foreground process</a:t>
            </a:r>
            <a:endParaRPr lang="en-US" dirty="0" smtClean="0">
              <a:latin typeface="Courier New" pitchFamily="49" charset="0"/>
              <a:cs typeface="Courier New" pitchFamily="49" charset="0"/>
            </a:endParaRPr>
          </a:p>
          <a:p>
            <a:pPr lvl="1"/>
            <a:r>
              <a:rPr lang="en-US" dirty="0" smtClean="0">
                <a:latin typeface="Courier New" pitchFamily="49" charset="0"/>
                <a:cs typeface="Courier New" pitchFamily="49" charset="0"/>
              </a:rPr>
              <a:t>^C</a:t>
            </a:r>
            <a:r>
              <a:rPr lang="en-US" dirty="0" smtClean="0">
                <a:cs typeface="Courier New" pitchFamily="49" charset="0"/>
              </a:rPr>
              <a:t> terminate the current foreground process</a:t>
            </a:r>
            <a:endParaRPr lang="en-US" dirty="0" smtClean="0">
              <a:latin typeface="Courier New" pitchFamily="49" charset="0"/>
              <a:cs typeface="Courier New" pitchFamily="49" charset="0"/>
            </a:endParaRPr>
          </a:p>
          <a:p>
            <a:pPr lvl="1"/>
            <a:r>
              <a:rPr lang="en-US" dirty="0" smtClean="0">
                <a:latin typeface="Courier New" pitchFamily="49" charset="0"/>
                <a:cs typeface="Courier New" pitchFamily="49" charset="0"/>
              </a:rPr>
              <a:t>^D</a:t>
            </a:r>
            <a:r>
              <a:rPr lang="en-US" dirty="0" smtClean="0">
                <a:cs typeface="Courier New" pitchFamily="49" charset="0"/>
              </a:rPr>
              <a:t> end of file character</a:t>
            </a:r>
            <a:endParaRPr lang="en-US" dirty="0" smtClean="0">
              <a:latin typeface="Courier New" pitchFamily="49" charset="0"/>
              <a:cs typeface="Courier New" pitchFamily="49" charset="0"/>
            </a:endParaRPr>
          </a:p>
          <a:p>
            <a:pPr lvl="1"/>
            <a:r>
              <a:rPr lang="en-US" dirty="0" smtClean="0">
                <a:latin typeface="Courier New" pitchFamily="49" charset="0"/>
                <a:cs typeface="Courier New" pitchFamily="49" charset="0"/>
              </a:rPr>
              <a:t>^U</a:t>
            </a:r>
            <a:r>
              <a:rPr lang="en-US" dirty="0" smtClean="0">
                <a:cs typeface="Courier New" pitchFamily="49" charset="0"/>
              </a:rPr>
              <a:t> kill character to erase the command line</a:t>
            </a:r>
          </a:p>
          <a:p>
            <a:r>
              <a:rPr lang="en-US" sz="2400" dirty="0" smtClean="0">
                <a:cs typeface="Courier New" pitchFamily="49" charset="0"/>
              </a:rPr>
              <a:t>these are actually properties of the terminal</a:t>
            </a:r>
          </a:p>
          <a:p>
            <a:r>
              <a:rPr lang="en-US" sz="2400" dirty="0" smtClean="0">
                <a:cs typeface="Courier New" pitchFamily="49" charset="0"/>
              </a:rPr>
              <a:t>they can be set with the </a:t>
            </a:r>
            <a:r>
              <a:rPr lang="en-US" sz="2400" dirty="0" err="1" smtClean="0">
                <a:cs typeface="Courier New" pitchFamily="49" charset="0"/>
              </a:rPr>
              <a:t>stty</a:t>
            </a:r>
            <a:r>
              <a:rPr lang="en-US" sz="2400" dirty="0" smtClean="0">
                <a:cs typeface="Courier New" pitchFamily="49" charset="0"/>
              </a:rPr>
              <a:t> command</a:t>
            </a:r>
          </a:p>
          <a:p>
            <a:r>
              <a:rPr lang="en-US" sz="2400" dirty="0" err="1" smtClean="0">
                <a:latin typeface="Courier New" pitchFamily="49" charset="0"/>
                <a:cs typeface="Courier New" pitchFamily="49" charset="0"/>
              </a:rPr>
              <a:t>stty</a:t>
            </a:r>
            <a:r>
              <a:rPr lang="en-US" sz="2400" dirty="0" smtClean="0">
                <a:latin typeface="Courier New" pitchFamily="49" charset="0"/>
                <a:cs typeface="Courier New" pitchFamily="49" charset="0"/>
              </a:rPr>
              <a:t> –a</a:t>
            </a:r>
            <a:r>
              <a:rPr lang="en-US" sz="2400" dirty="0" smtClean="0">
                <a:cs typeface="Courier New" pitchFamily="49" charset="0"/>
              </a:rPr>
              <a:t>  : print out the current </a:t>
            </a:r>
            <a:r>
              <a:rPr lang="en-US" sz="2400" dirty="0" err="1" smtClean="0">
                <a:cs typeface="Courier New" pitchFamily="49" charset="0"/>
              </a:rPr>
              <a:t>tty</a:t>
            </a:r>
            <a:r>
              <a:rPr lang="en-US" sz="2400" dirty="0" smtClean="0">
                <a:cs typeface="Courier New" pitchFamily="49" charset="0"/>
              </a:rPr>
              <a:t> settings</a:t>
            </a:r>
          </a:p>
          <a:p>
            <a:r>
              <a:rPr lang="en-US" sz="2400" dirty="0" err="1" smtClean="0">
                <a:latin typeface="Courier New" pitchFamily="49" charset="0"/>
                <a:cs typeface="Courier New" pitchFamily="49" charset="0"/>
              </a:rPr>
              <a:t>stty</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susp</a:t>
            </a:r>
            <a:r>
              <a:rPr lang="en-US" sz="2400" dirty="0" smtClean="0">
                <a:latin typeface="Courier New" pitchFamily="49" charset="0"/>
                <a:cs typeface="Courier New" pitchFamily="49" charset="0"/>
              </a:rPr>
              <a:t> ^X :</a:t>
            </a:r>
            <a:r>
              <a:rPr lang="en-US" sz="2400" dirty="0" smtClean="0">
                <a:cs typeface="Courier New" pitchFamily="49" charset="0"/>
              </a:rPr>
              <a:t>(that’s a caret ^, shift-6 on my keyboard, followed by capital X) means set the </a:t>
            </a:r>
            <a:r>
              <a:rPr lang="en-US" sz="2400" dirty="0" err="1" smtClean="0">
                <a:cs typeface="Courier New" pitchFamily="49" charset="0"/>
              </a:rPr>
              <a:t>susp</a:t>
            </a:r>
            <a:r>
              <a:rPr lang="en-US" sz="2400" dirty="0" smtClean="0">
                <a:cs typeface="Courier New" pitchFamily="49" charset="0"/>
              </a:rPr>
              <a:t> character to CTRL-X instead of CTRL-Z</a:t>
            </a:r>
            <a:endParaRPr lang="en-US" sz="2400" dirty="0" smtClean="0">
              <a:latin typeface="Courier New" pitchFamily="49" charset="0"/>
              <a:cs typeface="Courier New" pitchFamily="49" charset="0"/>
            </a:endParaRPr>
          </a:p>
          <a:p>
            <a:pPr marL="392113" lvl="1" indent="0">
              <a:buNone/>
            </a:pPr>
            <a:endParaRPr lang="en-US" dirty="0">
              <a:latin typeface="Courier New" pitchFamily="49" charset="0"/>
              <a:cs typeface="Courier New" pitchFamily="49" charset="0"/>
            </a:endParaRPr>
          </a:p>
        </p:txBody>
      </p:sp>
      <p:sp>
        <p:nvSpPr>
          <p:cNvPr id="3" name="Title 2"/>
          <p:cNvSpPr>
            <a:spLocks noGrp="1"/>
          </p:cNvSpPr>
          <p:nvPr>
            <p:ph type="title"/>
          </p:nvPr>
        </p:nvSpPr>
        <p:spPr/>
        <p:txBody>
          <a:bodyPr/>
          <a:lstStyle/>
          <a:p>
            <a:r>
              <a:rPr lang="en-US" dirty="0" smtClean="0"/>
              <a:t>New Commands: </a:t>
            </a:r>
            <a:r>
              <a:rPr lang="en-US" dirty="0" err="1" smtClean="0"/>
              <a:t>stty</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30</a:t>
            </a:fld>
            <a:endParaRPr lang="en-US"/>
          </a:p>
        </p:txBody>
      </p:sp>
    </p:spTree>
    <p:extLst>
      <p:ext uri="{BB962C8B-B14F-4D97-AF65-F5344CB8AC3E}">
        <p14:creationId xmlns:p14="http://schemas.microsoft.com/office/powerpoint/2010/main" val="15787645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accidentally dump the contents of a binary file to your screen, and all the control characters reconfigure your terminal on you, you can reset it to sane values with</a:t>
            </a:r>
          </a:p>
          <a:p>
            <a:pPr marL="109537"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stty</a:t>
            </a:r>
            <a:r>
              <a:rPr lang="en-US" dirty="0" smtClean="0">
                <a:latin typeface="Courier New" pitchFamily="49" charset="0"/>
                <a:cs typeface="Courier New" pitchFamily="49" charset="0"/>
              </a:rPr>
              <a:t> sane</a:t>
            </a:r>
            <a:endParaRPr lang="en-US" dirty="0">
              <a:latin typeface="Courier New" pitchFamily="49" charset="0"/>
              <a:cs typeface="Courier New" pitchFamily="49" charset="0"/>
            </a:endParaRPr>
          </a:p>
        </p:txBody>
      </p:sp>
      <p:sp>
        <p:nvSpPr>
          <p:cNvPr id="3" name="Title 2"/>
          <p:cNvSpPr>
            <a:spLocks noGrp="1"/>
          </p:cNvSpPr>
          <p:nvPr>
            <p:ph type="title"/>
          </p:nvPr>
        </p:nvSpPr>
        <p:spPr/>
        <p:txBody>
          <a:bodyPr/>
          <a:lstStyle/>
          <a:p>
            <a:r>
              <a:rPr lang="en-US" dirty="0" err="1" smtClean="0"/>
              <a:t>stty</a:t>
            </a:r>
            <a:r>
              <a:rPr lang="en-US" dirty="0" smtClean="0"/>
              <a:t>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31</a:t>
            </a:fld>
            <a:endParaRPr lang="en-US"/>
          </a:p>
        </p:txBody>
      </p:sp>
    </p:spTree>
    <p:extLst>
      <p:ext uri="{BB962C8B-B14F-4D97-AF65-F5344CB8AC3E}">
        <p14:creationId xmlns:p14="http://schemas.microsoft.com/office/powerpoint/2010/main" val="2781183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hlinkClick r:id="rId2"/>
              </a:rPr>
              <a:t>http</a:t>
            </a:r>
            <a:r>
              <a:rPr lang="en-US" sz="1600" dirty="0">
                <a:hlinkClick r:id="rId2"/>
              </a:rPr>
              <a:t>://</a:t>
            </a:r>
            <a:r>
              <a:rPr lang="en-US" sz="1600" dirty="0" smtClean="0">
                <a:hlinkClick r:id="rId2"/>
              </a:rPr>
              <a:t>teaching.idallen.com/cst8207/13f/notes/210_startup_files.html</a:t>
            </a:r>
            <a:endParaRPr lang="en-US" sz="1600" dirty="0" smtClean="0"/>
          </a:p>
          <a:p>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bash_profile</a:t>
            </a:r>
            <a:r>
              <a:rPr lang="en-US" sz="2000" dirty="0" smtClean="0">
                <a:latin typeface="Courier New" pitchFamily="49" charset="0"/>
                <a:cs typeface="Courier New" pitchFamily="49" charset="0"/>
              </a:rPr>
              <a:t> </a:t>
            </a:r>
            <a:r>
              <a:rPr lang="en-US" sz="2000" dirty="0" smtClean="0">
                <a:cs typeface="Courier New" pitchFamily="49" charset="0"/>
              </a:rPr>
              <a:t>is sourced by your login shell when you log in</a:t>
            </a:r>
          </a:p>
          <a:p>
            <a:pPr lvl="1"/>
            <a:r>
              <a:rPr lang="en-US" sz="1600" dirty="0" smtClean="0">
                <a:cs typeface="Courier New" pitchFamily="49" charset="0"/>
              </a:rPr>
              <a:t>the things we set up here are done only once when we log in</a:t>
            </a:r>
          </a:p>
          <a:p>
            <a:pPr lvl="1"/>
            <a:r>
              <a:rPr lang="en-US" sz="1600" dirty="0" smtClean="0">
                <a:latin typeface="Courier New" pitchFamily="49" charset="0"/>
                <a:cs typeface="Courier New" pitchFamily="49" charset="0"/>
              </a:rPr>
              <a:t>export-</a:t>
            </a:r>
            <a:r>
              <a:rPr lang="en-US" sz="1600" dirty="0" err="1" smtClean="0">
                <a:cs typeface="Courier New" pitchFamily="49" charset="0"/>
              </a:rPr>
              <a:t>ed</a:t>
            </a:r>
            <a:r>
              <a:rPr lang="en-US" sz="1600" dirty="0" smtClean="0">
                <a:cs typeface="Courier New" pitchFamily="49" charset="0"/>
              </a:rPr>
              <a:t> variables here are inherited by subshells</a:t>
            </a:r>
          </a:p>
          <a:p>
            <a:pPr lvl="1"/>
            <a:r>
              <a:rPr lang="en-US" sz="1600" dirty="0" smtClean="0">
                <a:cs typeface="Courier New" pitchFamily="49" charset="0"/>
              </a:rPr>
              <a:t>we </a:t>
            </a:r>
            <a:r>
              <a:rPr lang="en-US" sz="1600" dirty="0" smtClean="0">
                <a:latin typeface="Courier New" pitchFamily="49" charset="0"/>
                <a:cs typeface="Courier New" pitchFamily="49" charset="0"/>
              </a:rPr>
              <a:t>source ~/.</a:t>
            </a:r>
            <a:r>
              <a:rPr lang="en-US" sz="1600" dirty="0" err="1" smtClean="0">
                <a:latin typeface="Courier New" pitchFamily="49" charset="0"/>
                <a:cs typeface="Courier New" pitchFamily="49" charset="0"/>
              </a:rPr>
              <a:t>bashrc</a:t>
            </a:r>
            <a:r>
              <a:rPr lang="en-US" sz="1600" dirty="0" smtClean="0">
                <a:latin typeface="Courier New" pitchFamily="49" charset="0"/>
                <a:cs typeface="Courier New" pitchFamily="49" charset="0"/>
              </a:rPr>
              <a:t> </a:t>
            </a:r>
            <a:r>
              <a:rPr lang="en-US" sz="1600" dirty="0" smtClean="0">
                <a:cs typeface="Courier New" pitchFamily="49" charset="0"/>
              </a:rPr>
              <a:t>here because login shells do not source it </a:t>
            </a:r>
          </a:p>
          <a:p>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bashrc</a:t>
            </a:r>
            <a:r>
              <a:rPr lang="en-US" sz="2000" dirty="0" smtClean="0">
                <a:latin typeface="Courier New" pitchFamily="49" charset="0"/>
                <a:cs typeface="Courier New" pitchFamily="49" charset="0"/>
              </a:rPr>
              <a:t> </a:t>
            </a:r>
            <a:r>
              <a:rPr lang="en-US" sz="2000" dirty="0" smtClean="0">
                <a:cs typeface="Courier New" pitchFamily="49" charset="0"/>
              </a:rPr>
              <a:t>is sourced by each non-login subshell, interactive or not</a:t>
            </a:r>
          </a:p>
          <a:p>
            <a:pPr lvl="1"/>
            <a:r>
              <a:rPr lang="en-US" sz="1600" dirty="0" smtClean="0">
                <a:cs typeface="Courier New" pitchFamily="49" charset="0"/>
              </a:rPr>
              <a:t>here we set up things that are not inherited from the login shell</a:t>
            </a:r>
          </a:p>
          <a:p>
            <a:pPr lvl="1"/>
            <a:r>
              <a:rPr lang="en-US" sz="1600" dirty="0" smtClean="0">
                <a:cs typeface="Courier New" pitchFamily="49" charset="0"/>
              </a:rPr>
              <a:t>inside this file, at the top, we check whether it’s an interactive or non-interactive shell:</a:t>
            </a:r>
          </a:p>
          <a:p>
            <a:pPr marL="630238" lvl="2" indent="0">
              <a:buNone/>
            </a:pPr>
            <a:r>
              <a:rPr lang="en-US" sz="1100" dirty="0">
                <a:latin typeface="Courier New" pitchFamily="49" charset="0"/>
                <a:cs typeface="Courier New" pitchFamily="49" charset="0"/>
              </a:rPr>
              <a:t>[ -</a:t>
            </a:r>
            <a:r>
              <a:rPr lang="en-US" sz="1100">
                <a:latin typeface="Courier New" pitchFamily="49" charset="0"/>
                <a:cs typeface="Courier New" pitchFamily="49" charset="0"/>
              </a:rPr>
              <a:t>z </a:t>
            </a:r>
            <a:r>
              <a:rPr lang="en-US" sz="1100" smtClean="0">
                <a:latin typeface="Courier New" pitchFamily="49" charset="0"/>
                <a:cs typeface="Courier New" pitchFamily="49" charset="0"/>
              </a:rPr>
              <a:t>"${PS1-}" </a:t>
            </a:r>
            <a:r>
              <a:rPr lang="en-US" sz="1100" dirty="0">
                <a:latin typeface="Courier New" pitchFamily="49" charset="0"/>
                <a:cs typeface="Courier New" pitchFamily="49" charset="0"/>
              </a:rPr>
              <a:t>] &amp;&amp; return</a:t>
            </a:r>
            <a:endParaRPr lang="en-US" sz="1100" dirty="0" smtClean="0">
              <a:latin typeface="Courier New" pitchFamily="49" charset="0"/>
              <a:cs typeface="Courier New" pitchFamily="49" charset="0"/>
            </a:endParaRPr>
          </a:p>
          <a:p>
            <a:pPr lvl="1"/>
            <a:r>
              <a:rPr lang="en-US" sz="1600" dirty="0" smtClean="0">
                <a:cs typeface="Courier New" pitchFamily="49" charset="0"/>
              </a:rPr>
              <a:t>we set aliases in this file</a:t>
            </a:r>
          </a:p>
          <a:p>
            <a:pPr lvl="1"/>
            <a:r>
              <a:rPr lang="en-US" sz="1600" dirty="0" smtClean="0">
                <a:cs typeface="Courier New" pitchFamily="49" charset="0"/>
              </a:rPr>
              <a:t>we set options configured with </a:t>
            </a:r>
            <a:r>
              <a:rPr lang="en-US" sz="1600" dirty="0" err="1" smtClean="0">
                <a:latin typeface="Courier New" pitchFamily="49" charset="0"/>
                <a:cs typeface="Courier New" pitchFamily="49" charset="0"/>
              </a:rPr>
              <a:t>shopt</a:t>
            </a:r>
            <a:r>
              <a:rPr lang="en-US" sz="1600" dirty="0" smtClean="0">
                <a:latin typeface="Courier New" pitchFamily="49" charset="0"/>
                <a:cs typeface="Courier New" pitchFamily="49" charset="0"/>
              </a:rPr>
              <a:t> </a:t>
            </a:r>
            <a:r>
              <a:rPr lang="en-US" sz="1600" dirty="0" smtClean="0">
                <a:cs typeface="Courier New" pitchFamily="49" charset="0"/>
              </a:rPr>
              <a:t>and </a:t>
            </a:r>
            <a:r>
              <a:rPr lang="en-US" sz="1600" dirty="0" smtClean="0">
                <a:latin typeface="Courier New" pitchFamily="49" charset="0"/>
                <a:cs typeface="Courier New" pitchFamily="49" charset="0"/>
              </a:rPr>
              <a:t>set</a:t>
            </a:r>
            <a:r>
              <a:rPr lang="en-US" sz="1600" dirty="0" smtClean="0">
                <a:cs typeface="Courier New" pitchFamily="49" charset="0"/>
              </a:rPr>
              <a:t> in this file</a:t>
            </a:r>
            <a:endParaRPr lang="en-US" sz="1100" dirty="0" smtClean="0">
              <a:latin typeface="Courier New" pitchFamily="49" charset="0"/>
              <a:cs typeface="Courier New" pitchFamily="49" charset="0"/>
            </a:endParaRPr>
          </a:p>
          <a:p>
            <a:endParaRPr lang="en-US" sz="1600" dirty="0" smtClean="0">
              <a:latin typeface="Courier New" pitchFamily="49" charset="0"/>
              <a:cs typeface="Courier New" pitchFamily="49" charset="0"/>
            </a:endParaRPr>
          </a:p>
          <a:p>
            <a:pPr lvl="1"/>
            <a:endParaRPr lang="en-US" sz="1200" dirty="0" smtClean="0">
              <a:cs typeface="Courier New" pitchFamily="49" charset="0"/>
            </a:endParaRPr>
          </a:p>
          <a:p>
            <a:pPr lvl="1"/>
            <a:endParaRPr lang="en-US" sz="1200" dirty="0" smtClean="0">
              <a:latin typeface="Courier New" pitchFamily="49" charset="0"/>
              <a:cs typeface="Courier New" pitchFamily="49" charset="0"/>
            </a:endParaRPr>
          </a:p>
        </p:txBody>
      </p:sp>
      <p:sp>
        <p:nvSpPr>
          <p:cNvPr id="3" name="Title 2"/>
          <p:cNvSpPr>
            <a:spLocks noGrp="1"/>
          </p:cNvSpPr>
          <p:nvPr>
            <p:ph type="title"/>
          </p:nvPr>
        </p:nvSpPr>
        <p:spPr/>
        <p:txBody>
          <a:bodyPr/>
          <a:lstStyle/>
          <a:p>
            <a:r>
              <a:rPr lang="en-US" dirty="0" smtClean="0"/>
              <a:t>Bash Startup Files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Tree>
    <p:extLst>
      <p:ext uri="{BB962C8B-B14F-4D97-AF65-F5344CB8AC3E}">
        <p14:creationId xmlns:p14="http://schemas.microsoft.com/office/powerpoint/2010/main" val="1942270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lstStyle/>
          <a:p>
            <a:r>
              <a:rPr lang="en-US" dirty="0" smtClean="0"/>
              <a:t>When a login shell starts</a:t>
            </a:r>
          </a:p>
          <a:p>
            <a:pPr marL="849313" lvl="1" indent="-457200">
              <a:buFont typeface="+mj-lt"/>
              <a:buAutoNum type="arabicPeriod"/>
            </a:pPr>
            <a:r>
              <a:rPr lang="en-US" dirty="0" smtClean="0"/>
              <a:t>execute  commands  from </a:t>
            </a:r>
            <a:r>
              <a:rPr lang="en-US" dirty="0">
                <a:latin typeface="Courier New" pitchFamily="49" charset="0"/>
                <a:cs typeface="Courier New" pitchFamily="49" charset="0"/>
              </a:rPr>
              <a:t>/</a:t>
            </a:r>
            <a:r>
              <a:rPr lang="en-US" dirty="0" err="1">
                <a:latin typeface="Courier New" pitchFamily="49" charset="0"/>
                <a:cs typeface="Courier New" pitchFamily="49" charset="0"/>
              </a:rPr>
              <a:t>etc</a:t>
            </a:r>
            <a:r>
              <a:rPr lang="en-US" dirty="0">
                <a:latin typeface="Courier New" pitchFamily="49" charset="0"/>
                <a:cs typeface="Courier New" pitchFamily="49" charset="0"/>
              </a:rPr>
              <a:t>/profile</a:t>
            </a:r>
            <a:r>
              <a:rPr lang="en-US" dirty="0"/>
              <a:t>, if that file </a:t>
            </a:r>
            <a:r>
              <a:rPr lang="en-US" dirty="0" smtClean="0"/>
              <a:t>exists</a:t>
            </a:r>
          </a:p>
          <a:p>
            <a:pPr marL="849313" lvl="1" indent="-457200">
              <a:buFont typeface="+mj-lt"/>
              <a:buAutoNum type="arabicPeriod"/>
            </a:pPr>
            <a:r>
              <a:rPr lang="en-US" dirty="0" smtClean="0"/>
              <a:t>execute commands from the first of these that is readable (in order):</a:t>
            </a:r>
          </a:p>
          <a:p>
            <a:pPr marL="1087438" lvl="2" indent="-457200">
              <a:buFont typeface="+mj-lt"/>
              <a:buAutoNum type="arabicPeriod"/>
            </a:pPr>
            <a:r>
              <a:rPr lang="en-US" dirty="0">
                <a:latin typeface="Courier New" pitchFamily="49" charset="0"/>
                <a:cs typeface="Courier New" pitchFamily="49" charset="0"/>
              </a:rPr>
              <a:t>~/.</a:t>
            </a:r>
            <a:r>
              <a:rPr lang="en-US" dirty="0" err="1" smtClean="0">
                <a:latin typeface="Courier New" pitchFamily="49" charset="0"/>
                <a:cs typeface="Courier New" pitchFamily="49" charset="0"/>
              </a:rPr>
              <a:t>bash_profile</a:t>
            </a:r>
            <a:endParaRPr lang="en-US" dirty="0" smtClean="0">
              <a:latin typeface="Courier New" pitchFamily="49" charset="0"/>
              <a:cs typeface="Courier New" pitchFamily="49" charset="0"/>
            </a:endParaRPr>
          </a:p>
          <a:p>
            <a:pPr marL="1087438" lvl="2" indent="-457200">
              <a:buFont typeface="+mj-lt"/>
              <a:buAutoNum type="arabicPeriod"/>
            </a:pP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bash_login</a:t>
            </a:r>
            <a:endParaRPr lang="en-US" dirty="0" smtClean="0">
              <a:latin typeface="Courier New" pitchFamily="49" charset="0"/>
              <a:cs typeface="Courier New" pitchFamily="49" charset="0"/>
            </a:endParaRPr>
          </a:p>
          <a:p>
            <a:pPr marL="1087438" lvl="2" indent="-457200">
              <a:buFont typeface="+mj-lt"/>
              <a:buAutoNum type="arabicPeriod"/>
            </a:pPr>
            <a:r>
              <a:rPr lang="en-US" dirty="0" smtClean="0">
                <a:latin typeface="Courier New" pitchFamily="49" charset="0"/>
                <a:cs typeface="Courier New" pitchFamily="49" charset="0"/>
              </a:rPr>
              <a:t>~/.profile</a:t>
            </a:r>
          </a:p>
          <a:p>
            <a:pPr marL="593725" indent="-457200"/>
            <a:r>
              <a:rPr lang="en-US" sz="2400" dirty="0" smtClean="0">
                <a:cs typeface="Courier New" pitchFamily="49" charset="0"/>
              </a:rPr>
              <a:t>When a login shell exits</a:t>
            </a:r>
          </a:p>
          <a:p>
            <a:pPr marL="849313" lvl="1" indent="-457200">
              <a:buFont typeface="+mj-lt"/>
              <a:buAutoNum type="arabicPeriod"/>
            </a:pPr>
            <a:r>
              <a:rPr lang="en-US" dirty="0" smtClean="0">
                <a:cs typeface="Courier New" pitchFamily="49" charset="0"/>
              </a:rPr>
              <a:t>read </a:t>
            </a:r>
            <a:r>
              <a:rPr lang="en-US" dirty="0">
                <a:cs typeface="Courier New" pitchFamily="49" charset="0"/>
              </a:rPr>
              <a:t>and </a:t>
            </a:r>
            <a:r>
              <a:rPr lang="en-US" dirty="0" smtClean="0">
                <a:cs typeface="Courier New" pitchFamily="49" charset="0"/>
              </a:rPr>
              <a:t>execute </a:t>
            </a:r>
            <a:r>
              <a:rPr lang="en-US" dirty="0">
                <a:cs typeface="Courier New" pitchFamily="49" charset="0"/>
              </a:rPr>
              <a:t>commands from </a:t>
            </a:r>
            <a:r>
              <a:rPr lang="en-US" dirty="0" smtClean="0">
                <a:cs typeface="Courier New" pitchFamily="49" charset="0"/>
              </a:rPr>
              <a:t>the file </a:t>
            </a:r>
            <a:r>
              <a:rPr lang="en-US" dirty="0">
                <a:latin typeface="Courier New" pitchFamily="49" charset="0"/>
                <a:cs typeface="Courier New" pitchFamily="49" charset="0"/>
              </a:rPr>
              <a:t>~/.</a:t>
            </a:r>
            <a:r>
              <a:rPr lang="en-US" dirty="0" err="1">
                <a:latin typeface="Courier New" pitchFamily="49" charset="0"/>
                <a:cs typeface="Courier New" pitchFamily="49" charset="0"/>
              </a:rPr>
              <a:t>bash_logout</a:t>
            </a:r>
            <a:r>
              <a:rPr lang="en-US" dirty="0">
                <a:cs typeface="Courier New" pitchFamily="49" charset="0"/>
              </a:rPr>
              <a:t>, if it exists</a:t>
            </a:r>
            <a:endParaRPr lang="en-US" dirty="0" smtClean="0">
              <a:cs typeface="Courier New" pitchFamily="49" charset="0"/>
            </a:endParaRPr>
          </a:p>
          <a:p>
            <a:pPr lvl="1"/>
            <a:endParaRPr lang="en-US" dirty="0"/>
          </a:p>
        </p:txBody>
      </p:sp>
      <p:sp>
        <p:nvSpPr>
          <p:cNvPr id="3" name="Title 2"/>
          <p:cNvSpPr>
            <a:spLocks noGrp="1"/>
          </p:cNvSpPr>
          <p:nvPr>
            <p:ph type="title"/>
          </p:nvPr>
        </p:nvSpPr>
        <p:spPr/>
        <p:txBody>
          <a:bodyPr/>
          <a:lstStyle/>
          <a:p>
            <a:r>
              <a:rPr lang="en-US" dirty="0" smtClean="0"/>
              <a:t>Startup File Sequence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777682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lstStyle/>
          <a:p>
            <a:r>
              <a:rPr lang="en-US" dirty="0" smtClean="0"/>
              <a:t>When an interactive non-login shell starts</a:t>
            </a:r>
          </a:p>
          <a:p>
            <a:pPr marL="849313" lvl="1" indent="-457200">
              <a:buFont typeface="+mj-lt"/>
              <a:buAutoNum type="arabicPeriod"/>
            </a:pPr>
            <a:r>
              <a:rPr lang="en-US" dirty="0" smtClean="0"/>
              <a:t>execute  commands  from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bashrc</a:t>
            </a:r>
            <a:r>
              <a:rPr lang="en-US" dirty="0" smtClean="0"/>
              <a:t>, </a:t>
            </a:r>
            <a:r>
              <a:rPr lang="en-US" dirty="0"/>
              <a:t>if that file </a:t>
            </a:r>
            <a:r>
              <a:rPr lang="en-US" dirty="0" smtClean="0"/>
              <a:t>exists</a:t>
            </a:r>
          </a:p>
          <a:p>
            <a:pPr marL="593725" indent="-457200"/>
            <a:r>
              <a:rPr lang="en-US" dirty="0" smtClean="0">
                <a:cs typeface="Courier New" pitchFamily="49" charset="0"/>
              </a:rPr>
              <a:t>The -–</a:t>
            </a:r>
            <a:r>
              <a:rPr lang="en-US" dirty="0" err="1" smtClean="0">
                <a:latin typeface="Courier New" pitchFamily="49" charset="0"/>
                <a:cs typeface="Courier New" pitchFamily="49" charset="0"/>
              </a:rPr>
              <a:t>rcfile</a:t>
            </a:r>
            <a:r>
              <a:rPr lang="en-US" dirty="0" smtClean="0">
                <a:latin typeface="Courier New" pitchFamily="49" charset="0"/>
                <a:cs typeface="Courier New" pitchFamily="49" charset="0"/>
              </a:rPr>
              <a:t> </a:t>
            </a:r>
            <a:r>
              <a:rPr lang="en-US" u="sng" dirty="0" smtClean="0">
                <a:latin typeface="Courier New" pitchFamily="49" charset="0"/>
                <a:cs typeface="Courier New" pitchFamily="49" charset="0"/>
              </a:rPr>
              <a:t>file</a:t>
            </a:r>
            <a:r>
              <a:rPr lang="en-US" dirty="0" smtClean="0">
                <a:latin typeface="Courier New" pitchFamily="49" charset="0"/>
                <a:cs typeface="Courier New" pitchFamily="49" charset="0"/>
              </a:rPr>
              <a:t> </a:t>
            </a:r>
            <a:r>
              <a:rPr lang="en-US" dirty="0" smtClean="0">
                <a:cs typeface="Courier New" pitchFamily="49" charset="0"/>
              </a:rPr>
              <a:t>option specifies that </a:t>
            </a:r>
            <a:r>
              <a:rPr lang="en-US" u="sng" dirty="0" smtClean="0">
                <a:latin typeface="Courier New" pitchFamily="49" charset="0"/>
                <a:cs typeface="Courier New" pitchFamily="49" charset="0"/>
              </a:rPr>
              <a:t>file</a:t>
            </a:r>
            <a:r>
              <a:rPr lang="en-US" dirty="0">
                <a:cs typeface="Courier New" pitchFamily="49" charset="0"/>
              </a:rPr>
              <a:t> </a:t>
            </a:r>
            <a:r>
              <a:rPr lang="en-US" dirty="0" smtClean="0">
                <a:cs typeface="Courier New" pitchFamily="49" charset="0"/>
              </a:rPr>
              <a:t>should be used instead of </a:t>
            </a:r>
            <a:r>
              <a:rPr lang="en-US" dirty="0">
                <a:latin typeface="Courier New" pitchFamily="49" charset="0"/>
                <a:cs typeface="Courier New" pitchFamily="49" charset="0"/>
              </a:rPr>
              <a:t>~/.</a:t>
            </a:r>
            <a:r>
              <a:rPr lang="en-US" dirty="0" err="1">
                <a:latin typeface="Courier New" pitchFamily="49" charset="0"/>
                <a:cs typeface="Courier New" pitchFamily="49" charset="0"/>
              </a:rPr>
              <a:t>bashrc</a:t>
            </a:r>
            <a:endParaRPr lang="en-US" dirty="0" smtClean="0">
              <a:cs typeface="Courier New" pitchFamily="49" charset="0"/>
            </a:endParaRPr>
          </a:p>
          <a:p>
            <a:pPr lvl="1"/>
            <a:endParaRPr lang="en-US" dirty="0"/>
          </a:p>
        </p:txBody>
      </p:sp>
      <p:sp>
        <p:nvSpPr>
          <p:cNvPr id="3" name="Title 2"/>
          <p:cNvSpPr>
            <a:spLocks noGrp="1"/>
          </p:cNvSpPr>
          <p:nvPr>
            <p:ph type="title"/>
          </p:nvPr>
        </p:nvSpPr>
        <p:spPr/>
        <p:txBody>
          <a:bodyPr/>
          <a:lstStyle/>
          <a:p>
            <a:r>
              <a:rPr lang="en-US" dirty="0" smtClean="0"/>
              <a:t>Startup File Sequence (cont’d)</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257033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system administrator can configure the default shell environment for all users</a:t>
            </a:r>
          </a:p>
          <a:p>
            <a:r>
              <a:rPr lang="en-US" dirty="0" smtClean="0"/>
              <a:t>Configuration in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etc</a:t>
            </a:r>
            <a:r>
              <a:rPr lang="en-US" dirty="0" smtClean="0">
                <a:latin typeface="Courier New" pitchFamily="49" charset="0"/>
                <a:cs typeface="Courier New" pitchFamily="49" charset="0"/>
              </a:rPr>
              <a:t>/profile</a:t>
            </a:r>
            <a:r>
              <a:rPr lang="en-US" dirty="0" smtClean="0">
                <a:cs typeface="Courier New" pitchFamily="49" charset="0"/>
              </a:rPr>
              <a:t> applies to all users on the system</a:t>
            </a:r>
          </a:p>
          <a:p>
            <a:r>
              <a:rPr lang="en-US" dirty="0" smtClean="0">
                <a:cs typeface="Courier New" pitchFamily="49" charset="0"/>
              </a:rPr>
              <a:t>The files in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etc</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skel</a:t>
            </a:r>
            <a:r>
              <a:rPr lang="en-US" dirty="0" smtClean="0">
                <a:latin typeface="Courier New" pitchFamily="49" charset="0"/>
                <a:cs typeface="Courier New" pitchFamily="49" charset="0"/>
              </a:rPr>
              <a:t>/ </a:t>
            </a:r>
            <a:r>
              <a:rPr lang="en-US" dirty="0" smtClean="0">
                <a:cs typeface="Courier New" pitchFamily="49" charset="0"/>
              </a:rPr>
              <a:t>are copied to newly created user accounts (can give new users a default copy of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bash_profile</a:t>
            </a:r>
            <a:r>
              <a:rPr lang="en-US" dirty="0" smtClean="0">
                <a:cs typeface="Courier New" pitchFamily="49" charset="0"/>
              </a:rPr>
              <a:t> and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bashrc</a:t>
            </a:r>
            <a:r>
              <a:rPr lang="en-US" dirty="0">
                <a:cs typeface="Courier New" pitchFamily="49" charset="0"/>
              </a:rPr>
              <a:t>)</a:t>
            </a:r>
            <a:endParaRPr lang="en-US" dirty="0"/>
          </a:p>
        </p:txBody>
      </p:sp>
      <p:sp>
        <p:nvSpPr>
          <p:cNvPr id="3" name="Title 2"/>
          <p:cNvSpPr>
            <a:spLocks noGrp="1"/>
          </p:cNvSpPr>
          <p:nvPr>
            <p:ph type="title"/>
          </p:nvPr>
        </p:nvSpPr>
        <p:spPr/>
        <p:txBody>
          <a:bodyPr>
            <a:normAutofit fontScale="90000"/>
          </a:bodyPr>
          <a:lstStyle/>
          <a:p>
            <a:r>
              <a:rPr lang="en-US" dirty="0" smtClean="0"/>
              <a:t>System Wide Shell Configuration</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1389607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bash process used to execute a shell script is non-interactive</a:t>
            </a:r>
          </a:p>
          <a:p>
            <a:r>
              <a:rPr lang="en-US" dirty="0" err="1" smtClean="0">
                <a:latin typeface="Courier New" pitchFamily="49" charset="0"/>
                <a:cs typeface="Courier New" pitchFamily="49" charset="0"/>
              </a:rPr>
              <a:t>stdin</a:t>
            </a:r>
            <a:r>
              <a:rPr lang="en-US" dirty="0" smtClean="0">
                <a:cs typeface="Courier New" pitchFamily="49" charset="0"/>
              </a:rPr>
              <a:t> and </a:t>
            </a:r>
            <a:r>
              <a:rPr lang="en-US" dirty="0" err="1" smtClean="0">
                <a:latin typeface="Courier New" pitchFamily="49" charset="0"/>
                <a:cs typeface="Courier New" pitchFamily="49" charset="0"/>
              </a:rPr>
              <a:t>stdout</a:t>
            </a:r>
            <a:r>
              <a:rPr lang="en-US" dirty="0" smtClean="0">
                <a:cs typeface="Courier New" pitchFamily="49" charset="0"/>
              </a:rPr>
              <a:t> not connected to a terminal (more details in bash </a:t>
            </a:r>
            <a:r>
              <a:rPr lang="en-US" dirty="0" err="1" smtClean="0">
                <a:cs typeface="Courier New" pitchFamily="49" charset="0"/>
              </a:rPr>
              <a:t>manpage</a:t>
            </a:r>
            <a:r>
              <a:rPr lang="en-US" dirty="0" smtClean="0">
                <a:cs typeface="Courier New" pitchFamily="49" charset="0"/>
              </a:rPr>
              <a:t>)</a:t>
            </a:r>
            <a:endParaRPr lang="en-US" dirty="0" smtClean="0">
              <a:latin typeface="Courier New" pitchFamily="49" charset="0"/>
              <a:cs typeface="Courier New" pitchFamily="49" charset="0"/>
            </a:endParaRPr>
          </a:p>
        </p:txBody>
      </p:sp>
      <p:sp>
        <p:nvSpPr>
          <p:cNvPr id="3" name="Title 2"/>
          <p:cNvSpPr>
            <a:spLocks noGrp="1"/>
          </p:cNvSpPr>
          <p:nvPr>
            <p:ph type="title"/>
          </p:nvPr>
        </p:nvSpPr>
        <p:spPr/>
        <p:txBody>
          <a:bodyPr/>
          <a:lstStyle/>
          <a:p>
            <a:r>
              <a:rPr lang="en-US" dirty="0" smtClean="0"/>
              <a:t>Non-Interactive Shells</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8</a:t>
            </a:fld>
            <a:endParaRPr lang="en-US"/>
          </a:p>
        </p:txBody>
      </p:sp>
    </p:spTree>
    <p:extLst>
      <p:ext uri="{BB962C8B-B14F-4D97-AF65-F5344CB8AC3E}">
        <p14:creationId xmlns:p14="http://schemas.microsoft.com/office/powerpoint/2010/main" val="1582569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a:t>
            </a:r>
            <a:r>
              <a:rPr lang="en-US" sz="2400" dirty="0" err="1" smtClean="0"/>
              <a:t>bash_profile</a:t>
            </a:r>
            <a:r>
              <a:rPr lang="en-US" sz="2400" dirty="0" smtClean="0"/>
              <a:t> is loaded once by a login shell</a:t>
            </a:r>
          </a:p>
          <a:p>
            <a:r>
              <a:rPr lang="en-US" sz="2400" dirty="0" smtClean="0"/>
              <a:t>.</a:t>
            </a:r>
            <a:r>
              <a:rPr lang="en-US" sz="2400" dirty="0" err="1" smtClean="0"/>
              <a:t>bashrc</a:t>
            </a:r>
            <a:r>
              <a:rPr lang="en-US" sz="2400" dirty="0" smtClean="0"/>
              <a:t> is loaded by non-login shells</a:t>
            </a:r>
          </a:p>
          <a:p>
            <a:r>
              <a:rPr lang="en-US" sz="2400" dirty="0" smtClean="0"/>
              <a:t>There are cases where there never is a login shell, for example</a:t>
            </a:r>
          </a:p>
          <a:p>
            <a:pPr marL="392113" lvl="1" indent="0">
              <a:buNone/>
            </a:pPr>
            <a:r>
              <a:rPr lang="en-US" sz="2000" dirty="0" smtClean="0"/>
              <a:t> </a:t>
            </a:r>
            <a:r>
              <a:rPr lang="en-US" sz="2000" dirty="0" err="1" smtClean="0">
                <a:latin typeface="Courier New"/>
                <a:cs typeface="Courier New"/>
              </a:rPr>
              <a:t>ssh</a:t>
            </a:r>
            <a:r>
              <a:rPr lang="en-US" sz="2000" dirty="0" smtClean="0">
                <a:latin typeface="Courier New"/>
                <a:cs typeface="Courier New"/>
              </a:rPr>
              <a:t> remote-</a:t>
            </a:r>
            <a:r>
              <a:rPr lang="en-US" sz="2000" dirty="0" err="1" smtClean="0">
                <a:latin typeface="Courier New"/>
                <a:cs typeface="Courier New"/>
              </a:rPr>
              <a:t>server.com</a:t>
            </a:r>
            <a:r>
              <a:rPr lang="en-US" sz="2000" dirty="0" smtClean="0">
                <a:latin typeface="Courier New"/>
                <a:cs typeface="Courier New"/>
              </a:rPr>
              <a:t> &lt;</a:t>
            </a:r>
            <a:r>
              <a:rPr lang="en-US" sz="2000" dirty="0" err="1" smtClean="0">
                <a:latin typeface="Courier New"/>
                <a:cs typeface="Courier New"/>
              </a:rPr>
              <a:t>some_command</a:t>
            </a:r>
            <a:r>
              <a:rPr lang="en-US" sz="2000" dirty="0" smtClean="0">
                <a:latin typeface="Courier New"/>
                <a:cs typeface="Courier New"/>
              </a:rPr>
              <a:t>&gt;</a:t>
            </a:r>
          </a:p>
          <a:p>
            <a:r>
              <a:rPr lang="en-US" sz="2400" dirty="0"/>
              <a:t>S</a:t>
            </a:r>
            <a:r>
              <a:rPr lang="en-US" sz="2400" dirty="0" smtClean="0"/>
              <a:t>o the method we'll use in this course:</a:t>
            </a:r>
          </a:p>
          <a:p>
            <a:pPr lvl="1"/>
            <a:r>
              <a:rPr lang="en-US" sz="2000" dirty="0" smtClean="0">
                <a:latin typeface="Courier New"/>
                <a:cs typeface="Courier New"/>
              </a:rPr>
              <a:t>.</a:t>
            </a:r>
            <a:r>
              <a:rPr lang="en-US" sz="2000" dirty="0" err="1" smtClean="0">
                <a:latin typeface="Courier New"/>
                <a:cs typeface="Courier New"/>
              </a:rPr>
              <a:t>bash_profile</a:t>
            </a:r>
            <a:r>
              <a:rPr lang="en-US" sz="2000" dirty="0" smtClean="0">
                <a:latin typeface="Courier New"/>
                <a:cs typeface="Courier New"/>
              </a:rPr>
              <a:t> </a:t>
            </a:r>
            <a:r>
              <a:rPr lang="en-US" sz="2000" dirty="0" smtClean="0"/>
              <a:t>does nothing except load .</a:t>
            </a:r>
            <a:r>
              <a:rPr lang="en-US" sz="2000" dirty="0" err="1" smtClean="0"/>
              <a:t>bashrc</a:t>
            </a:r>
            <a:endParaRPr lang="en-US" sz="2000" dirty="0" smtClean="0"/>
          </a:p>
          <a:p>
            <a:pPr lvl="1"/>
            <a:r>
              <a:rPr lang="en-US" sz="2000" dirty="0" smtClean="0">
                <a:latin typeface="Courier New"/>
                <a:cs typeface="Courier New"/>
              </a:rPr>
              <a:t>.</a:t>
            </a:r>
            <a:r>
              <a:rPr lang="en-US" sz="2000" dirty="0" err="1" smtClean="0">
                <a:latin typeface="Courier New"/>
                <a:cs typeface="Courier New"/>
              </a:rPr>
              <a:t>bashrc</a:t>
            </a:r>
            <a:r>
              <a:rPr lang="en-US" sz="2000" dirty="0" smtClean="0">
                <a:latin typeface="Courier New"/>
                <a:cs typeface="Courier New"/>
              </a:rPr>
              <a:t> </a:t>
            </a:r>
            <a:r>
              <a:rPr lang="en-US" sz="2000" dirty="0" smtClean="0"/>
              <a:t>keeps track of things that should be done only once</a:t>
            </a:r>
          </a:p>
        </p:txBody>
      </p:sp>
      <p:sp>
        <p:nvSpPr>
          <p:cNvPr id="3" name="Title 2"/>
          <p:cNvSpPr>
            <a:spLocks noGrp="1"/>
          </p:cNvSpPr>
          <p:nvPr>
            <p:ph type="title"/>
          </p:nvPr>
        </p:nvSpPr>
        <p:spPr/>
        <p:txBody>
          <a:bodyPr/>
          <a:lstStyle/>
          <a:p>
            <a:r>
              <a:rPr lang="en-US" dirty="0" smtClean="0"/>
              <a:t>.</a:t>
            </a:r>
            <a:r>
              <a:rPr lang="en-US" dirty="0" err="1" smtClean="0"/>
              <a:t>bashrc</a:t>
            </a:r>
            <a:r>
              <a:rPr lang="en-US" dirty="0" smtClean="0"/>
              <a:t> versus .</a:t>
            </a:r>
            <a:r>
              <a:rPr lang="en-US" dirty="0" err="1" smtClean="0"/>
              <a:t>bash_profile</a:t>
            </a:r>
            <a:endParaRPr lang="en-US" dirty="0"/>
          </a:p>
        </p:txBody>
      </p:sp>
      <p:sp>
        <p:nvSpPr>
          <p:cNvPr id="4" name="Footer Placeholder 3"/>
          <p:cNvSpPr>
            <a:spLocks noGrp="1"/>
          </p:cNvSpPr>
          <p:nvPr>
            <p:ph type="ftr" sz="quarter" idx="11"/>
          </p:nvPr>
        </p:nvSpPr>
        <p:spPr/>
        <p:txBody>
          <a:bodyPr/>
          <a:lstStyle/>
          <a:p>
            <a:pPr>
              <a:defRPr/>
            </a:pPr>
            <a:r>
              <a:rPr lang="en-US" smtClean="0"/>
              <a:t>CST8177 – Todd Kelley</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9</a:t>
            </a:fld>
            <a:endParaRPr lang="en-US"/>
          </a:p>
        </p:txBody>
      </p:sp>
    </p:spTree>
    <p:extLst>
      <p:ext uri="{BB962C8B-B14F-4D97-AF65-F5344CB8AC3E}">
        <p14:creationId xmlns:p14="http://schemas.microsoft.com/office/powerpoint/2010/main" val="19791005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14787</TotalTime>
  <Words>1944</Words>
  <Application>Microsoft Office PowerPoint</Application>
  <PresentationFormat>On-screen Show (4:3)</PresentationFormat>
  <Paragraphs>282</Paragraphs>
  <Slides>31</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Concourse</vt:lpstr>
      <vt:lpstr>Worksheet</vt:lpstr>
      <vt:lpstr>CST8177 – Linux II</vt:lpstr>
      <vt:lpstr>Topics</vt:lpstr>
      <vt:lpstr>Configuring Bash Behavior</vt:lpstr>
      <vt:lpstr>Bash Startup Files</vt:lpstr>
      <vt:lpstr>Startup File Sequence</vt:lpstr>
      <vt:lpstr>Startup File Sequence (cont’d)</vt:lpstr>
      <vt:lpstr>System Wide Shell Configuration</vt:lpstr>
      <vt:lpstr>Non-Interactive Shells</vt:lpstr>
      <vt:lpstr>.bashrc versus .bash_profile</vt:lpstr>
      <vt:lpstr>.bashrc</vt:lpstr>
      <vt:lpstr>.bash_profile</vt:lpstr>
      <vt:lpstr>Unix Files</vt:lpstr>
      <vt:lpstr>PowerPoint Presentation</vt:lpstr>
      <vt:lpstr>File Types</vt:lpstr>
      <vt:lpstr>File Access Privileges</vt:lpstr>
      <vt:lpstr>PowerPoint Presentation</vt:lpstr>
      <vt:lpstr>Directory Access Privileges</vt:lpstr>
      <vt:lpstr>Linux File Permissions</vt:lpstr>
      <vt:lpstr>Linux File Permissions</vt:lpstr>
      <vt:lpstr>Linux File Permissions</vt:lpstr>
      <vt:lpstr>Linux File Permissions</vt:lpstr>
      <vt:lpstr>umask</vt:lpstr>
      <vt:lpstr>umask examples (Files)</vt:lpstr>
      <vt:lpstr>umask examples (Files, cont’d)</vt:lpstr>
      <vt:lpstr>umask examples (Directories)</vt:lpstr>
      <vt:lpstr>umask examples (Dirs, cont’d)</vt:lpstr>
      <vt:lpstr>Linux File Permissions</vt:lpstr>
      <vt:lpstr>Linux Basic Admin Tools</vt:lpstr>
      <vt:lpstr>Linux Basic Admin Tools</vt:lpstr>
      <vt:lpstr>New Commands: stty</vt:lpstr>
      <vt:lpstr>stty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dc:creator>Todd</dc:creator>
  <cp:lastModifiedBy>Todd Kelley</cp:lastModifiedBy>
  <cp:revision>152</cp:revision>
  <dcterms:created xsi:type="dcterms:W3CDTF">2006-08-16T00:00:00Z</dcterms:created>
  <dcterms:modified xsi:type="dcterms:W3CDTF">2014-02-02T17:13:41Z</dcterms:modified>
</cp:coreProperties>
</file>