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9" r:id="rId4"/>
    <p:sldId id="290" r:id="rId5"/>
    <p:sldId id="291" r:id="rId6"/>
    <p:sldId id="277" r:id="rId7"/>
    <p:sldId id="281" r:id="rId8"/>
    <p:sldId id="278" r:id="rId9"/>
    <p:sldId id="283" r:id="rId10"/>
    <p:sldId id="284" r:id="rId11"/>
    <p:sldId id="285" r:id="rId12"/>
    <p:sldId id="287" r:id="rId13"/>
    <p:sldId id="286" r:id="rId14"/>
    <p:sldId id="279" r:id="rId15"/>
    <p:sldId id="288" r:id="rId16"/>
    <p:sldId id="282" r:id="rId17"/>
    <p:sldId id="280" r:id="rId18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39" autoAdjust="0"/>
  </p:normalViewPr>
  <p:slideViewPr>
    <p:cSldViewPr>
      <p:cViewPr varScale="1">
        <p:scale>
          <a:sx n="84" d="100"/>
          <a:sy n="84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tags" Target="tags/tag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Regular Expressions</a:t>
            </a:r>
          </a:p>
          <a:p>
            <a:pPr marR="0" eaLnBrk="1" hangingPunct="1">
              <a:lnSpc>
                <a:spcPct val="90000"/>
              </a:lnSpc>
            </a:pPr>
            <a:endParaRPr lang="en-US" dirty="0" smtClean="0"/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Todd Kelley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kelleyt@algonquincollege.com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CST8207 </a:t>
            </a:r>
            <a:r>
              <a:rPr lang="en-US" dirty="0" smtClean="0"/>
              <a:t>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672368"/>
              </p:ext>
            </p:extLst>
          </p:nvPr>
        </p:nvGraphicFramePr>
        <p:xfrm>
          <a:off x="533400" y="914400"/>
          <a:ext cx="8229600" cy="531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362200"/>
                <a:gridCol w="441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single 'a'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simple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single 'b'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simple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strings consisting</a:t>
                      </a:r>
                      <a:r>
                        <a:rPr lang="en-US" baseline="0" dirty="0" smtClean="0"/>
                        <a:t> of single 'a' followed by single 'b'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</a:t>
                      </a:r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" is a larger expression formed from two smaller ones</a:t>
                      </a:r>
                    </a:p>
                    <a:p>
                      <a:r>
                        <a:rPr lang="en-US" dirty="0" smtClean="0"/>
                        <a:t>concatenating</a:t>
                      </a:r>
                      <a:r>
                        <a:rPr lang="en-US" baseline="0" dirty="0" smtClean="0"/>
                        <a:t> two regular expressions together means "followed immediately by" and we'll say "followed by"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*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zero or more 'b'</a:t>
                      </a:r>
                      <a:r>
                        <a:rPr lang="en-US" baseline="0" dirty="0" smtClean="0"/>
                        <a:t> characters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big difference in meaning from the '*' in </a:t>
                      </a:r>
                      <a:r>
                        <a:rPr lang="en-US" baseline="0" dirty="0" err="1" smtClean="0"/>
                        <a:t>globbing</a:t>
                      </a:r>
                      <a:r>
                        <a:rPr lang="en-US" baseline="0" dirty="0" smtClean="0"/>
                        <a:t>!  This is the regular expression repetition operator.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ab</a:t>
                      </a:r>
                      <a:r>
                        <a:rPr lang="en-US" baseline="0" dirty="0" smtClean="0"/>
                        <a:t>*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'a' followed by zero or more 'b' characters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why not repeating ('a' followed by 'b'), zero or more times? Hint: think of "ab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" in algebra.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\(</a:t>
                      </a:r>
                      <a:r>
                        <a:rPr lang="en-US" baseline="0" dirty="0" err="1" smtClean="0"/>
                        <a:t>ab</a:t>
                      </a:r>
                      <a:r>
                        <a:rPr lang="en-US" baseline="0" dirty="0" smtClean="0"/>
                        <a:t>\)*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('a' followed by 'b'), zero or more times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can use parenthesis,</a:t>
                      </a:r>
                      <a:r>
                        <a:rPr lang="en-US" baseline="0" dirty="0" smtClean="0"/>
                        <a:t> but in Basic Regular Expressions, we use \( and \)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Basic Regular Expressions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3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689850"/>
              </p:ext>
            </p:extLst>
          </p:nvPr>
        </p:nvGraphicFramePr>
        <p:xfrm>
          <a:off x="533400" y="762000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05000"/>
                <a:gridCol w="762000"/>
                <a:gridCol w="1398917"/>
                <a:gridCol w="26396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non-special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"x"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one expression followed by another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followed by 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</a:t>
                      </a:r>
                      <a:r>
                        <a:rPr lang="en-US" dirty="0" err="1" smtClean="0"/>
                        <a:t>xy</a:t>
                      </a:r>
                      <a:r>
                        <a:rPr lang="en-US" dirty="0" smtClean="0"/>
                        <a:t>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</a:t>
                      </a:r>
                      <a:r>
                        <a:rPr lang="en-US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single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"x" or "y" or "!"</a:t>
                      </a:r>
                      <a:r>
                        <a:rPr lang="en-US" baseline="0" dirty="0" smtClean="0"/>
                        <a:t> or "." or "*" …</a:t>
                      </a:r>
                      <a:r>
                        <a:rPr lang="en-US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the '?'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 followed by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 or more matches of the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"" or "x" or "xx" or "xxx" …</a:t>
                      </a:r>
                      <a:r>
                        <a:rPr lang="en-US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</a:t>
                      </a:r>
                      <a:r>
                        <a:rPr lang="en-US" baseline="0" dirty="0" smtClean="0"/>
                        <a:t>like the * in </a:t>
                      </a:r>
                      <a:r>
                        <a:rPr lang="en-US" baseline="0" dirty="0" err="1" smtClean="0"/>
                        <a:t>globbing</a:t>
                      </a:r>
                      <a:r>
                        <a:rPr lang="en-US" baseline="0" dirty="0" smtClean="0"/>
                        <a:t>, although .* behaves like * in </a:t>
                      </a:r>
                      <a:r>
                        <a:rPr lang="en-US" baseline="0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SINGLE character from the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"a" or "b" or "c"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</a:t>
                      </a:r>
                      <a:r>
                        <a:rPr lang="en-US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Regular Expressions (</a:t>
            </a:r>
            <a:r>
              <a:rPr lang="en-US" dirty="0" err="1" smtClean="0"/>
              <a:t>con't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9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640535"/>
              </p:ext>
            </p:extLst>
          </p:nvPr>
        </p:nvGraphicFramePr>
        <p:xfrm>
          <a:off x="533400" y="11430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05000"/>
                <a:gridCol w="762000"/>
                <a:gridCol w="1398917"/>
                <a:gridCol w="26396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of a</a:t>
                      </a:r>
                      <a:r>
                        <a:rPr lang="en-US" baseline="0" dirty="0" smtClean="0"/>
                        <a:t> line of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^x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"x" if it</a:t>
                      </a:r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s the first character on the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anchors</a:t>
                      </a:r>
                      <a:r>
                        <a:rPr lang="en-US" baseline="0" dirty="0" smtClean="0"/>
                        <a:t> the match to the beginning of a line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a</a:t>
                      </a:r>
                      <a:r>
                        <a:rPr lang="en-US" baseline="0" dirty="0" smtClean="0"/>
                        <a:t> line of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"x" if it's the last character on the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anchors</a:t>
                      </a:r>
                      <a:r>
                        <a:rPr lang="en-US" baseline="0" dirty="0" smtClean="0"/>
                        <a:t> the match to the end of a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^ (but not first)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a^b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</a:t>
                      </a:r>
                      <a:r>
                        <a:rPr lang="en-US" dirty="0" err="1" smtClean="0"/>
                        <a:t>a^b</a:t>
                      </a:r>
                      <a:r>
                        <a:rPr lang="en-US" dirty="0" smtClean="0"/>
                        <a:t>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^ has no special meaning unless its first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 (but not last)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a$b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</a:t>
                      </a:r>
                      <a:r>
                        <a:rPr lang="en-US" dirty="0" err="1" smtClean="0"/>
                        <a:t>a$b</a:t>
                      </a:r>
                      <a:r>
                        <a:rPr lang="en-US" dirty="0" smtClean="0"/>
                        <a:t>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has no special meaning unless its</a:t>
                      </a:r>
                      <a:r>
                        <a:rPr lang="en-US" baseline="0" dirty="0" smtClean="0"/>
                        <a:t> last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Regular Expressions (</a:t>
            </a:r>
            <a:r>
              <a:rPr lang="en-US" dirty="0" err="1" smtClean="0"/>
              <a:t>con't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5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593315"/>
              </p:ext>
            </p:extLst>
          </p:nvPr>
        </p:nvGraphicFramePr>
        <p:xfrm>
          <a:off x="533400" y="11430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05000"/>
                <a:gridCol w="762000"/>
                <a:gridCol w="1398917"/>
                <a:gridCol w="26396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character inside [</a:t>
                      </a:r>
                      <a:r>
                        <a:rPr lang="en-US" baseline="0" dirty="0" smtClean="0"/>
                        <a:t> and 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if</a:t>
                      </a:r>
                      <a:r>
                        <a:rPr lang="en-US" baseline="0" dirty="0" smtClean="0"/>
                        <a:t> the character is not 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[\]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"\"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conditions: ']' must be first, '^' must not</a:t>
                      </a:r>
                      <a:r>
                        <a:rPr lang="en-US" baseline="0" dirty="0" smtClean="0"/>
                        <a:t> be first, and '-' must be last</a:t>
                      </a:r>
                      <a:r>
                        <a:rPr lang="en-US" dirty="0" smtClean="0"/>
                        <a:t> 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</a:t>
                      </a:r>
                      <a:r>
                        <a:rPr lang="en-US" baseline="0" dirty="0" smtClean="0"/>
                        <a:t> followed by a special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character with its special meaning removed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"."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</a:t>
                      </a:r>
                      <a:r>
                        <a:rPr lang="en-US" baseline="0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 followed by non-special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non-special</a:t>
                      </a:r>
                      <a:r>
                        <a:rPr lang="en-US" baseline="0" dirty="0" smtClean="0"/>
                        <a:t>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"a"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 before a non-special character</a:t>
                      </a:r>
                      <a:r>
                        <a:rPr lang="en-US" baseline="0" dirty="0" smtClean="0"/>
                        <a:t> is ignored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Regular Expressions (</a:t>
            </a:r>
            <a:r>
              <a:rPr lang="en-US" dirty="0" err="1" smtClean="0"/>
              <a:t>con't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0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regular </a:t>
            </a:r>
            <a:r>
              <a:rPr lang="en-US" dirty="0" err="1" smtClean="0"/>
              <a:t>expressons</a:t>
            </a:r>
            <a:r>
              <a:rPr lang="en-US" dirty="0" smtClean="0"/>
              <a:t> with </a:t>
            </a:r>
            <a:r>
              <a:rPr lang="en-US" dirty="0" err="1" smtClean="0"/>
              <a:t>grep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stdin</a:t>
            </a:r>
            <a:endParaRPr lang="en-US" dirty="0" smtClean="0"/>
          </a:p>
          <a:p>
            <a:pPr lvl="1"/>
            <a:r>
              <a:rPr lang="en-US" dirty="0" smtClean="0"/>
              <a:t>run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>
                <a:latin typeface="Courier New"/>
                <a:cs typeface="Courier New"/>
              </a:rPr>
              <a:t> --color=auto '</a:t>
            </a:r>
            <a:r>
              <a:rPr lang="en-US" i="1" dirty="0" err="1" smtClean="0">
                <a:latin typeface="Courier New"/>
                <a:cs typeface="Courier New"/>
              </a:rPr>
              <a:t>expr</a:t>
            </a:r>
            <a:r>
              <a:rPr lang="en-US" dirty="0" smtClean="0">
                <a:latin typeface="Courier New"/>
                <a:cs typeface="Courier New"/>
              </a:rPr>
              <a:t>' </a:t>
            </a:r>
          </a:p>
          <a:p>
            <a:pPr lvl="1"/>
            <a:r>
              <a:rPr lang="en-US" dirty="0" smtClean="0"/>
              <a:t>use single quotes to protect your </a:t>
            </a:r>
            <a:r>
              <a:rPr lang="en-US" i="1" dirty="0" err="1" smtClean="0">
                <a:latin typeface="Courier New"/>
                <a:cs typeface="Courier New"/>
              </a:rPr>
              <a:t>expr</a:t>
            </a:r>
            <a:r>
              <a:rPr lang="en-US" dirty="0" smtClean="0"/>
              <a:t> from the shell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will wait for you to repeatedly enter your test strings (type ^D to finish)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will print any string that matches your </a:t>
            </a:r>
            <a:r>
              <a:rPr lang="en-US" i="1" dirty="0" err="1" smtClean="0">
                <a:latin typeface="Courier New"/>
                <a:cs typeface="Courier New"/>
              </a:rPr>
              <a:t>expr</a:t>
            </a:r>
            <a:r>
              <a:rPr lang="en-US" dirty="0" smtClean="0"/>
              <a:t>, so each matched string will appear twice (once when you type it, and once when </a:t>
            </a:r>
            <a:r>
              <a:rPr lang="en-US" dirty="0" err="1" smtClean="0"/>
              <a:t>grep</a:t>
            </a:r>
            <a:r>
              <a:rPr lang="en-US" dirty="0" smtClean="0"/>
              <a:t> prints it)</a:t>
            </a:r>
          </a:p>
          <a:p>
            <a:pPr lvl="1"/>
            <a:r>
              <a:rPr lang="en-US" dirty="0" smtClean="0"/>
              <a:t>the part of the string that matched will be colored</a:t>
            </a:r>
          </a:p>
          <a:p>
            <a:pPr lvl="1"/>
            <a:r>
              <a:rPr lang="en-US" dirty="0" smtClean="0"/>
              <a:t>unmatched strings will appear only once where you typed them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Regular Expressions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6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dirty="0" smtClean="0"/>
              <a:t>Regular expressions can be used in </a:t>
            </a:r>
            <a:r>
              <a:rPr lang="en-US" dirty="0" err="1" smtClean="0"/>
              <a:t>awk</a:t>
            </a:r>
            <a:r>
              <a:rPr lang="en-US" dirty="0" smtClean="0"/>
              <a:t>, </a:t>
            </a:r>
            <a:r>
              <a:rPr lang="en-US" dirty="0" err="1" smtClean="0"/>
              <a:t>grep</a:t>
            </a:r>
            <a:r>
              <a:rPr lang="en-US" dirty="0" smtClean="0"/>
              <a:t>, vi, </a:t>
            </a:r>
            <a:r>
              <a:rPr lang="en-US" dirty="0" err="1" smtClean="0"/>
              <a:t>sed</a:t>
            </a:r>
            <a:r>
              <a:rPr lang="en-US" dirty="0" smtClean="0"/>
              <a:t>, more, less, and others</a:t>
            </a:r>
          </a:p>
          <a:p>
            <a:r>
              <a:rPr lang="en-US" dirty="0" smtClean="0"/>
              <a:t>For now, we'll use </a:t>
            </a:r>
            <a:r>
              <a:rPr lang="en-US" dirty="0" err="1" smtClean="0"/>
              <a:t>grep</a:t>
            </a:r>
            <a:r>
              <a:rPr lang="en-US" dirty="0"/>
              <a:t> </a:t>
            </a:r>
            <a:r>
              <a:rPr lang="en-US" dirty="0" smtClean="0"/>
              <a:t>on the command line</a:t>
            </a:r>
          </a:p>
          <a:p>
            <a:r>
              <a:rPr lang="en-US" dirty="0" smtClean="0"/>
              <a:t>We will get into the habit of putting our regex in single quotes on the command line to protect the regex from the shell</a:t>
            </a:r>
          </a:p>
          <a:p>
            <a:r>
              <a:rPr lang="en-US" dirty="0" smtClean="0"/>
              <a:t>Special characters for basic regular expressions: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\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[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]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.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*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^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$</a:t>
            </a:r>
          </a:p>
          <a:p>
            <a:r>
              <a:rPr lang="en-US" dirty="0" smtClean="0">
                <a:solidFill>
                  <a:srgbClr val="000000"/>
                </a:solidFill>
                <a:cs typeface="Courier New"/>
              </a:rPr>
              <a:t>can match single quote by using double quotes, as in :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grep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"I said, \"don't\""</a:t>
            </a:r>
          </a:p>
          <a:p>
            <a:r>
              <a:rPr lang="en-US" dirty="0" smtClean="0">
                <a:solidFill>
                  <a:srgbClr val="000000"/>
                </a:solidFill>
                <a:cs typeface="Courier New"/>
              </a:rPr>
              <a:t>alternatively: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grep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'I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said,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"don'\'</a:t>
            </a:r>
            <a:r>
              <a:rPr lang="en-US" smtClean="0">
                <a:solidFill>
                  <a:srgbClr val="000000"/>
                </a:solidFill>
                <a:latin typeface="Courier New"/>
                <a:cs typeface="Courier New"/>
              </a:rPr>
              <a:t>'t"'</a:t>
            </a:r>
            <a:endParaRPr lang="en-US" dirty="0" smtClean="0">
              <a:solidFill>
                <a:srgbClr val="000000"/>
              </a:solidFill>
              <a:cs typeface="Courier New"/>
            </a:endParaRPr>
          </a:p>
          <a:p>
            <a:pPr marL="109537" indent="0">
              <a:buNone/>
            </a:pP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94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Regular Expressions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1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Appendix A in the </a:t>
            </a:r>
            <a:r>
              <a:rPr lang="en-US" dirty="0" err="1" smtClean="0"/>
              <a:t>Sobell</a:t>
            </a:r>
            <a:r>
              <a:rPr lang="en-US" dirty="0" smtClean="0"/>
              <a:t> Text book is a source of information</a:t>
            </a:r>
            <a:endParaRPr lang="en-US" dirty="0" smtClean="0"/>
          </a:p>
          <a:p>
            <a:r>
              <a:rPr lang="en-US" dirty="0" smtClean="0"/>
              <a:t>You can read </a:t>
            </a:r>
            <a:r>
              <a:rPr lang="en-US" dirty="0" smtClean="0"/>
              <a:t>under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REGULAR EXPRESSIONS</a:t>
            </a:r>
            <a:r>
              <a:rPr lang="en-US" dirty="0" smtClean="0"/>
              <a:t> in the man page for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 smtClean="0"/>
              <a:t> command - this tells you what you need to know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grep</a:t>
            </a:r>
            <a:r>
              <a:rPr lang="en-US" dirty="0" smtClean="0"/>
              <a:t> man page is normally available on Unix systems, so you can use it to refresh your memory, even years from now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1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(try these)</a:t>
            </a:r>
          </a:p>
          <a:p>
            <a:pPr lvl="1"/>
            <a:r>
              <a:rPr lang="en-US" dirty="0" err="1"/>
              <a:t>grep</a:t>
            </a:r>
            <a:r>
              <a:rPr lang="en-US" dirty="0"/>
              <a:t> ‘</a:t>
            </a:r>
            <a:r>
              <a:rPr lang="en-US" dirty="0" err="1"/>
              <a:t>ab</a:t>
            </a:r>
            <a:r>
              <a:rPr lang="en-US" dirty="0" smtClean="0"/>
              <a:t>’         #any string with </a:t>
            </a:r>
            <a:r>
              <a:rPr lang="en-US" b="1" dirty="0" smtClean="0"/>
              <a:t>a</a:t>
            </a:r>
            <a:r>
              <a:rPr lang="en-US" dirty="0" smtClean="0"/>
              <a:t> followed by </a:t>
            </a:r>
            <a:r>
              <a:rPr lang="en-US" b="1" dirty="0" smtClean="0"/>
              <a:t>b</a:t>
            </a:r>
            <a:endParaRPr lang="en-US" b="1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‘</a:t>
            </a:r>
            <a:r>
              <a:rPr lang="en-US" dirty="0" err="1"/>
              <a:t>aa</a:t>
            </a:r>
            <a:r>
              <a:rPr lang="en-US" dirty="0"/>
              <a:t>*b</a:t>
            </a:r>
            <a:r>
              <a:rPr lang="en-US" dirty="0" smtClean="0"/>
              <a:t>’     #one or more </a:t>
            </a:r>
            <a:r>
              <a:rPr lang="en-US" b="1" dirty="0" smtClean="0"/>
              <a:t>a</a:t>
            </a:r>
            <a:r>
              <a:rPr lang="en-US" dirty="0" smtClean="0"/>
              <a:t> followed by </a:t>
            </a:r>
            <a:r>
              <a:rPr lang="en-US" b="1" dirty="0" smtClean="0"/>
              <a:t>b</a:t>
            </a:r>
            <a:endParaRPr lang="en-US" b="1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‘a..*b</a:t>
            </a:r>
            <a:r>
              <a:rPr lang="en-US" dirty="0" smtClean="0"/>
              <a:t>’    #</a:t>
            </a:r>
            <a:r>
              <a:rPr lang="en-US" b="1" dirty="0" smtClean="0"/>
              <a:t>a,</a:t>
            </a:r>
            <a:r>
              <a:rPr lang="en-US" dirty="0" smtClean="0"/>
              <a:t> then one or more anything, then </a:t>
            </a:r>
            <a:r>
              <a:rPr lang="en-US" b="1" dirty="0" smtClean="0"/>
              <a:t>b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‘a.*b’     #</a:t>
            </a:r>
            <a:r>
              <a:rPr lang="en-US" b="1" dirty="0"/>
              <a:t>a</a:t>
            </a:r>
            <a:r>
              <a:rPr lang="en-US" dirty="0"/>
              <a:t> then </a:t>
            </a:r>
            <a:r>
              <a:rPr lang="en-US" dirty="0" smtClean="0"/>
              <a:t>zero </a:t>
            </a:r>
            <a:r>
              <a:rPr lang="en-US" dirty="0"/>
              <a:t>or more anything, then </a:t>
            </a:r>
            <a:r>
              <a:rPr lang="en-US" b="1" dirty="0" smtClean="0"/>
              <a:t>b</a:t>
            </a:r>
            <a:endParaRPr lang="en-US" dirty="0" smtClean="0"/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dirty="0" err="1"/>
              <a:t>a.b</a:t>
            </a:r>
            <a:r>
              <a:rPr lang="en-US" dirty="0" smtClean="0"/>
              <a:t>’      #</a:t>
            </a:r>
            <a:r>
              <a:rPr lang="en-US" b="1" dirty="0"/>
              <a:t> a</a:t>
            </a:r>
            <a:r>
              <a:rPr lang="en-US" dirty="0"/>
              <a:t> then </a:t>
            </a:r>
            <a:r>
              <a:rPr lang="en-US" dirty="0" smtClean="0"/>
              <a:t>exactly one anything</a:t>
            </a:r>
            <a:r>
              <a:rPr lang="en-US" dirty="0"/>
              <a:t>, then </a:t>
            </a:r>
            <a:r>
              <a:rPr lang="en-US" b="1" dirty="0"/>
              <a:t>b</a:t>
            </a:r>
            <a:endParaRPr lang="en-US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‘^a</a:t>
            </a:r>
            <a:r>
              <a:rPr lang="en-US" dirty="0" smtClean="0"/>
              <a:t>’       # </a:t>
            </a:r>
            <a:r>
              <a:rPr lang="en-US" b="1" dirty="0" smtClean="0"/>
              <a:t>a </a:t>
            </a:r>
            <a:r>
              <a:rPr lang="en-US" dirty="0" smtClean="0"/>
              <a:t>must be the first character</a:t>
            </a:r>
            <a:endParaRPr lang="en-US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‘^</a:t>
            </a:r>
            <a:r>
              <a:rPr lang="en-US" dirty="0" smtClean="0"/>
              <a:t>a.*b$’   # </a:t>
            </a:r>
            <a:r>
              <a:rPr lang="en-US" b="1" dirty="0" smtClean="0"/>
              <a:t>a</a:t>
            </a:r>
            <a:r>
              <a:rPr lang="en-US" dirty="0" smtClean="0"/>
              <a:t> must be first, </a:t>
            </a:r>
            <a:r>
              <a:rPr lang="en-US" b="1" dirty="0" smtClean="0"/>
              <a:t>b</a:t>
            </a:r>
            <a:r>
              <a:rPr lang="en-US" dirty="0" smtClean="0"/>
              <a:t> must be last</a:t>
            </a:r>
          </a:p>
          <a:p>
            <a:r>
              <a:rPr lang="en-US" dirty="0" smtClean="0"/>
              <a:t>Try other examples: have fun!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to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0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standard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bashrc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bash_profile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(or </a:t>
            </a:r>
            <a:r>
              <a:rPr lang="en-US" dirty="0" smtClean="0">
                <a:latin typeface="Courier New"/>
                <a:cs typeface="Courier New"/>
              </a:rPr>
              <a:t>.profile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Our standard script header</a:t>
            </a:r>
            <a:endParaRPr lang="en-US" dirty="0" smtClean="0"/>
          </a:p>
          <a:p>
            <a:pPr eaLnBrk="1" hangingPunct="1"/>
            <a:r>
              <a:rPr lang="en-US" dirty="0" smtClean="0"/>
              <a:t>Regular </a:t>
            </a:r>
            <a:r>
              <a:rPr lang="en-US" dirty="0" smtClean="0"/>
              <a:t>Expressions</a:t>
            </a:r>
          </a:p>
          <a:p>
            <a:pPr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81600"/>
          </a:xfrm>
        </p:spPr>
        <p:txBody>
          <a:bodyPr/>
          <a:lstStyle/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[ -</a:t>
            </a:r>
            <a:r>
              <a:rPr lang="en-US">
                <a:latin typeface="Courier New"/>
                <a:cs typeface="Courier New"/>
              </a:rPr>
              <a:t>z </a:t>
            </a:r>
            <a:r>
              <a:rPr lang="en-US" smtClean="0">
                <a:latin typeface="Courier New"/>
                <a:cs typeface="Courier New"/>
              </a:rPr>
              <a:t>"${PS1-}" </a:t>
            </a:r>
            <a:r>
              <a:rPr lang="en-US" dirty="0">
                <a:latin typeface="Courier New"/>
                <a:cs typeface="Courier New"/>
              </a:rPr>
              <a:t>] &amp;&amp; return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if [ "${_FIRST_SHELL-}" = "" ] 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    export _FIRST_SHELL=$$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    </a:t>
            </a:r>
            <a:r>
              <a:rPr lang="en-US" dirty="0" smtClean="0">
                <a:latin typeface="Courier New"/>
                <a:cs typeface="Courier New"/>
              </a:rPr>
              <a:t>export PATH="$</a:t>
            </a:r>
            <a:r>
              <a:rPr lang="en-US" dirty="0">
                <a:latin typeface="Courier New"/>
                <a:cs typeface="Courier New"/>
              </a:rPr>
              <a:t>PATH:$</a:t>
            </a:r>
            <a:r>
              <a:rPr lang="en-US" dirty="0" smtClean="0">
                <a:latin typeface="Courier New"/>
                <a:cs typeface="Courier New"/>
              </a:rPr>
              <a:t>HOME/bin"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export LC_ALL=en_CA.UTF-8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export LANG=en_CA.UTF-8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# here we put things that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# should be done once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i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# here we put things that need to be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smtClean="0">
                <a:latin typeface="Courier New"/>
                <a:cs typeface="Courier New"/>
              </a:rPr>
              <a:t> done for every interactive shell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14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.</a:t>
            </a:r>
            <a:r>
              <a:rPr lang="en-US" sz="3200" dirty="0" err="1" smtClean="0"/>
              <a:t>bashrc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400" dirty="0" smtClean="0">
                <a:cs typeface="Courier New"/>
              </a:rPr>
              <a:t>Contains just one line:</a:t>
            </a:r>
          </a:p>
          <a:p>
            <a:pPr marL="109537" indent="0">
              <a:buNone/>
            </a:pPr>
            <a:endParaRPr lang="en-US" sz="2400" dirty="0" smtClean="0">
              <a:cs typeface="Courier New"/>
            </a:endParaRPr>
          </a:p>
          <a:p>
            <a:pPr marL="109537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source ./.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bashrc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.</a:t>
            </a:r>
            <a:r>
              <a:rPr lang="en-US" sz="3200" dirty="0" err="1" smtClean="0"/>
              <a:t>bash_profile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#!/bin/</a:t>
            </a:r>
            <a:r>
              <a:rPr lang="en-US" sz="1400" dirty="0" err="1">
                <a:latin typeface="Courier New"/>
                <a:cs typeface="Courier New"/>
              </a:rPr>
              <a:t>sh</a:t>
            </a:r>
            <a:r>
              <a:rPr lang="en-US" sz="1400" dirty="0">
                <a:latin typeface="Courier New"/>
                <a:cs typeface="Courier New"/>
              </a:rPr>
              <a:t> -u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PATH=/bin:/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/bin ; export PATH   # add 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and 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if needed</a:t>
            </a:r>
          </a:p>
          <a:p>
            <a:pPr marL="109537" indent="0">
              <a:buNone/>
            </a:pPr>
            <a:r>
              <a:rPr lang="en-US" sz="1400" dirty="0" err="1">
                <a:latin typeface="Courier New"/>
                <a:cs typeface="Courier New"/>
              </a:rPr>
              <a:t>umask</a:t>
            </a:r>
            <a:r>
              <a:rPr lang="en-US" sz="1400" dirty="0">
                <a:latin typeface="Courier New"/>
                <a:cs typeface="Courier New"/>
              </a:rPr>
              <a:t> 022                          # use 077 for secure scripts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script header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4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dirty="0" smtClean="0"/>
              <a:t>There are two different pattern matching facilities that we use in Unix/Linux: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filename </a:t>
            </a:r>
            <a:r>
              <a:rPr lang="en-US" dirty="0" err="1" smtClean="0"/>
              <a:t>globbing</a:t>
            </a:r>
            <a:r>
              <a:rPr lang="en-US" dirty="0"/>
              <a:t> </a:t>
            </a:r>
            <a:r>
              <a:rPr lang="en-US" dirty="0" smtClean="0"/>
              <a:t>patterns match existing pathnames in the current </a:t>
            </a:r>
            <a:r>
              <a:rPr lang="en-US" dirty="0" err="1" smtClean="0"/>
              <a:t>filesystem</a:t>
            </a:r>
            <a:r>
              <a:rPr lang="en-US" dirty="0" smtClean="0"/>
              <a:t> only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regular expressions match substrings in arbitrary input text</a:t>
            </a:r>
          </a:p>
          <a:p>
            <a:pPr marL="109537" indent="0">
              <a:buNone/>
            </a:pPr>
            <a:endParaRPr lang="en-US" dirty="0" smtClean="0"/>
          </a:p>
          <a:p>
            <a:r>
              <a:rPr lang="en-US" dirty="0" smtClean="0"/>
              <a:t>We need to pay close attention to which of the two situations we're in, because some of the same special characters have different meanings!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Matching Patterns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0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sz="2400" dirty="0" err="1" smtClean="0"/>
              <a:t>Globbing</a:t>
            </a:r>
            <a:r>
              <a:rPr lang="en-US" sz="2400" dirty="0" smtClean="0"/>
              <a:t> is used for</a:t>
            </a:r>
          </a:p>
          <a:p>
            <a:pPr lvl="1"/>
            <a:r>
              <a:rPr lang="en-US" sz="2000" dirty="0" err="1" smtClean="0"/>
              <a:t>globbing</a:t>
            </a:r>
            <a:r>
              <a:rPr lang="en-US" sz="2000" dirty="0" smtClean="0"/>
              <a:t> patterns in command lines</a:t>
            </a:r>
          </a:p>
          <a:p>
            <a:pPr lvl="1"/>
            <a:r>
              <a:rPr lang="en-US" sz="2000" dirty="0" smtClean="0"/>
              <a:t>patterns used with the </a:t>
            </a:r>
            <a:r>
              <a:rPr lang="en-US" sz="2000" dirty="0" smtClean="0">
                <a:latin typeface="Courier New"/>
                <a:cs typeface="Courier New"/>
              </a:rPr>
              <a:t>find</a:t>
            </a:r>
            <a:r>
              <a:rPr lang="en-US" sz="2000" dirty="0" smtClean="0"/>
              <a:t> command</a:t>
            </a:r>
          </a:p>
          <a:p>
            <a:r>
              <a:rPr lang="en-US" sz="2400" dirty="0" smtClean="0"/>
              <a:t>shell command line (the shell will match the patterns against the file system):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*.txt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echo ?????.txt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vi [ab]*.txt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find </a:t>
            </a:r>
            <a:r>
              <a:rPr lang="en-US" sz="2400" dirty="0" smtClean="0">
                <a:cs typeface="Courier New"/>
              </a:rPr>
              <a:t>command (we double quote the pattern so the </a:t>
            </a:r>
            <a:r>
              <a:rPr lang="en-US" sz="2400" dirty="0" smtClean="0">
                <a:latin typeface="Courier New"/>
                <a:cs typeface="Courier New"/>
              </a:rPr>
              <a:t>find</a:t>
            </a:r>
            <a:r>
              <a:rPr lang="en-US" sz="2400" dirty="0" smtClean="0">
                <a:cs typeface="Courier New"/>
              </a:rPr>
              <a:t> command sees the pattern, not the shell):</a:t>
            </a:r>
            <a:endParaRPr lang="en-US" sz="2400" dirty="0" smtClean="0"/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find ~ -name "*.txt"</a:t>
            </a:r>
          </a:p>
          <a:p>
            <a:pPr lvl="1"/>
            <a:r>
              <a:rPr lang="en-US" sz="2000" dirty="0" smtClean="0">
                <a:cs typeface="Courier New"/>
              </a:rPr>
              <a:t>in this case, the find command matches the pattern against the file system</a:t>
            </a:r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File Name </a:t>
            </a:r>
            <a:r>
              <a:rPr lang="en-US" dirty="0" err="1" smtClean="0"/>
              <a:t>Globbing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IMPORTANT: regular expressions use some of the same special characters as filename matching on the previous slide but they mean different things!</a:t>
            </a:r>
          </a:p>
          <a:p>
            <a:r>
              <a:rPr lang="en-US" dirty="0" smtClean="0"/>
              <a:t>Before we look at regular expressions, let's take a look at some expressions you're already comfortable with: algebraic expressions</a:t>
            </a:r>
          </a:p>
          <a:p>
            <a:r>
              <a:rPr lang="en-US" dirty="0" smtClean="0"/>
              <a:t>Larger algebraic expressions are formed by putting smaller expressions together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269584"/>
              </p:ext>
            </p:extLst>
          </p:nvPr>
        </p:nvGraphicFramePr>
        <p:xfrm>
          <a:off x="533400" y="12954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2098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simple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simple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x 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 is a larger expression formed from two smaller ones</a:t>
                      </a:r>
                    </a:p>
                    <a:p>
                      <a:r>
                        <a:rPr lang="en-US" dirty="0" smtClean="0"/>
                        <a:t>concatenating</a:t>
                      </a:r>
                      <a:r>
                        <a:rPr lang="en-US" baseline="0" dirty="0" smtClean="0"/>
                        <a:t> two expressions together means to multiply them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x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might have represented this with</a:t>
                      </a:r>
                      <a:r>
                        <a:rPr lang="en-US" baseline="0" dirty="0" smtClean="0"/>
                        <a:t> b^2, using ^ as an exponentiation operator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ab</a:t>
                      </a:r>
                      <a:r>
                        <a:rPr lang="en-US" baseline="30000" dirty="0" smtClean="0"/>
                        <a:t>2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x</a:t>
                      </a:r>
                      <a:r>
                        <a:rPr lang="en-US" baseline="0" dirty="0" smtClean="0"/>
                        <a:t> (b x b)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why not (a x b) x (a x b)?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ab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2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0" dirty="0" smtClean="0"/>
                        <a:t> x b) x (a x 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Expressions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5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10813</TotalTime>
  <Words>1430</Words>
  <Application>Microsoft Macintosh PowerPoint</Application>
  <PresentationFormat>On-screen Show (4:3)</PresentationFormat>
  <Paragraphs>240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CST8177 – Linux II</vt:lpstr>
      <vt:lpstr>Topics</vt:lpstr>
      <vt:lpstr>.bashrc</vt:lpstr>
      <vt:lpstr>.bash_profile</vt:lpstr>
      <vt:lpstr>Standard script header</vt:lpstr>
      <vt:lpstr>Matching Patterns</vt:lpstr>
      <vt:lpstr>File Name Globbing</vt:lpstr>
      <vt:lpstr>Regular Expressions</vt:lpstr>
      <vt:lpstr>Algebraic Expressions</vt:lpstr>
      <vt:lpstr>Basic Regular Expressions</vt:lpstr>
      <vt:lpstr>Basic Regular Expressions (con't)</vt:lpstr>
      <vt:lpstr>Basic Regular Expressions (con't)</vt:lpstr>
      <vt:lpstr>Basic Regular Expressions (con't)</vt:lpstr>
      <vt:lpstr>Exploring Regular Expressions</vt:lpstr>
      <vt:lpstr>Basic Regular Expressions (cont'd)</vt:lpstr>
      <vt:lpstr>Regular Expressions</vt:lpstr>
      <vt:lpstr>Regular Expressions to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Todd</cp:lastModifiedBy>
  <cp:revision>186</cp:revision>
  <dcterms:created xsi:type="dcterms:W3CDTF">2006-08-16T00:00:00Z</dcterms:created>
  <dcterms:modified xsi:type="dcterms:W3CDTF">2014-01-23T16:07:46Z</dcterms:modified>
</cp:coreProperties>
</file>