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4" r:id="rId4"/>
    <p:sldId id="295" r:id="rId5"/>
    <p:sldId id="296" r:id="rId6"/>
    <p:sldId id="297" r:id="rId7"/>
    <p:sldId id="303" r:id="rId8"/>
    <p:sldId id="304" r:id="rId9"/>
    <p:sldId id="305" r:id="rId10"/>
    <p:sldId id="306" r:id="rId11"/>
    <p:sldId id="307" r:id="rId12"/>
    <p:sldId id="300" r:id="rId13"/>
    <p:sldId id="301" r:id="rId14"/>
    <p:sldId id="302" r:id="rId15"/>
    <p:sldId id="298" r:id="rId16"/>
    <p:sldId id="299" r:id="rId17"/>
    <p:sldId id="310" r:id="rId18"/>
    <p:sldId id="311" r:id="rId19"/>
    <p:sldId id="312" r:id="rId20"/>
    <p:sldId id="313" r:id="rId21"/>
    <p:sldId id="320" r:id="rId22"/>
    <p:sldId id="321" r:id="rId23"/>
    <p:sldId id="314" r:id="rId24"/>
    <p:sldId id="315" r:id="rId25"/>
    <p:sldId id="316" r:id="rId26"/>
    <p:sldId id="317" r:id="rId27"/>
    <p:sldId id="322" r:id="rId28"/>
    <p:sldId id="318" r:id="rId29"/>
    <p:sldId id="308" r:id="rId30"/>
    <p:sldId id="319" r:id="rId31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110" d="100"/>
          <a:sy n="110" d="100"/>
        </p:scale>
        <p:origin x="-192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2014-03-17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System Administration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switch-over to a new version of a busy server system is a high-stress event that takes much preparation</a:t>
            </a:r>
          </a:p>
          <a:p>
            <a:r>
              <a:rPr lang="en-US" dirty="0" smtClean="0"/>
              <a:t>That's why the 10-year EOL cycle of RHEL is important</a:t>
            </a:r>
          </a:p>
          <a:p>
            <a:r>
              <a:rPr lang="en-US" dirty="0" smtClean="0"/>
              <a:t>You do not want to do major upgrades to a new system often</a:t>
            </a:r>
          </a:p>
          <a:p>
            <a:r>
              <a:rPr lang="en-US" dirty="0" smtClean="0"/>
              <a:t>You DO want to keep all of the individual packages in your current version up-to-date with security fixes.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Upgrades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53000"/>
          </a:xfrm>
        </p:spPr>
        <p:txBody>
          <a:bodyPr/>
          <a:lstStyle/>
          <a:p>
            <a:r>
              <a:rPr lang="en-US" dirty="0" smtClean="0"/>
              <a:t>minimal install</a:t>
            </a:r>
          </a:p>
          <a:p>
            <a:pPr lvl="1"/>
            <a:r>
              <a:rPr lang="en-US" dirty="0" smtClean="0"/>
              <a:t>when setting up a server, it's a "best practice" to start with the minimum and add only what you need</a:t>
            </a:r>
          </a:p>
          <a:p>
            <a:pPr lvl="1"/>
            <a:r>
              <a:rPr lang="en-US" dirty="0" smtClean="0"/>
              <a:t>in our case, we will learn how to grow a system</a:t>
            </a:r>
          </a:p>
          <a:p>
            <a:pPr lvl="2"/>
            <a:r>
              <a:rPr lang="en-US" dirty="0" smtClean="0"/>
              <a:t>add software</a:t>
            </a:r>
          </a:p>
          <a:p>
            <a:pPr lvl="2"/>
            <a:r>
              <a:rPr lang="en-US" dirty="0" smtClean="0"/>
              <a:t>add disks</a:t>
            </a:r>
          </a:p>
          <a:p>
            <a:pPr lvl="1"/>
            <a:r>
              <a:rPr lang="en-US" dirty="0" smtClean="0"/>
              <a:t>don't do any playing with or customization of or installations to your </a:t>
            </a:r>
            <a:r>
              <a:rPr lang="en-US" dirty="0" err="1" smtClean="0"/>
              <a:t>CentOS</a:t>
            </a:r>
            <a:r>
              <a:rPr lang="en-US" dirty="0" smtClean="0"/>
              <a:t> until you're told</a:t>
            </a:r>
          </a:p>
          <a:p>
            <a:r>
              <a:rPr lang="en-US" dirty="0" smtClean="0"/>
              <a:t>Feel free to play with Linux, Linux GUIs,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do it in a clone of your </a:t>
            </a:r>
            <a:r>
              <a:rPr lang="en-US" dirty="0" err="1" smtClean="0"/>
              <a:t>CentOS</a:t>
            </a:r>
            <a:r>
              <a:rPr lang="en-US" dirty="0" smtClean="0"/>
              <a:t> VM</a:t>
            </a:r>
          </a:p>
          <a:p>
            <a:pPr lvl="1"/>
            <a:r>
              <a:rPr lang="en-US" dirty="0" smtClean="0"/>
              <a:t>do it in a VM you create for playing (what, you haven't already done this?)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CentOS</a:t>
            </a:r>
            <a:r>
              <a:rPr lang="en-US" dirty="0" smtClean="0"/>
              <a:t> VMs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account</a:t>
            </a:r>
          </a:p>
          <a:p>
            <a:pPr lvl="1"/>
            <a:r>
              <a:rPr lang="en-US" dirty="0" smtClean="0"/>
              <a:t>having a root password is not necessary</a:t>
            </a:r>
          </a:p>
          <a:p>
            <a:pPr lvl="1"/>
            <a:r>
              <a:rPr lang="en-US" dirty="0" smtClean="0"/>
              <a:t>not having a root password means one less password to manage, one less vulnerability</a:t>
            </a:r>
          </a:p>
          <a:p>
            <a:pPr lvl="1"/>
            <a:r>
              <a:rPr lang="en-US" dirty="0" smtClean="0"/>
              <a:t>root access is gained by system administrators</a:t>
            </a:r>
          </a:p>
          <a:p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configured in </a:t>
            </a:r>
            <a:r>
              <a:rPr lang="en-US" dirty="0" err="1" smtClean="0"/>
              <a:t>sudoers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gain root privileges with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–s </a:t>
            </a:r>
            <a:r>
              <a:rPr lang="en-US" dirty="0" smtClean="0">
                <a:cs typeface="Courier New"/>
              </a:rPr>
              <a:t>or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-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Regular User</a:t>
            </a:r>
          </a:p>
          <a:p>
            <a:pPr lvl="1"/>
            <a:r>
              <a:rPr lang="en-US" dirty="0" smtClean="0"/>
              <a:t>often named according to a pattern</a:t>
            </a:r>
          </a:p>
          <a:p>
            <a:pPr lvl="1"/>
            <a:r>
              <a:rPr lang="en-US" dirty="0" smtClean="0"/>
              <a:t>this is the kind of account you have on the CLS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account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34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common model is to put </a:t>
            </a:r>
            <a:r>
              <a:rPr lang="en-US" dirty="0" err="1" smtClean="0"/>
              <a:t>sysadmins</a:t>
            </a:r>
            <a:r>
              <a:rPr lang="en-US" dirty="0" smtClean="0"/>
              <a:t> in </a:t>
            </a:r>
            <a:r>
              <a:rPr lang="en-US" dirty="0" err="1" smtClean="0"/>
              <a:t>sudoers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as root, do </a:t>
            </a:r>
            <a:r>
              <a:rPr lang="en-US" dirty="0" err="1" smtClean="0">
                <a:latin typeface="Courier New"/>
                <a:cs typeface="Courier New"/>
              </a:rPr>
              <a:t>visudo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put the following line in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youradminname</a:t>
            </a:r>
            <a:r>
              <a:rPr lang="en-US" dirty="0" smtClean="0">
                <a:latin typeface="Courier New"/>
                <a:cs typeface="Courier New"/>
              </a:rPr>
              <a:t> ALL=(ALL) ALL</a:t>
            </a:r>
          </a:p>
          <a:p>
            <a:pPr lvl="1"/>
            <a:r>
              <a:rPr lang="en-US" dirty="0" err="1" smtClean="0">
                <a:cs typeface="Courier New"/>
              </a:rPr>
              <a:t>youradminname</a:t>
            </a:r>
            <a:r>
              <a:rPr lang="en-US" dirty="0" smtClean="0">
                <a:cs typeface="Courier New"/>
              </a:rPr>
              <a:t>: the username you use for admin</a:t>
            </a:r>
          </a:p>
          <a:p>
            <a:pPr lvl="1"/>
            <a:r>
              <a:rPr lang="en-US" dirty="0" smtClean="0">
                <a:cs typeface="Courier New"/>
              </a:rPr>
              <a:t>ALL: from any host</a:t>
            </a:r>
          </a:p>
          <a:p>
            <a:pPr lvl="1"/>
            <a:r>
              <a:rPr lang="en-US" dirty="0" smtClean="0">
                <a:cs typeface="Courier New"/>
              </a:rPr>
              <a:t>(ALL): run commands as any user</a:t>
            </a:r>
          </a:p>
          <a:p>
            <a:pPr lvl="1"/>
            <a:r>
              <a:rPr lang="en-US" dirty="0" smtClean="0">
                <a:cs typeface="Courier New"/>
              </a:rPr>
              <a:t>ALL: run any command</a:t>
            </a:r>
          </a:p>
          <a:p>
            <a:r>
              <a:rPr lang="en-US" dirty="0" smtClean="0">
                <a:cs typeface="Courier New"/>
              </a:rPr>
              <a:t>test that you can become root with </a:t>
            </a:r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–s</a:t>
            </a:r>
          </a:p>
          <a:p>
            <a:r>
              <a:rPr lang="en-US" dirty="0" smtClean="0">
                <a:cs typeface="Courier New"/>
              </a:rPr>
              <a:t>put * in root password field in /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/shadow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709"/>
            <a:ext cx="8229600" cy="1143000"/>
          </a:xfrm>
        </p:spPr>
        <p:txBody>
          <a:bodyPr/>
          <a:lstStyle/>
          <a:p>
            <a:r>
              <a:rPr lang="en-US" dirty="0" smtClean="0"/>
              <a:t>Setting up root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1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–s </a:t>
            </a:r>
            <a:r>
              <a:rPr lang="en-US" dirty="0" smtClean="0">
                <a:cs typeface="Courier New"/>
              </a:rPr>
              <a:t>gives you a shell as root</a:t>
            </a:r>
          </a:p>
          <a:p>
            <a:r>
              <a:rPr lang="en-US" dirty="0" smtClean="0">
                <a:cs typeface="Courier New"/>
              </a:rPr>
              <a:t>this is not a login shell, it retains your old environment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sudo</a:t>
            </a:r>
            <a:r>
              <a:rPr lang="en-US" dirty="0" smtClean="0">
                <a:latin typeface="Courier New"/>
                <a:cs typeface="Courier New"/>
              </a:rPr>
              <a:t> -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cs typeface="Courier New"/>
              </a:rPr>
              <a:t> gives you a root shell and simulates </a:t>
            </a:r>
            <a:r>
              <a:rPr lang="en-US" dirty="0" smtClean="0">
                <a:cs typeface="Courier New"/>
              </a:rPr>
              <a:t>a full </a:t>
            </a:r>
            <a:r>
              <a:rPr lang="en-US" dirty="0" smtClean="0">
                <a:cs typeface="Courier New"/>
              </a:rPr>
              <a:t>login</a:t>
            </a:r>
            <a:endParaRPr lang="en-US" dirty="0" smtClean="0">
              <a:cs typeface="Courier New"/>
            </a:endParaRPr>
          </a:p>
          <a:p>
            <a:r>
              <a:rPr lang="en-US" dirty="0" smtClean="0">
                <a:cs typeface="Courier New"/>
              </a:rPr>
              <a:t>a full login will leave you with root's path</a:t>
            </a:r>
          </a:p>
          <a:p>
            <a:r>
              <a:rPr lang="en-US" dirty="0" smtClean="0">
                <a:cs typeface="Courier New"/>
              </a:rPr>
              <a:t>root's path will contain /</a:t>
            </a:r>
            <a:r>
              <a:rPr lang="en-US" dirty="0" err="1" smtClean="0">
                <a:cs typeface="Courier New"/>
              </a:rPr>
              <a:t>sbin</a:t>
            </a:r>
            <a:r>
              <a:rPr lang="en-US" dirty="0" smtClean="0">
                <a:cs typeface="Courier New"/>
              </a:rPr>
              <a:t>, /</a:t>
            </a:r>
            <a:r>
              <a:rPr lang="en-US" dirty="0" err="1" smtClean="0">
                <a:cs typeface="Courier New"/>
              </a:rPr>
              <a:t>usr</a:t>
            </a:r>
            <a:r>
              <a:rPr lang="en-US" dirty="0" smtClean="0">
                <a:cs typeface="Courier New"/>
              </a:rPr>
              <a:t>/</a:t>
            </a:r>
            <a:r>
              <a:rPr lang="en-US" dirty="0" err="1" smtClean="0">
                <a:cs typeface="Courier New"/>
              </a:rPr>
              <a:t>sbin</a:t>
            </a:r>
            <a:r>
              <a:rPr lang="en-US" dirty="0" smtClean="0">
                <a:cs typeface="Courier New"/>
              </a:rPr>
              <a:t>, </a:t>
            </a:r>
            <a:r>
              <a:rPr lang="en-US" dirty="0" err="1" smtClean="0">
                <a:cs typeface="Courier New"/>
              </a:rPr>
              <a:t>etc</a:t>
            </a:r>
            <a:r>
              <a:rPr lang="en-US" dirty="0" smtClean="0">
                <a:cs typeface="Courier New"/>
              </a:rPr>
              <a:t>,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which are directories not normally needed in a regular user's path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sudo</a:t>
            </a:r>
            <a:r>
              <a:rPr lang="en-US" dirty="0" smtClean="0"/>
              <a:t> refresher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Create, Modify, and Remove User Accounts</a:t>
            </a:r>
          </a:p>
          <a:p>
            <a:r>
              <a:rPr lang="en-US" dirty="0" smtClean="0"/>
              <a:t>Create, Populate, Modify, and Remove Groups</a:t>
            </a:r>
          </a:p>
          <a:p>
            <a:r>
              <a:rPr lang="en-US" dirty="0" smtClean="0"/>
              <a:t>Password Policy</a:t>
            </a:r>
          </a:p>
          <a:p>
            <a:pPr lvl="1"/>
            <a:r>
              <a:rPr lang="en-US" dirty="0" smtClean="0"/>
              <a:t>strength of passwords</a:t>
            </a:r>
          </a:p>
          <a:p>
            <a:pPr lvl="1"/>
            <a:r>
              <a:rPr lang="en-US" dirty="0" smtClean="0"/>
              <a:t>how often passwords must be/can be changed</a:t>
            </a:r>
          </a:p>
          <a:p>
            <a:pPr lvl="1"/>
            <a:r>
              <a:rPr lang="en-US" dirty="0" smtClean="0"/>
              <a:t>how often passwords can be reused (or based on an old password)</a:t>
            </a:r>
          </a:p>
          <a:p>
            <a:r>
              <a:rPr lang="en-US" dirty="0" smtClean="0"/>
              <a:t>Set and Administer File Permissions</a:t>
            </a:r>
          </a:p>
          <a:p>
            <a:r>
              <a:rPr lang="en-US" dirty="0"/>
              <a:t>http://</a:t>
            </a:r>
            <a:r>
              <a:rPr lang="en-US" dirty="0" err="1"/>
              <a:t>teaching.idallen.com</a:t>
            </a:r>
            <a:r>
              <a:rPr lang="en-US" dirty="0"/>
              <a:t>/cst8207/</a:t>
            </a:r>
            <a:r>
              <a:rPr lang="en-US" dirty="0" smtClean="0"/>
              <a:t>13f</a:t>
            </a:r>
            <a:r>
              <a:rPr lang="en-US" dirty="0"/>
              <a:t>/notes</a:t>
            </a:r>
            <a:r>
              <a:rPr lang="en-US" dirty="0" smtClean="0"/>
              <a:t>/</a:t>
            </a:r>
            <a:r>
              <a:rPr lang="en-US" dirty="0"/>
              <a:t>7</a:t>
            </a:r>
            <a:r>
              <a:rPr lang="en-US" dirty="0" smtClean="0"/>
              <a:t>00_users_and_groups.html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–l : lock an account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–u: unlock an account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–n: min password lifetime in days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–x: max password lifetime in days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–w: number of days warning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: number of days after expiry to disable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–S: print a summary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useradd</a:t>
            </a:r>
            <a:r>
              <a:rPr lang="en-US" dirty="0" smtClean="0"/>
              <a:t> creates the new user's home directory</a:t>
            </a:r>
          </a:p>
          <a:p>
            <a:r>
              <a:rPr lang="en-US" dirty="0" smtClean="0"/>
              <a:t>the new home directory is populated with the contents of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skel</a:t>
            </a:r>
            <a:r>
              <a:rPr lang="en-US" dirty="0" smtClean="0"/>
              <a:t>/</a:t>
            </a:r>
          </a:p>
          <a:p>
            <a:r>
              <a:rPr lang="en-US" dirty="0" smtClean="0"/>
              <a:t>shadow password suite configuration in</a:t>
            </a:r>
          </a:p>
          <a:p>
            <a:pPr marL="109537" indent="0">
              <a:buNone/>
            </a:pPr>
            <a:r>
              <a:rPr lang="en-US" dirty="0" smtClean="0"/>
              <a:t>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login.defs</a:t>
            </a:r>
            <a:endParaRPr lang="en-US" dirty="0" smtClean="0"/>
          </a:p>
          <a:p>
            <a:r>
              <a:rPr lang="en-US" dirty="0" smtClean="0"/>
              <a:t>the defaults for </a:t>
            </a:r>
            <a:r>
              <a:rPr lang="en-US" dirty="0" err="1" smtClean="0"/>
              <a:t>useradd</a:t>
            </a:r>
            <a:r>
              <a:rPr lang="en-US" dirty="0" smtClean="0"/>
              <a:t> are </a:t>
            </a:r>
          </a:p>
          <a:p>
            <a:pPr marL="109537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/default/</a:t>
            </a:r>
            <a:r>
              <a:rPr lang="en-US" dirty="0" err="1" smtClean="0"/>
              <a:t>useradd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users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3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one user:</a:t>
            </a:r>
          </a:p>
          <a:p>
            <a:pPr marL="109537" indent="0">
              <a:buNone/>
            </a:pPr>
            <a:r>
              <a:rPr lang="en-US" dirty="0" err="1" smtClean="0"/>
              <a:t>useradd</a:t>
            </a:r>
            <a:r>
              <a:rPr lang="en-US" dirty="0" smtClean="0"/>
              <a:t> –c "Full Name" user001</a:t>
            </a:r>
          </a:p>
          <a:p>
            <a:pPr marL="109537" indent="0"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750 /home/user001</a:t>
            </a:r>
          </a:p>
          <a:p>
            <a:pPr marL="109537" indent="0">
              <a:buNone/>
            </a:pPr>
            <a:r>
              <a:rPr lang="en-US" dirty="0" err="1" smtClean="0"/>
              <a:t>passwd</a:t>
            </a:r>
            <a:r>
              <a:rPr lang="en-US" dirty="0" smtClean="0"/>
              <a:t> user001 # and enter </a:t>
            </a:r>
            <a:r>
              <a:rPr lang="en-US" dirty="0" err="1" smtClean="0"/>
              <a:t>passwd</a:t>
            </a:r>
            <a:r>
              <a:rPr lang="en-US" dirty="0" smtClean="0"/>
              <a:t> by hand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many new users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0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various possible strategies for creating many new user accounts</a:t>
            </a:r>
          </a:p>
          <a:p>
            <a:r>
              <a:rPr lang="en-US" dirty="0" smtClean="0"/>
              <a:t>one possibility:</a:t>
            </a:r>
          </a:p>
          <a:p>
            <a:pPr lvl="1"/>
            <a:r>
              <a:rPr lang="en-US" sz="2000" dirty="0" smtClean="0"/>
              <a:t>use Linux utilities and/or your own script to create a set of commands for each new user (one-off script):</a:t>
            </a:r>
          </a:p>
          <a:p>
            <a:pPr marL="392113" lvl="1" indent="0">
              <a:buNone/>
            </a:pPr>
            <a:r>
              <a:rPr lang="en-US" dirty="0" err="1" smtClean="0"/>
              <a:t>useradd</a:t>
            </a:r>
            <a:r>
              <a:rPr lang="en-US" dirty="0" smtClean="0"/>
              <a:t> -c "User 1" user001             #create the user</a:t>
            </a:r>
          </a:p>
          <a:p>
            <a:pPr marL="392113" lvl="1" indent="0">
              <a:buNone/>
            </a:pPr>
            <a:r>
              <a:rPr lang="en-US" dirty="0" err="1" smtClean="0"/>
              <a:t>usermod</a:t>
            </a:r>
            <a:r>
              <a:rPr lang="en-US" dirty="0" smtClean="0"/>
              <a:t> –p u75jjvrue5B92 user001  #assign </a:t>
            </a:r>
            <a:r>
              <a:rPr lang="en-US" dirty="0" err="1" smtClean="0"/>
              <a:t>passwd</a:t>
            </a:r>
            <a:endParaRPr lang="en-US" dirty="0" smtClean="0"/>
          </a:p>
          <a:p>
            <a:pPr marL="392113" lvl="1" indent="0">
              <a:buNone/>
            </a:pPr>
            <a:r>
              <a:rPr lang="en-US" dirty="0" err="1" smtClean="0"/>
              <a:t>chmod</a:t>
            </a:r>
            <a:r>
              <a:rPr lang="en-US" dirty="0" smtClean="0"/>
              <a:t> 750 /home/user001 || exit 1 #</a:t>
            </a:r>
            <a:r>
              <a:rPr lang="en-US" dirty="0" err="1" smtClean="0"/>
              <a:t>homedir</a:t>
            </a:r>
            <a:r>
              <a:rPr lang="en-US" dirty="0" smtClean="0"/>
              <a:t> perms</a:t>
            </a:r>
          </a:p>
          <a:p>
            <a:pPr marL="392113" lvl="1" indent="0">
              <a:buNone/>
            </a:pPr>
            <a:endParaRPr lang="en-US" dirty="0" smtClean="0"/>
          </a:p>
          <a:p>
            <a:r>
              <a:rPr lang="en-US" dirty="0" smtClean="0"/>
              <a:t>If you were creating 100 users, you'd have 300 commands in your one-off script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creating many new users (cont'd)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8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system administration</a:t>
            </a:r>
          </a:p>
          <a:p>
            <a:pPr eaLnBrk="1" hangingPunct="1"/>
            <a:r>
              <a:rPr lang="en-US" sz="2000" dirty="0" smtClean="0"/>
              <a:t>user and group management</a:t>
            </a:r>
          </a:p>
          <a:p>
            <a:pPr marL="109537" indent="0"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Today’s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possibility: the </a:t>
            </a:r>
            <a:r>
              <a:rPr lang="en-US" dirty="0" err="1" smtClean="0">
                <a:latin typeface="Courier New"/>
                <a:cs typeface="Courier New"/>
              </a:rPr>
              <a:t>newusers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command</a:t>
            </a:r>
          </a:p>
          <a:p>
            <a:r>
              <a:rPr lang="en-US" dirty="0" smtClean="0">
                <a:latin typeface="Courier New"/>
                <a:cs typeface="Courier New"/>
              </a:rPr>
              <a:t>man </a:t>
            </a:r>
            <a:r>
              <a:rPr lang="en-US" dirty="0" err="1" smtClean="0">
                <a:latin typeface="Courier New"/>
                <a:cs typeface="Courier New"/>
              </a:rPr>
              <a:t>newusers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newusers</a:t>
            </a:r>
            <a:r>
              <a:rPr lang="en-US" dirty="0" smtClean="0"/>
              <a:t> takes a file containing info about the accounts you want to create</a:t>
            </a:r>
          </a:p>
          <a:p>
            <a:r>
              <a:rPr lang="en-US" dirty="0" smtClean="0"/>
              <a:t>the input file for creating the accounts is in the same format as 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file:</a:t>
            </a:r>
          </a:p>
          <a:p>
            <a:pPr marL="109537" indent="0">
              <a:buNone/>
            </a:pPr>
            <a:r>
              <a:rPr lang="en-US" sz="2000" dirty="0" smtClean="0"/>
              <a:t>uncle:3uncle4:</a:t>
            </a:r>
            <a:r>
              <a:rPr lang="en-US" sz="2000" dirty="0"/>
              <a:t>503:</a:t>
            </a:r>
            <a:r>
              <a:rPr lang="en-US" sz="2000" dirty="0" smtClean="0"/>
              <a:t>503:</a:t>
            </a:r>
            <a:r>
              <a:rPr lang="en-US" sz="2000" dirty="0"/>
              <a:t>Uncle Tom:/home/uncle:/bin/</a:t>
            </a:r>
            <a:r>
              <a:rPr lang="en-US" sz="2000" dirty="0" smtClean="0"/>
              <a:t>bash</a:t>
            </a:r>
          </a:p>
          <a:p>
            <a:pPr marL="109537" indent="0">
              <a:buNone/>
            </a:pPr>
            <a:r>
              <a:rPr lang="en-US" sz="2000" dirty="0" smtClean="0"/>
              <a:t>aunt:3aunt4:504:504:Aunt Betty:/home/aunt:/bin/</a:t>
            </a:r>
            <a:r>
              <a:rPr lang="en-US" sz="2000" dirty="0" smtClean="0"/>
              <a:t>bash</a:t>
            </a:r>
          </a:p>
          <a:p>
            <a:r>
              <a:rPr lang="en-US" sz="2400" dirty="0" smtClean="0"/>
              <a:t>Manipulating a spreadsheet-based text file into a file for the </a:t>
            </a:r>
            <a:r>
              <a:rPr lang="en-US" sz="2400" dirty="0" err="1" smtClean="0">
                <a:latin typeface="Courier New"/>
                <a:cs typeface="Courier New"/>
              </a:rPr>
              <a:t>newusers</a:t>
            </a:r>
            <a:r>
              <a:rPr lang="en-US" sz="2400" dirty="0" smtClean="0"/>
              <a:t> command is a good use of the </a:t>
            </a:r>
            <a:r>
              <a:rPr lang="en-US" sz="2400" dirty="0" err="1" smtClean="0"/>
              <a:t>sed</a:t>
            </a:r>
            <a:r>
              <a:rPr lang="en-US" sz="2400" dirty="0" smtClean="0"/>
              <a:t> editor (we'll need it for Assignment09)</a:t>
            </a:r>
            <a:endParaRPr lang="en-US" sz="24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many users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843462"/>
          </a:xfrm>
        </p:spPr>
        <p:txBody>
          <a:bodyPr/>
          <a:lstStyle/>
          <a:p>
            <a:r>
              <a:rPr lang="en-US" sz="2000" dirty="0" smtClean="0"/>
              <a:t>we'll </a:t>
            </a:r>
            <a:r>
              <a:rPr lang="en-US" sz="2000" dirty="0" smtClean="0"/>
              <a:t>use </a:t>
            </a:r>
            <a:r>
              <a:rPr lang="en-US" sz="2000" dirty="0" err="1" smtClean="0"/>
              <a:t>sed</a:t>
            </a:r>
            <a:r>
              <a:rPr lang="en-US" sz="2000" dirty="0" smtClean="0"/>
              <a:t> to read lines from </a:t>
            </a:r>
            <a:r>
              <a:rPr lang="en-US" sz="2000" dirty="0" err="1" smtClean="0"/>
              <a:t>stdin</a:t>
            </a:r>
            <a:r>
              <a:rPr lang="en-US" sz="2000" dirty="0" smtClean="0"/>
              <a:t> or a file, and write the modified lines to </a:t>
            </a:r>
            <a:r>
              <a:rPr lang="en-US" sz="2000" dirty="0" err="1" smtClean="0"/>
              <a:t>stdout</a:t>
            </a:r>
            <a:endParaRPr lang="en-US" sz="2000" dirty="0" smtClean="0"/>
          </a:p>
          <a:p>
            <a:r>
              <a:rPr lang="en-US" sz="2000" dirty="0" smtClean="0"/>
              <a:t>we'll concentrate on the </a:t>
            </a:r>
            <a:r>
              <a:rPr lang="en-US" sz="2000" dirty="0" smtClean="0"/>
              <a:t>forms of the substitute (</a:t>
            </a:r>
            <a:r>
              <a:rPr lang="en-US" sz="2000" dirty="0" smtClean="0">
                <a:latin typeface="Courier New"/>
                <a:cs typeface="Courier New"/>
              </a:rPr>
              <a:t>s</a:t>
            </a:r>
            <a:r>
              <a:rPr lang="en-US" sz="2000" dirty="0" smtClean="0"/>
              <a:t>) command</a:t>
            </a:r>
            <a:endParaRPr lang="en-US" sz="2000" dirty="0" smtClean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's/this/that/'</a:t>
            </a:r>
          </a:p>
          <a:p>
            <a:pPr lvl="2"/>
            <a:r>
              <a:rPr lang="en-US" dirty="0" smtClean="0">
                <a:cs typeface="Courier New"/>
              </a:rPr>
              <a:t>replace first instance of </a:t>
            </a:r>
            <a:r>
              <a:rPr lang="en-US" dirty="0" smtClean="0">
                <a:latin typeface="Courier New"/>
                <a:cs typeface="Courier New"/>
              </a:rPr>
              <a:t>this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>
                <a:latin typeface="Courier New"/>
                <a:cs typeface="Courier New"/>
              </a:rPr>
              <a:t>that</a:t>
            </a:r>
            <a:endParaRPr lang="en-US" dirty="0" smtClean="0">
              <a:cs typeface="Courier New"/>
            </a:endParaRP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'/^#/s/this/that/</a:t>
            </a:r>
            <a:r>
              <a:rPr lang="en-US" dirty="0" smtClean="0">
                <a:latin typeface="Courier New"/>
                <a:cs typeface="Courier New"/>
              </a:rPr>
              <a:t>'</a:t>
            </a:r>
          </a:p>
          <a:p>
            <a:pPr lvl="2"/>
            <a:r>
              <a:rPr lang="en-US" dirty="0" smtClean="0">
                <a:cs typeface="Courier New"/>
              </a:rPr>
              <a:t>notice the regular expression in front of the s</a:t>
            </a:r>
            <a:endParaRPr lang="en-US" dirty="0" smtClean="0">
              <a:cs typeface="Courier New"/>
            </a:endParaRPr>
          </a:p>
          <a:p>
            <a:pPr lvl="2"/>
            <a:r>
              <a:rPr lang="en-US" dirty="0" smtClean="0">
                <a:cs typeface="Courier New"/>
              </a:rPr>
              <a:t>on lines that begin with </a:t>
            </a: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cs typeface="Courier New"/>
              </a:rPr>
              <a:t> replace first instance of </a:t>
            </a:r>
            <a:r>
              <a:rPr lang="en-US" dirty="0" smtClean="0">
                <a:latin typeface="Courier New"/>
                <a:cs typeface="Courier New"/>
              </a:rPr>
              <a:t>this </a:t>
            </a:r>
            <a:r>
              <a:rPr lang="en-US" dirty="0" smtClean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's/this/that/g'</a:t>
            </a:r>
          </a:p>
          <a:p>
            <a:pPr lvl="2"/>
            <a:r>
              <a:rPr lang="en-US" dirty="0">
                <a:cs typeface="Courier New"/>
              </a:rPr>
              <a:t>replace </a:t>
            </a:r>
            <a:r>
              <a:rPr lang="en-US" dirty="0" smtClean="0">
                <a:cs typeface="Courier New"/>
              </a:rPr>
              <a:t>all </a:t>
            </a:r>
            <a:r>
              <a:rPr lang="en-US" dirty="0" smtClean="0">
                <a:cs typeface="Courier New"/>
              </a:rPr>
              <a:t>instances (on each line) </a:t>
            </a:r>
            <a:r>
              <a:rPr lang="en-US" dirty="0">
                <a:cs typeface="Courier New"/>
              </a:rPr>
              <a:t>of </a:t>
            </a:r>
            <a:r>
              <a:rPr lang="en-US" dirty="0">
                <a:latin typeface="Courier New"/>
                <a:cs typeface="Courier New"/>
              </a:rPr>
              <a:t>this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sed</a:t>
            </a:r>
            <a:r>
              <a:rPr lang="en-US" dirty="0" smtClean="0">
                <a:latin typeface="Courier New"/>
                <a:cs typeface="Courier New"/>
              </a:rPr>
              <a:t> –e 's/this/that/' –e 's/what/who/'</a:t>
            </a:r>
          </a:p>
          <a:p>
            <a:pPr lvl="2"/>
            <a:r>
              <a:rPr lang="en-US" dirty="0">
                <a:cs typeface="Courier New"/>
              </a:rPr>
              <a:t>replace first instance </a:t>
            </a:r>
            <a:r>
              <a:rPr lang="en-US" dirty="0" smtClean="0">
                <a:cs typeface="Courier New"/>
              </a:rPr>
              <a:t>(on each line) of </a:t>
            </a:r>
            <a:r>
              <a:rPr lang="en-US" dirty="0">
                <a:latin typeface="Courier New"/>
                <a:cs typeface="Courier New"/>
              </a:rPr>
              <a:t>this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that </a:t>
            </a:r>
            <a:r>
              <a:rPr lang="en-US" dirty="0" smtClean="0">
                <a:cs typeface="Courier New"/>
              </a:rPr>
              <a:t>and </a:t>
            </a:r>
            <a:r>
              <a:rPr lang="en-US" dirty="0">
                <a:cs typeface="Courier New"/>
              </a:rPr>
              <a:t>first instance of </a:t>
            </a:r>
            <a:r>
              <a:rPr lang="en-US" dirty="0" smtClean="0">
                <a:latin typeface="Courier New"/>
                <a:cs typeface="Courier New"/>
              </a:rPr>
              <a:t>what </a:t>
            </a:r>
            <a:r>
              <a:rPr lang="en-US" dirty="0">
                <a:cs typeface="Courier New"/>
              </a:rPr>
              <a:t>with </a:t>
            </a:r>
            <a:r>
              <a:rPr lang="en-US" dirty="0" smtClean="0">
                <a:latin typeface="Courier New"/>
                <a:cs typeface="Courier New"/>
              </a:rPr>
              <a:t>who </a:t>
            </a:r>
            <a:endParaRPr lang="en-US" dirty="0">
              <a:cs typeface="Courier New"/>
            </a:endParaRPr>
          </a:p>
          <a:p>
            <a:pPr lvl="2"/>
            <a:endParaRPr lang="en-US" dirty="0" smtClean="0">
              <a:latin typeface="Courier New"/>
              <a:cs typeface="Courier New"/>
            </a:endParaRPr>
          </a:p>
          <a:p>
            <a:pPr marL="392113" lvl="1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r>
              <a:rPr lang="en-US" sz="1600" dirty="0">
                <a:latin typeface="Courier New"/>
                <a:cs typeface="Courier New"/>
              </a:rPr>
              <a:t>echo this 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's/this/that/'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this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's/this/that/'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this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this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's/this/that/g'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that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echo this and what | </a:t>
            </a:r>
            <a:r>
              <a:rPr lang="en-US" sz="1600" dirty="0" err="1" smtClean="0">
                <a:latin typeface="Courier New"/>
                <a:cs typeface="Courier New"/>
              </a:rPr>
              <a:t>sed</a:t>
            </a:r>
            <a:r>
              <a:rPr lang="en-US" sz="1600" dirty="0" smtClean="0">
                <a:latin typeface="Courier New"/>
                <a:cs typeface="Courier New"/>
              </a:rPr>
              <a:t> -e 's/this/that/' -e 's/what/why/'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that and why</a:t>
            </a:r>
          </a:p>
          <a:p>
            <a:r>
              <a:rPr lang="en-US" sz="1600" dirty="0">
                <a:latin typeface="Courier New"/>
                <a:cs typeface="Courier New"/>
              </a:rPr>
              <a:t>echo this and </a:t>
            </a:r>
            <a:r>
              <a:rPr lang="en-US" sz="1600" dirty="0" smtClean="0">
                <a:latin typeface="Courier New"/>
                <a:cs typeface="Courier New"/>
              </a:rPr>
              <a:t>that </a:t>
            </a:r>
            <a:r>
              <a:rPr lang="en-US" sz="1600" dirty="0">
                <a:latin typeface="Courier New"/>
                <a:cs typeface="Courier New"/>
              </a:rPr>
              <a:t>| </a:t>
            </a: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-e 's/this/that/' -e 's</a:t>
            </a:r>
            <a:r>
              <a:rPr lang="en-US" sz="1600" dirty="0" smtClean="0">
                <a:latin typeface="Courier New"/>
                <a:cs typeface="Courier New"/>
              </a:rPr>
              <a:t>/that/</a:t>
            </a:r>
            <a:r>
              <a:rPr lang="en-US" sz="1600" dirty="0">
                <a:latin typeface="Courier New"/>
                <a:cs typeface="Courier New"/>
              </a:rPr>
              <a:t>why</a:t>
            </a:r>
            <a:r>
              <a:rPr lang="en-US" sz="1600" dirty="0" smtClean="0">
                <a:latin typeface="Courier New"/>
                <a:cs typeface="Courier New"/>
              </a:rPr>
              <a:t>/g'</a:t>
            </a:r>
            <a:endParaRPr lang="en-US" sz="16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why and </a:t>
            </a:r>
            <a:r>
              <a:rPr lang="en-US" sz="1600" dirty="0" smtClean="0">
                <a:latin typeface="Courier New"/>
                <a:cs typeface="Courier New"/>
              </a:rPr>
              <a:t>why</a:t>
            </a:r>
          </a:p>
          <a:p>
            <a:r>
              <a:rPr lang="en-US" sz="1600" dirty="0" smtClean="0">
                <a:cs typeface="Courier New"/>
              </a:rPr>
              <a:t>Copy file </a:t>
            </a:r>
            <a:r>
              <a:rPr lang="en-US" sz="1600" dirty="0" err="1" smtClean="0">
                <a:latin typeface="Courier New"/>
                <a:cs typeface="Courier New"/>
              </a:rPr>
              <a:t>orig.txt</a:t>
            </a:r>
            <a:r>
              <a:rPr lang="en-US" sz="1600" dirty="0" smtClean="0">
                <a:cs typeface="Courier New"/>
              </a:rPr>
              <a:t> to </a:t>
            </a:r>
            <a:r>
              <a:rPr lang="en-US" sz="1600" dirty="0" err="1" smtClean="0">
                <a:latin typeface="Courier New"/>
                <a:cs typeface="Courier New"/>
              </a:rPr>
              <a:t>new.txt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smtClean="0">
                <a:cs typeface="Courier New"/>
              </a:rPr>
              <a:t>changing all instances (on each line) of </a:t>
            </a:r>
            <a:r>
              <a:rPr lang="en-US" sz="1600" dirty="0" smtClean="0">
                <a:latin typeface="Courier New"/>
                <a:cs typeface="Courier New"/>
              </a:rPr>
              <a:t>this </a:t>
            </a:r>
            <a:r>
              <a:rPr lang="en-US" sz="1600" dirty="0" smtClean="0">
                <a:cs typeface="Courier New"/>
              </a:rPr>
              <a:t>to </a:t>
            </a:r>
            <a:r>
              <a:rPr lang="en-US" sz="1600" dirty="0" smtClean="0">
                <a:latin typeface="Courier New"/>
                <a:cs typeface="Courier New"/>
              </a:rPr>
              <a:t>that</a:t>
            </a:r>
            <a:r>
              <a:rPr lang="en-US" sz="1600" dirty="0" smtClean="0">
                <a:cs typeface="Courier New"/>
              </a:rPr>
              <a:t> </a:t>
            </a:r>
          </a:p>
          <a:p>
            <a:pPr marL="109537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sed</a:t>
            </a:r>
            <a:r>
              <a:rPr lang="en-US" sz="1600" dirty="0">
                <a:latin typeface="Courier New"/>
                <a:cs typeface="Courier New"/>
              </a:rPr>
              <a:t> 's/this/that</a:t>
            </a:r>
            <a:r>
              <a:rPr lang="en-US" sz="1600" dirty="0" smtClean="0">
                <a:latin typeface="Courier New"/>
                <a:cs typeface="Courier New"/>
              </a:rPr>
              <a:t>/g' </a:t>
            </a:r>
            <a:r>
              <a:rPr lang="en-US" sz="1600" dirty="0" err="1" smtClean="0">
                <a:latin typeface="Courier New"/>
                <a:cs typeface="Courier New"/>
              </a:rPr>
              <a:t>orig.txt</a:t>
            </a:r>
            <a:r>
              <a:rPr lang="en-US" sz="1600" dirty="0" smtClean="0">
                <a:latin typeface="Courier New"/>
                <a:cs typeface="Courier New"/>
              </a:rPr>
              <a:t> &gt; </a:t>
            </a:r>
            <a:r>
              <a:rPr lang="en-US" sz="1600" dirty="0" err="1" smtClean="0">
                <a:latin typeface="Courier New"/>
                <a:cs typeface="Courier New"/>
              </a:rPr>
              <a:t>new.txt</a:t>
            </a:r>
            <a:endParaRPr lang="en-US" sz="1600" dirty="0" smtClean="0">
              <a:cs typeface="Courier New"/>
            </a:endParaRPr>
          </a:p>
          <a:p>
            <a:r>
              <a:rPr lang="en-US" sz="1600" dirty="0">
                <a:solidFill>
                  <a:prstClr val="black"/>
                </a:solidFill>
                <a:cs typeface="Courier New"/>
              </a:rPr>
              <a:t>Copy file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orig.txt</a:t>
            </a:r>
            <a:r>
              <a:rPr lang="en-US" sz="1600" dirty="0">
                <a:solidFill>
                  <a:prstClr val="black"/>
                </a:solidFill>
                <a:cs typeface="Courier New"/>
              </a:rPr>
              <a:t> to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new.txt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cs typeface="Courier New"/>
              </a:rPr>
              <a:t>changing first </a:t>
            </a:r>
            <a:r>
              <a:rPr lang="en-US" sz="1600" smtClean="0">
                <a:solidFill>
                  <a:prstClr val="black"/>
                </a:solidFill>
                <a:cs typeface="Courier New"/>
              </a:rPr>
              <a:t>instance (on each line) </a:t>
            </a:r>
            <a:r>
              <a:rPr lang="en-US" sz="1600" dirty="0" smtClean="0">
                <a:solidFill>
                  <a:prstClr val="black"/>
                </a:solidFill>
                <a:cs typeface="Courier New"/>
              </a:rPr>
              <a:t>of 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::</a:t>
            </a:r>
            <a:r>
              <a:rPr lang="en-US" sz="1600" dirty="0" smtClean="0">
                <a:solidFill>
                  <a:prstClr val="black"/>
                </a:solidFill>
                <a:cs typeface="Courier New"/>
              </a:rPr>
              <a:t> to 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</a:t>
            </a:r>
            <a:r>
              <a:rPr lang="en-US" sz="1600" dirty="0" err="1" smtClean="0">
                <a:solidFill>
                  <a:prstClr val="black"/>
                </a:solidFill>
                <a:latin typeface="Courier New"/>
                <a:cs typeface="Courier New"/>
              </a:rPr>
              <a:t>abc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</a:t>
            </a:r>
          </a:p>
          <a:p>
            <a:pPr marL="109537" lvl="0" indent="0">
              <a:buClr>
                <a:srgbClr val="2DA2BF"/>
              </a:buClr>
              <a:buNone/>
            </a:pP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sed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's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/::/:</a:t>
            </a:r>
            <a:r>
              <a:rPr lang="en-US" sz="1600" dirty="0" err="1" smtClean="0">
                <a:solidFill>
                  <a:prstClr val="black"/>
                </a:solidFill>
                <a:latin typeface="Courier New"/>
                <a:cs typeface="Courier New"/>
              </a:rPr>
              <a:t>abc</a:t>
            </a:r>
            <a:r>
              <a:rPr lang="en-US" sz="1600" dirty="0" smtClean="0">
                <a:solidFill>
                  <a:prstClr val="black"/>
                </a:solidFill>
                <a:latin typeface="Courier New"/>
                <a:cs typeface="Courier New"/>
              </a:rPr>
              <a:t>:/'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orig.txt</a:t>
            </a:r>
            <a:r>
              <a:rPr lang="en-US" sz="1600" dirty="0">
                <a:solidFill>
                  <a:prstClr val="black"/>
                </a:solidFill>
                <a:latin typeface="Courier New"/>
                <a:cs typeface="Courier New"/>
              </a:rPr>
              <a:t> &gt; </a:t>
            </a:r>
            <a:r>
              <a:rPr lang="en-US" sz="1600" dirty="0" err="1">
                <a:solidFill>
                  <a:prstClr val="black"/>
                </a:solidFill>
                <a:latin typeface="Courier New"/>
                <a:cs typeface="Courier New"/>
              </a:rPr>
              <a:t>new.txt</a:t>
            </a:r>
            <a:endParaRPr lang="en-US" sz="1600" dirty="0">
              <a:solidFill>
                <a:prstClr val="black"/>
              </a:solidFill>
              <a:cs typeface="Courier New"/>
            </a:endParaRPr>
          </a:p>
          <a:p>
            <a:pPr marL="109537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sz="2400" dirty="0" smtClean="0"/>
              <a:t>bad idea: set blank password for user</a:t>
            </a:r>
          </a:p>
          <a:p>
            <a:pPr lvl="1"/>
            <a:r>
              <a:rPr lang="en-US" sz="2000" dirty="0" err="1" smtClean="0"/>
              <a:t>passwd</a:t>
            </a:r>
            <a:r>
              <a:rPr lang="en-US" sz="2000" dirty="0" smtClean="0"/>
              <a:t> –d username  # shouldn't need to do this</a:t>
            </a:r>
          </a:p>
          <a:p>
            <a:pPr lvl="1"/>
            <a:r>
              <a:rPr lang="en-US" sz="2000" dirty="0" smtClean="0"/>
              <a:t>sets blank password field in /</a:t>
            </a:r>
            <a:r>
              <a:rPr lang="en-US" sz="2000" dirty="0" err="1" smtClean="0"/>
              <a:t>etc</a:t>
            </a:r>
            <a:r>
              <a:rPr lang="en-US" sz="2000" dirty="0" smtClean="0"/>
              <a:t>/shadow</a:t>
            </a:r>
          </a:p>
          <a:p>
            <a:pPr lvl="1"/>
            <a:r>
              <a:rPr lang="en-US" sz="2000" dirty="0" smtClean="0"/>
              <a:t>login still prompts for password, so you'd need to jump through hoops to allow for login with blank password</a:t>
            </a:r>
          </a:p>
          <a:p>
            <a:pPr lvl="1"/>
            <a:r>
              <a:rPr lang="en-US" sz="2000" dirty="0" err="1" smtClean="0"/>
              <a:t>su</a:t>
            </a:r>
            <a:r>
              <a:rPr lang="en-US" sz="2000" dirty="0" smtClean="0"/>
              <a:t> will not prompt for </a:t>
            </a:r>
            <a:r>
              <a:rPr lang="en-US" sz="2000" dirty="0" err="1" smtClean="0"/>
              <a:t>passwd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command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8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953000"/>
          </a:xfrm>
        </p:spPr>
        <p:txBody>
          <a:bodyPr/>
          <a:lstStyle/>
          <a:p>
            <a:r>
              <a:rPr lang="en-US" dirty="0" smtClean="0"/>
              <a:t>disable </a:t>
            </a:r>
            <a:r>
              <a:rPr lang="en-US" dirty="0" err="1" smtClean="0"/>
              <a:t>passwd</a:t>
            </a:r>
            <a:r>
              <a:rPr lang="en-US" dirty="0" smtClean="0"/>
              <a:t> authentication for username</a:t>
            </a:r>
          </a:p>
          <a:p>
            <a:pPr lvl="1"/>
            <a:r>
              <a:rPr lang="en-US" dirty="0" err="1" smtClean="0"/>
              <a:t>passwd</a:t>
            </a:r>
            <a:r>
              <a:rPr lang="en-US" dirty="0" smtClean="0"/>
              <a:t> –l username   # puts ! in front of 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err="1" smtClean="0"/>
              <a:t>passwd</a:t>
            </a:r>
            <a:r>
              <a:rPr lang="en-US" dirty="0" smtClean="0"/>
              <a:t> –u username  # undoes the above</a:t>
            </a:r>
          </a:p>
          <a:p>
            <a:pPr lvl="1"/>
            <a:endParaRPr lang="en-US" dirty="0"/>
          </a:p>
          <a:p>
            <a:r>
              <a:rPr lang="en-US" dirty="0" smtClean="0"/>
              <a:t>a ! placed in front of the </a:t>
            </a:r>
            <a:r>
              <a:rPr lang="en-US" dirty="0" err="1" smtClean="0"/>
              <a:t>passwd</a:t>
            </a:r>
            <a:r>
              <a:rPr lang="en-US" dirty="0" smtClean="0"/>
              <a:t> entry of the shadow file ensures that nothing anybody can type will successfully match this </a:t>
            </a:r>
            <a:r>
              <a:rPr lang="en-US" dirty="0" err="1" smtClean="0"/>
              <a:t>passwd</a:t>
            </a:r>
            <a:r>
              <a:rPr lang="en-US" dirty="0" smtClean="0"/>
              <a:t> entry</a:t>
            </a:r>
          </a:p>
          <a:p>
            <a:r>
              <a:rPr lang="en-US" dirty="0" smtClean="0"/>
              <a:t>* in the </a:t>
            </a:r>
            <a:r>
              <a:rPr lang="en-US" dirty="0" err="1" smtClean="0"/>
              <a:t>passwd</a:t>
            </a:r>
            <a:r>
              <a:rPr lang="en-US" dirty="0" smtClean="0"/>
              <a:t> entry is similar, and used for accounts for which should never use </a:t>
            </a:r>
            <a:r>
              <a:rPr lang="en-US" dirty="0" err="1" smtClean="0"/>
              <a:t>passwd</a:t>
            </a:r>
            <a:r>
              <a:rPr lang="en-US" dirty="0" smtClean="0"/>
              <a:t> authentication</a:t>
            </a:r>
          </a:p>
          <a:p>
            <a:r>
              <a:rPr lang="en-US" dirty="0" smtClean="0"/>
              <a:t>SSH keys will still work without </a:t>
            </a:r>
            <a:r>
              <a:rPr lang="en-US" dirty="0" err="1" smtClean="0"/>
              <a:t>passwd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en-US" dirty="0" smtClean="0"/>
              <a:t>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–n </a:t>
            </a:r>
            <a:r>
              <a:rPr lang="en-US" dirty="0" err="1" smtClean="0"/>
              <a:t>mindays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–x </a:t>
            </a:r>
            <a:r>
              <a:rPr lang="en-US" dirty="0" err="1" smtClean="0"/>
              <a:t>maxdays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–w </a:t>
            </a:r>
            <a:r>
              <a:rPr lang="en-US" dirty="0" err="1" smtClean="0"/>
              <a:t>warndays</a:t>
            </a:r>
            <a:endParaRPr lang="en-US" dirty="0" smtClean="0"/>
          </a:p>
          <a:p>
            <a:r>
              <a:rPr lang="en-US" dirty="0" err="1" smtClean="0"/>
              <a:t>passwd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expireaccountdays</a:t>
            </a:r>
            <a:endParaRPr lang="en-US" dirty="0"/>
          </a:p>
          <a:p>
            <a:r>
              <a:rPr lang="en-US" dirty="0" smtClean="0"/>
              <a:t>example: allow changing password no more than once per day, force changing every 90 days, warning 10 days in advance of expiry, and if they don't change their password within 2 days after expiry, disable account (not even </a:t>
            </a:r>
            <a:r>
              <a:rPr lang="en-US" dirty="0" err="1" smtClean="0"/>
              <a:t>ssh</a:t>
            </a:r>
            <a:r>
              <a:rPr lang="en-US" dirty="0" smtClean="0"/>
              <a:t> key login will work):</a:t>
            </a:r>
          </a:p>
          <a:p>
            <a:r>
              <a:rPr lang="en-US" dirty="0" err="1" smtClean="0"/>
              <a:t>passwd</a:t>
            </a:r>
            <a:r>
              <a:rPr lang="en-US" dirty="0" smtClean="0"/>
              <a:t> –n 1 –x 90 –w 10 –</a:t>
            </a:r>
            <a:r>
              <a:rPr lang="en-US" dirty="0" err="1" smtClean="0"/>
              <a:t>i</a:t>
            </a:r>
            <a:r>
              <a:rPr lang="en-US" dirty="0" smtClean="0"/>
              <a:t> 2 username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en-US" dirty="0" smtClean="0"/>
              <a:t>example </a:t>
            </a:r>
            <a:r>
              <a:rPr lang="en-US" dirty="0" smtClean="0"/>
              <a:t>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4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chage</a:t>
            </a:r>
            <a:r>
              <a:rPr lang="en-US" dirty="0" smtClean="0"/>
              <a:t> –d 0 username</a:t>
            </a:r>
          </a:p>
          <a:p>
            <a:r>
              <a:rPr lang="en-US" dirty="0" smtClean="0"/>
              <a:t>thereafter, the first time the user logs in, they will be forced to enter their password</a:t>
            </a:r>
          </a:p>
          <a:p>
            <a:r>
              <a:rPr lang="en-US" dirty="0" smtClean="0"/>
              <a:t>all the other aging parameters are unchanged (</a:t>
            </a:r>
            <a:r>
              <a:rPr lang="en-US" dirty="0" err="1" smtClean="0"/>
              <a:t>maxdays</a:t>
            </a:r>
            <a:r>
              <a:rPr lang="en-US" dirty="0" smtClean="0"/>
              <a:t>, </a:t>
            </a:r>
            <a:r>
              <a:rPr lang="en-US" dirty="0" err="1" smtClean="0"/>
              <a:t>lastday</a:t>
            </a:r>
            <a:r>
              <a:rPr lang="en-US" dirty="0" smtClean="0"/>
              <a:t>, </a:t>
            </a:r>
            <a:r>
              <a:rPr lang="en-US" dirty="0" err="1" smtClean="0"/>
              <a:t>mindays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</a:t>
            </a:r>
            <a:r>
              <a:rPr lang="en-US" dirty="0" err="1" smtClean="0"/>
              <a:t>passwd</a:t>
            </a:r>
            <a:r>
              <a:rPr lang="en-US" dirty="0" smtClean="0"/>
              <a:t> change on login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3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usermod</a:t>
            </a:r>
            <a:r>
              <a:rPr lang="en-US" sz="2000" dirty="0">
                <a:latin typeface="Courier New"/>
                <a:cs typeface="Courier New"/>
              </a:rPr>
              <a:t> --lock --</a:t>
            </a:r>
            <a:r>
              <a:rPr lang="en-US" sz="2000" dirty="0" err="1">
                <a:latin typeface="Courier New"/>
                <a:cs typeface="Courier New"/>
              </a:rPr>
              <a:t>expiredate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1970-01-01 &lt;</a:t>
            </a:r>
            <a:r>
              <a:rPr lang="en-US" sz="2000" dirty="0">
                <a:latin typeface="Courier New"/>
                <a:cs typeface="Courier New"/>
              </a:rPr>
              <a:t>username&gt;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Disable an account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3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r>
              <a:rPr lang="en-US" sz="2000" dirty="0" smtClean="0"/>
              <a:t>Don’t edit files when there’s a command that updates the file</a:t>
            </a:r>
          </a:p>
          <a:p>
            <a:pPr lvl="1"/>
            <a:r>
              <a:rPr lang="en-US" sz="1200" dirty="0" smtClean="0"/>
              <a:t>e.g. “</a:t>
            </a:r>
            <a:r>
              <a:rPr lang="en-US" sz="1200" dirty="0" err="1" smtClean="0"/>
              <a:t>usermod</a:t>
            </a:r>
            <a:r>
              <a:rPr lang="en-US" sz="1200" dirty="0" smtClean="0"/>
              <a:t> –c ‘New User’ </a:t>
            </a:r>
            <a:r>
              <a:rPr lang="en-US" sz="1200" dirty="0" err="1" smtClean="0"/>
              <a:t>newuser</a:t>
            </a:r>
            <a:r>
              <a:rPr lang="en-US" sz="1200" dirty="0" smtClean="0"/>
              <a:t>”  instead of changing </a:t>
            </a:r>
            <a:r>
              <a:rPr lang="en-US" sz="1200" dirty="0" err="1" smtClean="0"/>
              <a:t>gecos</a:t>
            </a:r>
            <a:r>
              <a:rPr lang="en-US" sz="1200" dirty="0" smtClean="0"/>
              <a:t> field in /</a:t>
            </a:r>
            <a:r>
              <a:rPr lang="en-US" sz="1200" dirty="0" err="1" smtClean="0"/>
              <a:t>etc</a:t>
            </a:r>
            <a:r>
              <a:rPr lang="en-US" sz="1200" dirty="0" smtClean="0"/>
              <a:t>/</a:t>
            </a:r>
            <a:r>
              <a:rPr lang="en-US" sz="1200" dirty="0" err="1" smtClean="0"/>
              <a:t>passwd</a:t>
            </a:r>
            <a:r>
              <a:rPr lang="en-US" sz="1200" dirty="0" smtClean="0"/>
              <a:t> by hand</a:t>
            </a:r>
          </a:p>
          <a:p>
            <a:r>
              <a:rPr lang="en-US" sz="2000" dirty="0" smtClean="0"/>
              <a:t>If you must edit the file, don't edit it directly when there's a command for that purpose (vi will be the default editor):</a:t>
            </a:r>
          </a:p>
          <a:p>
            <a:pPr lvl="1"/>
            <a:r>
              <a:rPr lang="en-US" sz="1800" dirty="0" err="1" smtClean="0"/>
              <a:t>visudo</a:t>
            </a:r>
            <a:r>
              <a:rPr lang="en-US" sz="1800" dirty="0" smtClean="0"/>
              <a:t>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sudoers</a:t>
            </a:r>
            <a:r>
              <a:rPr lang="en-US" sz="1800" dirty="0" smtClean="0"/>
              <a:t> file</a:t>
            </a:r>
          </a:p>
          <a:p>
            <a:pPr lvl="1"/>
            <a:r>
              <a:rPr lang="en-US" sz="1800" dirty="0" err="1" smtClean="0"/>
              <a:t>vipw</a:t>
            </a:r>
            <a:r>
              <a:rPr lang="en-US" sz="1800" dirty="0" smtClean="0"/>
              <a:t>   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passwd</a:t>
            </a:r>
            <a:r>
              <a:rPr lang="en-US" sz="1800" dirty="0" smtClean="0"/>
              <a:t> file</a:t>
            </a:r>
          </a:p>
          <a:p>
            <a:pPr lvl="1"/>
            <a:r>
              <a:rPr lang="en-US" sz="1800" dirty="0" err="1" smtClean="0"/>
              <a:t>vigr</a:t>
            </a:r>
            <a:r>
              <a:rPr lang="en-US" sz="1800" dirty="0"/>
              <a:t> </a:t>
            </a:r>
            <a:r>
              <a:rPr lang="en-US" sz="1800" dirty="0" smtClean="0"/>
              <a:t>    # edit the /</a:t>
            </a:r>
            <a:r>
              <a:rPr lang="en-US" sz="1800" dirty="0" err="1" smtClean="0"/>
              <a:t>etc</a:t>
            </a:r>
            <a:r>
              <a:rPr lang="en-US" sz="1800" dirty="0" smtClean="0"/>
              <a:t>/group file</a:t>
            </a:r>
            <a:endParaRPr lang="en-US" sz="1800" dirty="0"/>
          </a:p>
          <a:p>
            <a:r>
              <a:rPr lang="en-US" sz="2000" dirty="0" smtClean="0"/>
              <a:t>normally can specify a different editor in EDITOR or VISUAL environment variables (see man)</a:t>
            </a:r>
          </a:p>
          <a:p>
            <a:r>
              <a:rPr lang="en-US" sz="2000" dirty="0" smtClean="0"/>
              <a:t>can set </a:t>
            </a:r>
            <a:r>
              <a:rPr lang="en-US" sz="2000" dirty="0" smtClean="0"/>
              <a:t>EDITOR or VISUAL </a:t>
            </a:r>
            <a:r>
              <a:rPr lang="en-US" sz="2000" dirty="0" smtClean="0"/>
              <a:t>in .</a:t>
            </a:r>
            <a:r>
              <a:rPr lang="en-US" sz="2000" dirty="0" err="1" smtClean="0"/>
              <a:t>bashrc</a:t>
            </a:r>
            <a:r>
              <a:rPr lang="en-US" sz="2000" dirty="0" smtClean="0"/>
              <a:t>, export them!</a:t>
            </a:r>
          </a:p>
          <a:p>
            <a:r>
              <a:rPr lang="en-US" sz="2000" dirty="0" smtClean="0"/>
              <a:t>Command line examples (either of these will work):</a:t>
            </a:r>
          </a:p>
          <a:p>
            <a:pPr marL="109537" indent="0">
              <a:buNone/>
            </a:pPr>
            <a:r>
              <a:rPr lang="en-US" sz="2000" dirty="0" smtClean="0"/>
              <a:t>bash$ EDITOR=</a:t>
            </a:r>
            <a:r>
              <a:rPr lang="en-US" sz="2000" dirty="0" err="1" smtClean="0"/>
              <a:t>nano</a:t>
            </a:r>
            <a:r>
              <a:rPr lang="en-US" sz="2000" dirty="0" smtClean="0"/>
              <a:t> </a:t>
            </a:r>
            <a:r>
              <a:rPr lang="en-US" sz="2000" dirty="0" err="1" smtClean="0"/>
              <a:t>visudo</a:t>
            </a:r>
            <a:r>
              <a:rPr lang="en-US" sz="2000" dirty="0" smtClean="0"/>
              <a:t>   </a:t>
            </a:r>
            <a:r>
              <a:rPr lang="en-US" sz="1400" dirty="0" smtClean="0"/>
              <a:t># call </a:t>
            </a:r>
            <a:r>
              <a:rPr lang="en-US" sz="1400" dirty="0" err="1" smtClean="0"/>
              <a:t>visudo</a:t>
            </a:r>
            <a:r>
              <a:rPr lang="en-US" sz="1400" dirty="0" smtClean="0"/>
              <a:t> with EDITOR=</a:t>
            </a:r>
            <a:r>
              <a:rPr lang="en-US" sz="1400" dirty="0" err="1" smtClean="0"/>
              <a:t>nano</a:t>
            </a:r>
            <a:endParaRPr lang="en-US" sz="1400" dirty="0" smtClean="0"/>
          </a:p>
          <a:p>
            <a:pPr marL="109537" indent="0">
              <a:buNone/>
            </a:pPr>
            <a:r>
              <a:rPr lang="en-US" sz="1400" dirty="0" smtClean="0"/>
              <a:t>or</a:t>
            </a:r>
          </a:p>
          <a:p>
            <a:pPr marL="109537" indent="0">
              <a:buNone/>
            </a:pPr>
            <a:r>
              <a:rPr lang="en-US" sz="2000" dirty="0" smtClean="0"/>
              <a:t>bash$ export EDITOR=</a:t>
            </a:r>
            <a:r>
              <a:rPr lang="en-US" sz="2000" dirty="0" err="1" smtClean="0"/>
              <a:t>nano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 smtClean="0"/>
              <a:t>bash$ </a:t>
            </a:r>
            <a:r>
              <a:rPr lang="en-US" sz="2000" dirty="0" err="1" smtClean="0"/>
              <a:t>visudo</a:t>
            </a:r>
            <a:r>
              <a:rPr lang="en-US" sz="2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236"/>
            <a:ext cx="8229600" cy="1143000"/>
          </a:xfrm>
        </p:spPr>
        <p:txBody>
          <a:bodyPr/>
          <a:lstStyle/>
          <a:p>
            <a:r>
              <a:rPr lang="en-US" dirty="0" smtClean="0"/>
              <a:t>Editing critical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http://teaching.idallen.com/cst8207/</a:t>
            </a:r>
            <a:r>
              <a:rPr lang="en-US" dirty="0" smtClean="0"/>
              <a:t>13f/</a:t>
            </a:r>
            <a:r>
              <a:rPr lang="en-US" dirty="0"/>
              <a:t>notes/700_users_and_groups.html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7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sz="2000" dirty="0"/>
              <a:t>http://</a:t>
            </a:r>
            <a:r>
              <a:rPr lang="en-US" sz="2000" dirty="0" err="1"/>
              <a:t>www.gnu.org</a:t>
            </a:r>
            <a:r>
              <a:rPr lang="en-US" sz="2000" dirty="0"/>
              <a:t>/fun/jokes/</a:t>
            </a:r>
            <a:r>
              <a:rPr lang="en-US" sz="2000" dirty="0" err="1"/>
              <a:t>know.your.sysadmin.html</a:t>
            </a:r>
            <a:endParaRPr lang="en-US" sz="2000" dirty="0"/>
          </a:p>
          <a:p>
            <a:r>
              <a:rPr lang="en-US" dirty="0" smtClean="0"/>
              <a:t>The system administrator role in a nutshell is to keep the system healthy and the users as productive as possible</a:t>
            </a:r>
          </a:p>
          <a:p>
            <a:r>
              <a:rPr lang="en-US" dirty="0" smtClean="0"/>
              <a:t>OK, what's a system?  Examples:</a:t>
            </a:r>
          </a:p>
          <a:p>
            <a:pPr lvl="1"/>
            <a:r>
              <a:rPr lang="en-US" dirty="0" smtClean="0"/>
              <a:t>multi-user Linux machine</a:t>
            </a:r>
            <a:r>
              <a:rPr lang="en-US" dirty="0"/>
              <a:t> </a:t>
            </a:r>
            <a:r>
              <a:rPr lang="en-US" dirty="0" smtClean="0"/>
              <a:t>like our CLS,  245 users</a:t>
            </a:r>
          </a:p>
          <a:p>
            <a:pPr lvl="1"/>
            <a:r>
              <a:rPr lang="en-US" dirty="0" smtClean="0"/>
              <a:t>multiple Linux workstations (lab in T127)</a:t>
            </a:r>
          </a:p>
          <a:p>
            <a:pPr lvl="1"/>
            <a:r>
              <a:rPr lang="en-US" dirty="0" smtClean="0"/>
              <a:t>individual Linux workstations (primary user is a </a:t>
            </a:r>
            <a:r>
              <a:rPr lang="en-US" dirty="0" err="1" smtClean="0"/>
              <a:t>sysadmin</a:t>
            </a:r>
            <a:r>
              <a:rPr lang="en-US" dirty="0" smtClean="0"/>
              <a:t> too, they come to you for help)</a:t>
            </a:r>
          </a:p>
          <a:p>
            <a:pPr lvl="1"/>
            <a:r>
              <a:rPr lang="en-US" dirty="0" smtClean="0"/>
              <a:t>Web Servers, Mail Servers, Document Servers...</a:t>
            </a:r>
          </a:p>
          <a:p>
            <a:r>
              <a:rPr lang="en-US" dirty="0" smtClean="0"/>
              <a:t>OK, what does it mean for a system to be healthy?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System Administration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group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groupadd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cs typeface="Courier New"/>
              </a:rPr>
              <a:t>make </a:t>
            </a:r>
            <a:r>
              <a:rPr lang="en-US" sz="2400" dirty="0" err="1" smtClean="0">
                <a:latin typeface="Courier New"/>
                <a:cs typeface="Courier New"/>
              </a:rPr>
              <a:t>tgk</a:t>
            </a:r>
            <a:r>
              <a:rPr lang="en-US" sz="2400" dirty="0" smtClean="0">
                <a:cs typeface="Courier New"/>
              </a:rPr>
              <a:t> and </a:t>
            </a:r>
            <a:r>
              <a:rPr lang="en-US" sz="2400" dirty="0" err="1" smtClean="0">
                <a:latin typeface="Courier New"/>
                <a:cs typeface="Courier New"/>
              </a:rPr>
              <a:t>idallen</a:t>
            </a:r>
            <a:r>
              <a:rPr lang="en-US" sz="2400" dirty="0" smtClean="0">
                <a:cs typeface="Courier New"/>
              </a:rPr>
              <a:t> the members of </a:t>
            </a:r>
            <a:r>
              <a:rPr lang="en-US" sz="2400" dirty="0" err="1" smtClean="0">
                <a:latin typeface="Courier New"/>
                <a:cs typeface="Courier New"/>
              </a:rPr>
              <a:t>mygroup</a:t>
            </a:r>
            <a:endParaRPr lang="en-US" sz="2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–M </a:t>
            </a:r>
            <a:r>
              <a:rPr lang="en-US" dirty="0" err="1" smtClean="0">
                <a:latin typeface="Courier New"/>
                <a:cs typeface="Courier New"/>
              </a:rPr>
              <a:t>tgk,idallen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>
                <a:cs typeface="Courier New"/>
              </a:rPr>
              <a:t>add </a:t>
            </a:r>
            <a:r>
              <a:rPr lang="en-US" dirty="0" err="1" smtClean="0">
                <a:latin typeface="Courier New"/>
                <a:cs typeface="Courier New"/>
              </a:rPr>
              <a:t>ian</a:t>
            </a:r>
            <a:r>
              <a:rPr lang="en-US" dirty="0" smtClean="0">
                <a:cs typeface="Courier New"/>
              </a:rPr>
              <a:t> </a:t>
            </a:r>
            <a:r>
              <a:rPr lang="en-US" dirty="0">
                <a:cs typeface="Courier New"/>
              </a:rPr>
              <a:t>to </a:t>
            </a:r>
            <a:r>
              <a:rPr lang="en-US" dirty="0" err="1">
                <a:latin typeface="Courier New"/>
                <a:cs typeface="Courier New"/>
              </a:rPr>
              <a:t>mygroup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>
                <a:latin typeface="Courier New"/>
                <a:cs typeface="Courier New"/>
              </a:rPr>
              <a:t>gpasswd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–a </a:t>
            </a:r>
            <a:r>
              <a:rPr lang="en-US" dirty="0" err="1" smtClean="0">
                <a:latin typeface="Courier New"/>
                <a:cs typeface="Courier New"/>
              </a:rPr>
              <a:t>ian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make </a:t>
            </a:r>
            <a:r>
              <a:rPr lang="en-US" dirty="0" err="1" smtClean="0">
                <a:latin typeface="Courier New"/>
                <a:cs typeface="Courier New"/>
              </a:rPr>
              <a:t>tgk</a:t>
            </a:r>
            <a:r>
              <a:rPr lang="en-US" dirty="0" smtClean="0">
                <a:cs typeface="Courier New"/>
              </a:rPr>
              <a:t> the admin of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–A </a:t>
            </a:r>
            <a:r>
              <a:rPr lang="en-US" dirty="0" err="1" smtClean="0">
                <a:latin typeface="Courier New"/>
                <a:cs typeface="Courier New"/>
              </a:rPr>
              <a:t>tgk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r>
              <a:rPr lang="en-US" dirty="0" smtClean="0">
                <a:cs typeface="Courier New"/>
              </a:rPr>
              <a:t> </a:t>
            </a:r>
          </a:p>
          <a:p>
            <a:r>
              <a:rPr lang="en-US" dirty="0" smtClean="0">
                <a:cs typeface="Courier New"/>
              </a:rPr>
              <a:t>set a password on </a:t>
            </a:r>
            <a:r>
              <a:rPr lang="en-US" dirty="0" err="1" smtClean="0">
                <a:cs typeface="Courier New"/>
              </a:rPr>
              <a:t>mygroup</a:t>
            </a:r>
            <a:endParaRPr lang="en-US" dirty="0" smtClean="0"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gpasswd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mygroup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5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account has been created for everyone who should have one (the users)</a:t>
            </a:r>
          </a:p>
          <a:p>
            <a:r>
              <a:rPr lang="en-US" dirty="0" smtClean="0"/>
              <a:t>every user is authorized to read, write, and execute exactly what they should be able to</a:t>
            </a:r>
          </a:p>
          <a:p>
            <a:pPr lvl="1"/>
            <a:r>
              <a:rPr lang="en-US" dirty="0" smtClean="0"/>
              <a:t>not more</a:t>
            </a:r>
          </a:p>
          <a:p>
            <a:pPr lvl="1"/>
            <a:r>
              <a:rPr lang="en-US" dirty="0" smtClean="0"/>
              <a:t>not less</a:t>
            </a:r>
          </a:p>
          <a:p>
            <a:r>
              <a:rPr lang="en-US" dirty="0" smtClean="0"/>
              <a:t>every user can access the resources they need</a:t>
            </a:r>
          </a:p>
          <a:p>
            <a:pPr lvl="1"/>
            <a:r>
              <a:rPr lang="en-US" dirty="0" smtClean="0"/>
              <a:t>disk space</a:t>
            </a:r>
          </a:p>
          <a:p>
            <a:pPr lvl="1"/>
            <a:r>
              <a:rPr lang="en-US" dirty="0" smtClean="0"/>
              <a:t>software applications/libraries</a:t>
            </a:r>
          </a:p>
          <a:p>
            <a:pPr lvl="1"/>
            <a:r>
              <a:rPr lang="en-US" dirty="0" smtClean="0"/>
              <a:t>processes, memory, CPU time</a:t>
            </a:r>
          </a:p>
          <a:p>
            <a:pPr lvl="1"/>
            <a:r>
              <a:rPr lang="en-US" dirty="0" smtClean="0"/>
              <a:t>resource hogs don't affect the work of other users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Multi-User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8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763000" cy="56388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ccessible to its users</a:t>
            </a:r>
          </a:p>
          <a:p>
            <a:pPr lvl="1"/>
            <a:r>
              <a:rPr lang="en-US" dirty="0" smtClean="0"/>
              <a:t>accessible remotely if applicable (</a:t>
            </a:r>
            <a:r>
              <a:rPr lang="en-US" dirty="0" err="1" smtClean="0"/>
              <a:t>ssh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good uptime with reasonable maintenance windows</a:t>
            </a:r>
          </a:p>
          <a:p>
            <a:r>
              <a:rPr lang="en-US" dirty="0" smtClean="0"/>
              <a:t>Secure from attack</a:t>
            </a:r>
          </a:p>
          <a:p>
            <a:pPr lvl="1"/>
            <a:r>
              <a:rPr lang="en-US" dirty="0" smtClean="0"/>
              <a:t>inaccessible to unauthorized users (external attack)</a:t>
            </a:r>
          </a:p>
          <a:p>
            <a:pPr lvl="1"/>
            <a:r>
              <a:rPr lang="en-US" dirty="0" smtClean="0"/>
              <a:t>no unauthorized or stolen access to user accounts</a:t>
            </a:r>
          </a:p>
          <a:p>
            <a:pPr lvl="1"/>
            <a:r>
              <a:rPr lang="en-US" dirty="0" smtClean="0"/>
              <a:t>resistant to internal attacks</a:t>
            </a:r>
          </a:p>
          <a:p>
            <a:pPr lvl="2"/>
            <a:r>
              <a:rPr lang="en-US" dirty="0" smtClean="0"/>
              <a:t>users cannot elevate their privileges</a:t>
            </a:r>
          </a:p>
          <a:p>
            <a:pPr lvl="2"/>
            <a:r>
              <a:rPr lang="en-US" dirty="0" smtClean="0"/>
              <a:t>users don't bring system down without trying</a:t>
            </a:r>
          </a:p>
          <a:p>
            <a:pPr lvl="1"/>
            <a:r>
              <a:rPr lang="en-US" dirty="0" smtClean="0"/>
              <a:t>prevent cross-user attacks</a:t>
            </a:r>
          </a:p>
          <a:p>
            <a:pPr lvl="2"/>
            <a:r>
              <a:rPr lang="en-US" dirty="0" smtClean="0"/>
              <a:t>ensure users cannot interfere with each other's</a:t>
            </a:r>
          </a:p>
          <a:p>
            <a:pPr lvl="3"/>
            <a:r>
              <a:rPr lang="en-US" dirty="0" smtClean="0"/>
              <a:t>confidentiality of files</a:t>
            </a:r>
          </a:p>
          <a:p>
            <a:pPr lvl="3"/>
            <a:r>
              <a:rPr lang="en-US" dirty="0" smtClean="0"/>
              <a:t>integrity of files</a:t>
            </a:r>
          </a:p>
          <a:p>
            <a:pPr lvl="3"/>
            <a:r>
              <a:rPr lang="en-US" dirty="0" smtClean="0"/>
              <a:t>availability of files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Healthy Multi-User System </a:t>
            </a:r>
            <a:r>
              <a:rPr lang="en-US" sz="2400" dirty="0" smtClean="0"/>
              <a:t>(cont'd)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en-US" dirty="0" smtClean="0"/>
              <a:t>backups</a:t>
            </a:r>
          </a:p>
          <a:p>
            <a:r>
              <a:rPr lang="en-US" dirty="0" smtClean="0"/>
              <a:t>security patches (software updates, below)</a:t>
            </a:r>
          </a:p>
          <a:p>
            <a:r>
              <a:rPr lang="en-US" dirty="0" smtClean="0"/>
              <a:t>monitor and manage disk space</a:t>
            </a:r>
          </a:p>
          <a:p>
            <a:pPr lvl="1"/>
            <a:r>
              <a:rPr lang="en-US" dirty="0" smtClean="0"/>
              <a:t>find and educate and control "space hogs"</a:t>
            </a:r>
          </a:p>
          <a:p>
            <a:pPr lvl="1"/>
            <a:r>
              <a:rPr lang="en-US" dirty="0" smtClean="0"/>
              <a:t>add new disk space</a:t>
            </a:r>
          </a:p>
          <a:p>
            <a:pPr lvl="1"/>
            <a:r>
              <a:rPr lang="en-US" dirty="0" smtClean="0"/>
              <a:t>replace failed disk space</a:t>
            </a:r>
          </a:p>
          <a:p>
            <a:r>
              <a:rPr lang="en-US" dirty="0" smtClean="0"/>
              <a:t>software installation</a:t>
            </a:r>
          </a:p>
          <a:p>
            <a:r>
              <a:rPr lang="en-US" dirty="0" smtClean="0"/>
              <a:t>software updates</a:t>
            </a:r>
          </a:p>
          <a:p>
            <a:r>
              <a:rPr lang="en-US" dirty="0" smtClean="0"/>
              <a:t>system upgrades (preferably not often)</a:t>
            </a:r>
          </a:p>
          <a:p>
            <a:r>
              <a:rPr lang="en-US" dirty="0" smtClean="0"/>
              <a:t>monitor the system logs for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Maintenance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3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dirty="0" smtClean="0"/>
              <a:t>Red Hat Enterprise Linux is the industry standard for production Linux servers</a:t>
            </a:r>
          </a:p>
          <a:p>
            <a:r>
              <a:rPr lang="en-US" dirty="0" smtClean="0"/>
              <a:t>Red Hat and Oracle are the two big companies offering Linux IT services</a:t>
            </a:r>
          </a:p>
          <a:p>
            <a:pPr lvl="1"/>
            <a:r>
              <a:rPr lang="en-US" dirty="0" smtClean="0"/>
              <a:t>Red Hat uses RHEL (Red Hat Enterprise Linux)</a:t>
            </a:r>
          </a:p>
          <a:p>
            <a:pPr lvl="1"/>
            <a:r>
              <a:rPr lang="en-US" dirty="0" smtClean="0"/>
              <a:t>Oracle uses RHEL (with Red Hat Trademarks removed)</a:t>
            </a:r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is RHEL (with Red Hat trademarks removed)</a:t>
            </a:r>
          </a:p>
          <a:p>
            <a:r>
              <a:rPr lang="en-US" dirty="0" smtClean="0"/>
              <a:t>RHEL Versions have a lifespan on the order of 10 years</a:t>
            </a:r>
          </a:p>
          <a:p>
            <a:pPr lvl="1"/>
            <a:r>
              <a:rPr lang="en-US" dirty="0" smtClean="0"/>
              <a:t>4.x, 5.x, 6.x, (7.x is coming)</a:t>
            </a:r>
          </a:p>
          <a:p>
            <a:r>
              <a:rPr lang="en-US" dirty="0" smtClean="0"/>
              <a:t>Each version of RHEL contains a set of packages, each of a particular version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Red Hat Enterprise Linux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After a server is installed with a RHEL version, configured, tested, and put into production, you want to keep the individual packages up to date</a:t>
            </a:r>
          </a:p>
          <a:p>
            <a:r>
              <a:rPr lang="en-US" dirty="0" smtClean="0"/>
              <a:t>For </a:t>
            </a:r>
            <a:r>
              <a:rPr lang="en-US" dirty="0"/>
              <a:t>our purposes, a Software Update is a new version of an individual package</a:t>
            </a:r>
          </a:p>
          <a:p>
            <a:pPr lvl="1"/>
            <a:r>
              <a:rPr lang="en-US" dirty="0"/>
              <a:t>new version of </a:t>
            </a:r>
            <a:r>
              <a:rPr lang="en-US" dirty="0" err="1"/>
              <a:t>openssh</a:t>
            </a:r>
            <a:r>
              <a:rPr lang="en-US" dirty="0"/>
              <a:t>, </a:t>
            </a:r>
            <a:r>
              <a:rPr lang="en-US" dirty="0" err="1"/>
              <a:t>httpd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it is important to install </a:t>
            </a:r>
            <a:r>
              <a:rPr lang="en-US" dirty="0" smtClean="0"/>
              <a:t>these</a:t>
            </a:r>
          </a:p>
          <a:p>
            <a:r>
              <a:rPr lang="en-US" dirty="0" smtClean="0"/>
              <a:t>Red Hat </a:t>
            </a:r>
            <a:r>
              <a:rPr lang="en-US" dirty="0" err="1" smtClean="0"/>
              <a:t>backports</a:t>
            </a:r>
            <a:r>
              <a:rPr lang="en-US" dirty="0" smtClean="0"/>
              <a:t> security fixes to packages</a:t>
            </a:r>
          </a:p>
          <a:p>
            <a:pPr lvl="1"/>
            <a:r>
              <a:rPr lang="en-US" dirty="0" smtClean="0"/>
              <a:t>This means Red Hat provides software updates to put new security fixes in the old versions of packages in the old versions of RHEL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44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495800"/>
          </a:xfrm>
        </p:spPr>
        <p:txBody>
          <a:bodyPr/>
          <a:lstStyle/>
          <a:p>
            <a:r>
              <a:rPr lang="en-US" dirty="0" smtClean="0"/>
              <a:t>For our purposes, a System Upgrade is a move from a major RHEL version to a later one</a:t>
            </a:r>
          </a:p>
          <a:p>
            <a:r>
              <a:rPr lang="en-US" dirty="0" smtClean="0"/>
              <a:t>Later RHEL versions can be quite different from each other</a:t>
            </a:r>
          </a:p>
          <a:p>
            <a:pPr lvl="1"/>
            <a:r>
              <a:rPr lang="en-US" dirty="0" smtClean="0"/>
              <a:t>different packages (</a:t>
            </a:r>
            <a:r>
              <a:rPr lang="en-US" dirty="0" err="1" smtClean="0"/>
              <a:t>sysVinit</a:t>
            </a:r>
            <a:r>
              <a:rPr lang="en-US" dirty="0" smtClean="0"/>
              <a:t> versus </a:t>
            </a:r>
            <a:r>
              <a:rPr lang="en-US" dirty="0" err="1" smtClean="0"/>
              <a:t>upstartd</a:t>
            </a:r>
            <a:r>
              <a:rPr lang="en-US" dirty="0" smtClean="0"/>
              <a:t> versus </a:t>
            </a:r>
            <a:r>
              <a:rPr lang="en-US" dirty="0" err="1" smtClean="0"/>
              <a:t>systemd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different major revisions of packages (apache 1.x versus apache 2.x;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System Upgrade typically involves a new installation, configuration, testing, deployment, switch over from old system to new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 Upgrade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7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24738</TotalTime>
  <Words>2379</Words>
  <Application>Microsoft Macintosh PowerPoint</Application>
  <PresentationFormat>On-screen Show (4:3)</PresentationFormat>
  <Paragraphs>315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CST8177 – Linux II</vt:lpstr>
      <vt:lpstr>Today’s Topics</vt:lpstr>
      <vt:lpstr>System Administration</vt:lpstr>
      <vt:lpstr>Healthy Multi-User System</vt:lpstr>
      <vt:lpstr>Healthy Multi-User System (cont'd)</vt:lpstr>
      <vt:lpstr>Regular Maintenance</vt:lpstr>
      <vt:lpstr>Red Hat Enterprise Linux</vt:lpstr>
      <vt:lpstr>Software Update</vt:lpstr>
      <vt:lpstr>System Upgrade</vt:lpstr>
      <vt:lpstr>System Upgrades</vt:lpstr>
      <vt:lpstr>CentOS VMs</vt:lpstr>
      <vt:lpstr>Three types of account</vt:lpstr>
      <vt:lpstr>Setting up root</vt:lpstr>
      <vt:lpstr>sudo refresher</vt:lpstr>
      <vt:lpstr>User Management</vt:lpstr>
      <vt:lpstr>passwd command</vt:lpstr>
      <vt:lpstr>creating users</vt:lpstr>
      <vt:lpstr>creating many new users (cont'd)</vt:lpstr>
      <vt:lpstr>creating many new users (cont'd)</vt:lpstr>
      <vt:lpstr>creating many users (cont'd)</vt:lpstr>
      <vt:lpstr>Basic sed</vt:lpstr>
      <vt:lpstr>Sed examples</vt:lpstr>
      <vt:lpstr>passwd command examples</vt:lpstr>
      <vt:lpstr>passwd (cont'd)</vt:lpstr>
      <vt:lpstr>passwd example (cont'd)</vt:lpstr>
      <vt:lpstr>force passwd change on login</vt:lpstr>
      <vt:lpstr>Disable an account</vt:lpstr>
      <vt:lpstr>Editing critical files</vt:lpstr>
      <vt:lpstr>Group management</vt:lpstr>
      <vt:lpstr>group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321</cp:revision>
  <dcterms:created xsi:type="dcterms:W3CDTF">2006-08-16T00:00:00Z</dcterms:created>
  <dcterms:modified xsi:type="dcterms:W3CDTF">2014-03-17T14:07:53Z</dcterms:modified>
</cp:coreProperties>
</file>