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35" r:id="rId4"/>
    <p:sldId id="336" r:id="rId5"/>
    <p:sldId id="337" r:id="rId6"/>
    <p:sldId id="325" r:id="rId7"/>
    <p:sldId id="291" r:id="rId8"/>
    <p:sldId id="292" r:id="rId9"/>
    <p:sldId id="293" r:id="rId10"/>
    <p:sldId id="296" r:id="rId11"/>
    <p:sldId id="307" r:id="rId12"/>
    <p:sldId id="310" r:id="rId13"/>
    <p:sldId id="313" r:id="rId14"/>
    <p:sldId id="341" r:id="rId15"/>
    <p:sldId id="317" r:id="rId16"/>
    <p:sldId id="321" r:id="rId17"/>
    <p:sldId id="322" r:id="rId18"/>
    <p:sldId id="344" r:id="rId19"/>
    <p:sldId id="345" r:id="rId20"/>
    <p:sldId id="346" r:id="rId21"/>
    <p:sldId id="347" r:id="rId22"/>
    <p:sldId id="348" r:id="rId23"/>
    <p:sldId id="342" r:id="rId24"/>
    <p:sldId id="349" r:id="rId25"/>
    <p:sldId id="343" r:id="rId26"/>
    <p:sldId id="350" r:id="rId27"/>
    <p:sldId id="326" r:id="rId28"/>
    <p:sldId id="327" r:id="rId29"/>
    <p:sldId id="328" r:id="rId30"/>
    <p:sldId id="329" r:id="rId31"/>
    <p:sldId id="330" r:id="rId32"/>
    <p:sldId id="339" r:id="rId33"/>
    <p:sldId id="357" r:id="rId34"/>
    <p:sldId id="351" r:id="rId35"/>
    <p:sldId id="352" r:id="rId36"/>
    <p:sldId id="353" r:id="rId37"/>
    <p:sldId id="354" r:id="rId38"/>
    <p:sldId id="340" r:id="rId39"/>
    <p:sldId id="355" r:id="rId40"/>
    <p:sldId id="356" r:id="rId41"/>
    <p:sldId id="358" r:id="rId42"/>
    <p:sldId id="331" r:id="rId43"/>
    <p:sldId id="332" r:id="rId44"/>
    <p:sldId id="333" r:id="rId45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39" autoAdjust="0"/>
  </p:normalViewPr>
  <p:slideViewPr>
    <p:cSldViewPr>
      <p:cViewPr>
        <p:scale>
          <a:sx n="110" d="100"/>
          <a:sy n="110" d="100"/>
        </p:scale>
        <p:origin x="774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25AB72E-AAB0-46C9-8C10-F676A3EE81C0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E122CAB-C6F4-4CD2-A9C6-BCBD75B3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BC1507E-54C6-44C4-A6D7-B3B8E77BD97F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035D5DD-142F-4F53-A0F4-A4C82482F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74DD0D-5BC6-4585-A363-0BAFD8382BE6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CST8177 – Todd Kelley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F629E2-7CCB-4049-8D37-F5260A6E6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27FE-4EF0-42D8-97B8-6378858B1A1B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CC76-A992-4A43-9C35-3E556515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4415-71F5-466F-8E66-5F42D7C22532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5BEC-8E65-412D-A275-E426B270A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7714-5BEE-4B5B-9C04-6C20058B6CE1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CST8177 – Todd Kelley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155E-D2A1-484E-8813-A61F9D7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B9F9EE-55B9-447E-96AE-4890770D22A8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CST8177 – Todd Kelley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5F08F-BB0F-4A44-A923-5A3B92D32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CBA95A-07EE-4800-B802-A178C6D7B71E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25DBF2-F4DB-406D-B955-2BF1D8E3F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0348F7-2398-4900-9CDE-7AFB56E460AA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0C10C-9EC0-4A0E-8CD0-53442CF3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6A7C3-54FB-4DED-9785-1AE65F0D2F1B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F0C938-DCB8-4C09-AB5F-C6F0098D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7A4C-D217-48BD-9A38-4FCB1B250784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04A7-A852-4036-9315-113AE8A3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24931D-6F21-421E-87A2-C66D17C11271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F20B4-13DC-444C-A6C6-4D48AEAB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466EFF-1399-490E-BD85-8C49FB1881F9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CST8207 - Shawn Unger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B792CA-4EF8-4095-8731-0B9B32B29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F14FFCF-E058-4511-811C-6D24FEC07CA6}" type="datetime1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CST8177 – Todd Kelley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BD1274-B62D-469E-95D6-39289E33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ing.idallen.com/cst8207/14w/notes/580_system_log_fil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CST8177 – Linux II</a:t>
            </a:r>
            <a:endParaRPr lang="en-US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934200" cy="2230438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dirty="0" smtClean="0"/>
              <a:t>Disks, </a:t>
            </a:r>
            <a:r>
              <a:rPr lang="en-US" smtClean="0"/>
              <a:t>Filesystems</a:t>
            </a:r>
            <a:endParaRPr lang="en-US" dirty="0" smtClean="0"/>
          </a:p>
          <a:p>
            <a:pPr marR="0" eaLnBrk="1" hangingPunct="1">
              <a:lnSpc>
                <a:spcPct val="90000"/>
              </a:lnSpc>
            </a:pPr>
            <a:r>
              <a:rPr lang="en-US" dirty="0" smtClean="0"/>
              <a:t>Todd Kelley</a:t>
            </a:r>
          </a:p>
          <a:p>
            <a:pPr marR="0" eaLnBrk="1" hangingPunct="1">
              <a:lnSpc>
                <a:spcPct val="90000"/>
              </a:lnSpc>
            </a:pPr>
            <a:r>
              <a:rPr lang="en-US" dirty="0" smtClean="0"/>
              <a:t>kelleyt@algonquincollege.com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CST8177– Todd Kelley</a:t>
            </a:r>
            <a:endParaRPr lang="en-US" dirty="0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E87B3-0DF3-44E1-8B83-31834B08A3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CST8177 - Algonquin College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9E3BC-23D5-4BC2-B884-0DB405F96F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Identifying Partitions</a:t>
            </a:r>
            <a:endParaRPr lang="en-US" dirty="0"/>
          </a:p>
        </p:txBody>
      </p:sp>
      <p:pic>
        <p:nvPicPr>
          <p:cNvPr id="18437" name="Picture 3" descr="Lin_D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4"/>
          <p:cNvSpPr txBox="1">
            <a:spLocks noChangeArrowheads="1"/>
          </p:cNvSpPr>
          <p:nvPr/>
        </p:nvSpPr>
        <p:spPr bwMode="auto">
          <a:xfrm>
            <a:off x="4425950" y="1600200"/>
            <a:ext cx="4032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6225" indent="-276225" defTabSz="7366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300" b="1" dirty="0">
                <a:latin typeface="Lucida Sans Unicode" pitchFamily="34" charset="0"/>
              </a:rPr>
              <a:t>Naming partitions</a:t>
            </a:r>
          </a:p>
          <a:p>
            <a:pPr marL="276225" indent="-276225" defTabSz="736600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700" b="1" dirty="0">
                <a:latin typeface="Lucida Sans Unicode" pitchFamily="34" charset="0"/>
              </a:rPr>
              <a:t>s</a:t>
            </a:r>
            <a:r>
              <a:rPr lang="en-US" sz="2700" b="1" dirty="0" smtClean="0">
                <a:latin typeface="Lucida Sans Unicode" pitchFamily="34" charset="0"/>
              </a:rPr>
              <a:t>d</a:t>
            </a:r>
            <a:r>
              <a:rPr lang="en-US" sz="2700" b="1" i="1" dirty="0" smtClean="0">
                <a:latin typeface="Lucida Sans Unicode" pitchFamily="34" charset="0"/>
              </a:rPr>
              <a:t>x</a:t>
            </a:r>
            <a:r>
              <a:rPr lang="en-US" sz="2700" b="1" dirty="0" smtClean="0">
                <a:latin typeface="Lucida Sans Unicode" pitchFamily="34" charset="0"/>
              </a:rPr>
              <a:t>1 </a:t>
            </a:r>
            <a:r>
              <a:rPr lang="en-US" sz="2700" b="1" dirty="0">
                <a:latin typeface="Lucida Sans Unicode" pitchFamily="34" charset="0"/>
              </a:rPr>
              <a:t>– </a:t>
            </a:r>
            <a:r>
              <a:rPr lang="en-US" sz="2700" b="1" dirty="0" smtClean="0">
                <a:latin typeface="Lucida Sans Unicode" pitchFamily="34" charset="0"/>
              </a:rPr>
              <a:t>sd</a:t>
            </a:r>
            <a:r>
              <a:rPr lang="en-US" sz="2700" b="1" i="1" dirty="0" smtClean="0">
                <a:latin typeface="Lucida Sans Unicode" pitchFamily="34" charset="0"/>
              </a:rPr>
              <a:t>x</a:t>
            </a:r>
            <a:r>
              <a:rPr lang="en-US" sz="2700" b="1" dirty="0" smtClean="0">
                <a:latin typeface="Lucida Sans Unicode" pitchFamily="34" charset="0"/>
              </a:rPr>
              <a:t>4</a:t>
            </a:r>
            <a:endParaRPr lang="en-US" sz="2700" b="1" dirty="0">
              <a:latin typeface="Lucida Sans Unicode" pitchFamily="34" charset="0"/>
            </a:endParaRPr>
          </a:p>
          <a:p>
            <a:pPr marL="598488" lvl="1" indent="-230188" defTabSz="736600">
              <a:spcBef>
                <a:spcPts val="325"/>
              </a:spcBef>
              <a:buClr>
                <a:schemeClr val="accent1"/>
              </a:buClr>
              <a:buFontTx/>
              <a:buChar char="•"/>
            </a:pPr>
            <a:r>
              <a:rPr lang="en-US" sz="2300" dirty="0" smtClean="0">
                <a:latin typeface="Lucida Sans Unicode" pitchFamily="34" charset="0"/>
              </a:rPr>
              <a:t>Primary Partitions </a:t>
            </a:r>
            <a:r>
              <a:rPr lang="en-US" sz="2300" dirty="0">
                <a:latin typeface="Lucida Sans Unicode" pitchFamily="34" charset="0"/>
              </a:rPr>
              <a:t>recorded in the partition table</a:t>
            </a:r>
          </a:p>
          <a:p>
            <a:pPr marL="276225" indent="-276225" defTabSz="736600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700" b="1" dirty="0">
                <a:latin typeface="Lucida Sans Unicode" pitchFamily="34" charset="0"/>
              </a:rPr>
              <a:t>s</a:t>
            </a:r>
            <a:r>
              <a:rPr lang="en-US" sz="2700" b="1" dirty="0" smtClean="0">
                <a:latin typeface="Lucida Sans Unicode" pitchFamily="34" charset="0"/>
              </a:rPr>
              <a:t>d</a:t>
            </a:r>
            <a:r>
              <a:rPr lang="en-US" sz="2700" b="1" i="1" dirty="0" smtClean="0">
                <a:latin typeface="Lucida Sans Unicode" pitchFamily="34" charset="0"/>
              </a:rPr>
              <a:t>x</a:t>
            </a:r>
            <a:r>
              <a:rPr lang="en-US" sz="2700" b="1" dirty="0" smtClean="0">
                <a:latin typeface="Lucida Sans Unicode" pitchFamily="34" charset="0"/>
              </a:rPr>
              <a:t>5 </a:t>
            </a:r>
            <a:r>
              <a:rPr lang="en-US" sz="2700" b="1" dirty="0">
                <a:latin typeface="Lucida Sans Unicode" pitchFamily="34" charset="0"/>
              </a:rPr>
              <a:t>– </a:t>
            </a:r>
            <a:r>
              <a:rPr lang="en-US" sz="2700" b="1" dirty="0" smtClean="0">
                <a:latin typeface="Lucida Sans Unicode" pitchFamily="34" charset="0"/>
              </a:rPr>
              <a:t>sd</a:t>
            </a:r>
            <a:r>
              <a:rPr lang="en-US" sz="2700" b="1" i="1" dirty="0" smtClean="0">
                <a:latin typeface="Lucida Sans Unicode" pitchFamily="34" charset="0"/>
              </a:rPr>
              <a:t>x</a:t>
            </a:r>
            <a:r>
              <a:rPr lang="en-US" sz="2700" b="1" dirty="0" smtClean="0">
                <a:latin typeface="Lucida Sans Unicode" pitchFamily="34" charset="0"/>
              </a:rPr>
              <a:t>63</a:t>
            </a:r>
            <a:endParaRPr lang="en-US" sz="2700" b="1" dirty="0">
              <a:latin typeface="Lucida Sans Unicode" pitchFamily="34" charset="0"/>
            </a:endParaRPr>
          </a:p>
          <a:p>
            <a:pPr marL="598488" lvl="1" indent="-230188" defTabSz="736600">
              <a:spcBef>
                <a:spcPts val="325"/>
              </a:spcBef>
              <a:buClr>
                <a:schemeClr val="accent1"/>
              </a:buClr>
              <a:buFontTx/>
              <a:buChar char="•"/>
            </a:pPr>
            <a:r>
              <a:rPr lang="en-US" sz="2300" dirty="0">
                <a:latin typeface="Lucida Sans Unicode" pitchFamily="34" charset="0"/>
              </a:rPr>
              <a:t>Logical </a:t>
            </a:r>
            <a:r>
              <a:rPr lang="en-US" sz="2300" dirty="0" smtClean="0">
                <a:latin typeface="Lucida Sans Unicode" pitchFamily="34" charset="0"/>
              </a:rPr>
              <a:t>partitions</a:t>
            </a:r>
            <a:endParaRPr lang="en-US" sz="2300" dirty="0">
              <a:latin typeface="Lucida Sans Unicode" pitchFamily="34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746125" y="5070475"/>
            <a:ext cx="775334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Note: You can have up to 4 primary partitions created in your </a:t>
            </a:r>
          </a:p>
          <a:p>
            <a:r>
              <a:rPr lang="en-US" sz="2400" dirty="0">
                <a:latin typeface="Times New Roman" pitchFamily="18" charset="0"/>
              </a:rPr>
              <a:t>          system, while there </a:t>
            </a:r>
            <a:r>
              <a:rPr lang="en-US" sz="2400" dirty="0" smtClean="0">
                <a:latin typeface="Times New Roman" pitchFamily="18" charset="0"/>
              </a:rPr>
              <a:t>can be </a:t>
            </a:r>
            <a:r>
              <a:rPr lang="en-US" sz="2400" dirty="0">
                <a:latin typeface="Times New Roman" pitchFamily="18" charset="0"/>
              </a:rPr>
              <a:t>only one extended partition. 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8366125" y="5146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CA" sz="24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4384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Sda1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Sda2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438400"/>
            <a:ext cx="762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Sda3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657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Sda5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657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Sda6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657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Sda7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7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DOS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fdisk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program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Very limited Linux support</a:t>
            </a:r>
            <a:endParaRPr lang="en-US" sz="2800" dirty="0" smtClean="0">
              <a:latin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Linux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fdisk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program (we use this)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similar to DOS </a:t>
            </a:r>
            <a:r>
              <a:rPr lang="en-US" sz="2400" dirty="0" err="1" smtClean="0">
                <a:latin typeface="Times New Roman" pitchFamily="18" charset="0"/>
              </a:rPr>
              <a:t>fdisk</a:t>
            </a:r>
            <a:r>
              <a:rPr lang="en-US" sz="2400" dirty="0" smtClean="0">
                <a:latin typeface="Times New Roman" pitchFamily="18" charset="0"/>
              </a:rPr>
              <a:t>, but more features available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can only be used under Linux/UNIX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parted </a:t>
            </a:r>
            <a:r>
              <a:rPr lang="en-US" sz="2400" dirty="0" smtClean="0">
                <a:latin typeface="Times New Roman" pitchFamily="18" charset="0"/>
              </a:rPr>
              <a:t>can handle more partition table types (e.g. GPT)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Disk Druid </a:t>
            </a:r>
            <a:r>
              <a:rPr lang="en-US" sz="2400" dirty="0" smtClean="0">
                <a:latin typeface="Times New Roman" pitchFamily="18" charset="0"/>
              </a:rPr>
              <a:t>program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</a:rPr>
              <a:t>Part of the Fedora installation system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</a:rPr>
              <a:t>Cannot be run on its own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gparted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</a:rPr>
              <a:t>Fedora, Ubuntu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Gnome Partitioning Editor: GUI based partitioning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only runs from within Linux/UNIX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CST8177 - Algonquin College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6DD4E-1FE7-4FF4-BC47-5391C13522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</a:rPr>
              <a:t>Options for Partitioning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8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fdisk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 [options] device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command-line partition table manipulator for Linux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allows for viewing or modifying existing partition table and/or creating new partition(s) for a specified device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can set Partition Type for most of the common files systems in use today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 smtClean="0">
                <a:latin typeface="Times New Roman" pitchFamily="18" charset="0"/>
              </a:rPr>
              <a:t>fdisk</a:t>
            </a:r>
            <a:r>
              <a:rPr lang="en-US" sz="2400" dirty="0" smtClean="0">
                <a:latin typeface="Times New Roman" pitchFamily="18" charset="0"/>
              </a:rPr>
              <a:t> –l /</a:t>
            </a:r>
            <a:r>
              <a:rPr lang="en-US" sz="2400" dirty="0" err="1" smtClean="0">
                <a:latin typeface="Times New Roman" pitchFamily="18" charset="0"/>
              </a:rPr>
              <a:t>dev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</a:rPr>
              <a:t>sda</a:t>
            </a:r>
            <a:endParaRPr lang="en-US" sz="2400" dirty="0" smtClean="0">
              <a:latin typeface="Times New Roman" pitchFamily="18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CST8177 - Algonquin College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B3FF9-8409-43E7-B53D-F75851429D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</a:rPr>
              <a:t>Linux </a:t>
            </a:r>
            <a:r>
              <a:rPr lang="en-US" sz="4400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fdisk</a:t>
            </a:r>
            <a:r>
              <a:rPr lang="en-US" sz="4400" dirty="0" smtClean="0">
                <a:latin typeface="Times New Roman" pitchFamily="18" charset="0"/>
              </a:rPr>
              <a:t> command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en-US" dirty="0" smtClean="0"/>
              <a:t>Logical Volume Manager</a:t>
            </a:r>
          </a:p>
          <a:p>
            <a:r>
              <a:rPr lang="en-US" dirty="0" smtClean="0"/>
              <a:t>LVM tutorial: </a:t>
            </a:r>
          </a:p>
          <a:p>
            <a:pPr lvl="1"/>
            <a:r>
              <a:rPr lang="en-US" dirty="0"/>
              <a:t>http://www.howtoforge.com/linux_lvm</a:t>
            </a:r>
            <a:endParaRPr lang="en-US" dirty="0" smtClean="0"/>
          </a:p>
          <a:p>
            <a:r>
              <a:rPr lang="en-US" dirty="0" smtClean="0"/>
              <a:t>disk partitions are physical volumes</a:t>
            </a:r>
          </a:p>
          <a:p>
            <a:r>
              <a:rPr lang="en-US" dirty="0" smtClean="0"/>
              <a:t>one or more physical volumes forms a volume group</a:t>
            </a:r>
          </a:p>
          <a:p>
            <a:r>
              <a:rPr lang="en-US" dirty="0" smtClean="0"/>
              <a:t>a volume group can be divided into logical volumes</a:t>
            </a:r>
          </a:p>
          <a:p>
            <a:r>
              <a:rPr lang="en-US" dirty="0" smtClean="0"/>
              <a:t>We create file systems on the logical volumes</a:t>
            </a:r>
          </a:p>
          <a:p>
            <a:pPr marL="109537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LVM, we deal with space in logical and physical volumes in terms of "extents"</a:t>
            </a:r>
          </a:p>
          <a:p>
            <a:r>
              <a:rPr lang="en-US" dirty="0" smtClean="0"/>
              <a:t>Logical Volumes: LE or Logical Extents</a:t>
            </a:r>
          </a:p>
          <a:p>
            <a:r>
              <a:rPr lang="en-US" dirty="0" smtClean="0"/>
              <a:t>Physical Volumes: PE or Physical Extents</a:t>
            </a:r>
          </a:p>
          <a:p>
            <a:r>
              <a:rPr lang="en-US" dirty="0" smtClean="0"/>
              <a:t>Extents are the little pieces of space that can be managed: divided up into volumes, added to volumes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LVM Logical Volume Components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4038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5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Adding disks and LVM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Let's explore LVM by adding a disk and putting it under LVM control</a:t>
            </a:r>
          </a:p>
          <a:p>
            <a:r>
              <a:rPr lang="en-US" dirty="0" smtClean="0"/>
              <a:t>We'll create a file system on that logical volume</a:t>
            </a:r>
          </a:p>
          <a:p>
            <a:r>
              <a:rPr lang="en-US" dirty="0" smtClean="0"/>
              <a:t>Then we'll add yet another disk and grow that file system so it uses the added space</a:t>
            </a:r>
          </a:p>
          <a:p>
            <a:r>
              <a:rPr lang="en-US" dirty="0" smtClean="0"/>
              <a:t>physical volume commands /</a:t>
            </a:r>
            <a:r>
              <a:rPr lang="en-US" dirty="0" err="1" smtClean="0"/>
              <a:t>sbin</a:t>
            </a:r>
            <a:r>
              <a:rPr lang="en-US" dirty="0" smtClean="0"/>
              <a:t>/</a:t>
            </a:r>
            <a:r>
              <a:rPr lang="en-US" dirty="0" err="1" smtClean="0"/>
              <a:t>pv</a:t>
            </a:r>
            <a:r>
              <a:rPr lang="en-US" dirty="0" smtClean="0"/>
              <a:t>*</a:t>
            </a:r>
          </a:p>
          <a:p>
            <a:r>
              <a:rPr lang="en-US" dirty="0" smtClean="0"/>
              <a:t>volume group commands /</a:t>
            </a:r>
            <a:r>
              <a:rPr lang="en-US" dirty="0" err="1" smtClean="0"/>
              <a:t>sbin</a:t>
            </a:r>
            <a:r>
              <a:rPr lang="en-US" dirty="0" smtClean="0"/>
              <a:t>/vg*</a:t>
            </a:r>
          </a:p>
          <a:p>
            <a:r>
              <a:rPr lang="en-US" b="1" dirty="0" smtClean="0">
                <a:cs typeface="Courier New" pitchFamily="49" charset="0"/>
              </a:rPr>
              <a:t>logical volume commands /</a:t>
            </a:r>
            <a:r>
              <a:rPr lang="en-US" b="1" dirty="0" err="1" smtClean="0">
                <a:cs typeface="Courier New" pitchFamily="49" charset="0"/>
              </a:rPr>
              <a:t>sbin</a:t>
            </a:r>
            <a:r>
              <a:rPr lang="en-US" b="1" dirty="0" smtClean="0">
                <a:cs typeface="Courier New" pitchFamily="49" charset="0"/>
              </a:rPr>
              <a:t>/lv*</a:t>
            </a:r>
          </a:p>
          <a:p>
            <a:r>
              <a:rPr lang="en-US" b="1" dirty="0" smtClean="0">
                <a:cs typeface="Courier New" pitchFamily="49" charset="0"/>
              </a:rPr>
              <a:t>Examples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lvdisplay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# show logical volumes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pvdisplay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# show physical volumes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power down machine (or virtual machine)</a:t>
            </a:r>
          </a:p>
          <a:p>
            <a:r>
              <a:rPr lang="en-US" sz="2400" dirty="0" smtClean="0"/>
              <a:t>add hard disk</a:t>
            </a:r>
          </a:p>
          <a:p>
            <a:r>
              <a:rPr lang="en-US" sz="2400" dirty="0" smtClean="0"/>
              <a:t>power up machine</a:t>
            </a:r>
          </a:p>
          <a:p>
            <a:r>
              <a:rPr lang="en-US" sz="2400" dirty="0" smtClean="0"/>
              <a:t>verify the new disk was detected (following slide)</a:t>
            </a:r>
          </a:p>
          <a:p>
            <a:r>
              <a:rPr lang="en-US" sz="2400" dirty="0" smtClean="0"/>
              <a:t>if the disk was brand new, it won't be partitioned (our example is this case)</a:t>
            </a:r>
          </a:p>
          <a:p>
            <a:r>
              <a:rPr lang="en-US" sz="2400" dirty="0" smtClean="0"/>
              <a:t>if the disk is being reused, be sure you can identify its partitions and you do not need the data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disk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http://teaching.idallen.com/cst8207/14w/notes/</a:t>
            </a:r>
            <a:r>
              <a:rPr lang="en-US" dirty="0" smtClean="0">
                <a:hlinkClick r:id="rId2"/>
              </a:rPr>
              <a:t>580_system_log_files.html</a:t>
            </a:r>
            <a:endParaRPr lang="en-US" dirty="0" smtClean="0"/>
          </a:p>
          <a:p>
            <a:r>
              <a:rPr lang="en-US" dirty="0" smtClean="0"/>
              <a:t>kernel messages are kept in a ring buffer</a:t>
            </a:r>
          </a:p>
          <a:p>
            <a:r>
              <a:rPr lang="en-US" dirty="0" smtClean="0"/>
              <a:t>common way to access the boot messages, including device discovery</a:t>
            </a:r>
          </a:p>
          <a:p>
            <a:r>
              <a:rPr lang="en-US" dirty="0" err="1" smtClean="0"/>
              <a:t>dmesg</a:t>
            </a:r>
            <a:endParaRPr lang="en-US" dirty="0" smtClean="0"/>
          </a:p>
          <a:p>
            <a:r>
              <a:rPr lang="en-US" dirty="0" smtClean="0"/>
              <a:t>example: look for disk discovery:</a:t>
            </a:r>
          </a:p>
          <a:p>
            <a:pPr lvl="1"/>
            <a:r>
              <a:rPr lang="en-US" dirty="0" err="1" smtClean="0"/>
              <a:t>dmesg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</a:t>
            </a:r>
            <a:r>
              <a:rPr lang="en-US" dirty="0" err="1" smtClean="0"/>
              <a:t>sd</a:t>
            </a:r>
            <a:endParaRPr lang="en-US" dirty="0" smtClean="0"/>
          </a:p>
          <a:p>
            <a:r>
              <a:rPr lang="en-US" dirty="0" smtClean="0"/>
              <a:t>(another way): look at disks/partitions that the kernel knows about:</a:t>
            </a:r>
          </a:p>
          <a:p>
            <a:pPr lvl="1"/>
            <a:r>
              <a:rPr lang="en-US" dirty="0" smtClean="0"/>
              <a:t>cat /</a:t>
            </a:r>
            <a:r>
              <a:rPr lang="en-US" dirty="0" err="1" smtClean="0"/>
              <a:t>proc</a:t>
            </a:r>
            <a:r>
              <a:rPr lang="en-US" dirty="0" smtClean="0"/>
              <a:t>/partitions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/>
          <a:lstStyle/>
          <a:p>
            <a:r>
              <a:rPr lang="en-US" dirty="0" err="1" smtClean="0"/>
              <a:t>dmesg</a:t>
            </a:r>
            <a:r>
              <a:rPr lang="en-US" dirty="0" smtClean="0"/>
              <a:t>: kernel ring buffer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3-24 at 7.35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96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Dmesg</a:t>
            </a:r>
            <a:r>
              <a:rPr lang="en-US" dirty="0" smtClean="0"/>
              <a:t> (</a:t>
            </a:r>
            <a:r>
              <a:rPr lang="en-US" dirty="0" err="1" smtClean="0"/>
              <a:t>sdb</a:t>
            </a:r>
            <a:r>
              <a:rPr lang="en-US" dirty="0" smtClean="0"/>
              <a:t> is the new disk)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sudo</a:t>
            </a:r>
            <a:r>
              <a:rPr lang="en-US" sz="2000" dirty="0" smtClean="0"/>
              <a:t> and PATH (environment)</a:t>
            </a:r>
          </a:p>
          <a:p>
            <a:pPr eaLnBrk="1" hangingPunct="1"/>
            <a:r>
              <a:rPr lang="en-US" sz="2000" dirty="0" smtClean="0"/>
              <a:t>disks</a:t>
            </a:r>
          </a:p>
          <a:p>
            <a:pPr eaLnBrk="1" hangingPunct="1"/>
            <a:r>
              <a:rPr lang="en-US" sz="2000" dirty="0" smtClean="0"/>
              <a:t>partitioning</a:t>
            </a:r>
          </a:p>
          <a:p>
            <a:pPr eaLnBrk="1" hangingPunct="1"/>
            <a:r>
              <a:rPr lang="en-US" sz="2000" dirty="0" smtClean="0"/>
              <a:t>formatting file systems: </a:t>
            </a:r>
            <a:r>
              <a:rPr lang="en-US" sz="2000" dirty="0" err="1" smtClean="0"/>
              <a:t>mkfs</a:t>
            </a:r>
            <a:r>
              <a:rPr lang="en-US" sz="2000" dirty="0" smtClean="0"/>
              <a:t> command</a:t>
            </a:r>
          </a:p>
          <a:p>
            <a:pPr eaLnBrk="1" hangingPunct="1"/>
            <a:r>
              <a:rPr lang="en-US" sz="2000" dirty="0" smtClean="0"/>
              <a:t>checking file system integrity: </a:t>
            </a:r>
            <a:r>
              <a:rPr lang="en-US" sz="2000" dirty="0" err="1" smtClean="0"/>
              <a:t>fsck</a:t>
            </a:r>
            <a:r>
              <a:rPr lang="en-US" sz="2000" dirty="0" smtClean="0"/>
              <a:t> command</a:t>
            </a:r>
          </a:p>
          <a:p>
            <a:pPr eaLnBrk="1" hangingPunct="1"/>
            <a:r>
              <a:rPr lang="en-US" sz="2000" dirty="0" smtClean="0"/>
              <a:t>/</a:t>
            </a:r>
            <a:r>
              <a:rPr lang="en-US" sz="2000" dirty="0" err="1" smtClean="0"/>
              <a:t>etc</a:t>
            </a:r>
            <a:r>
              <a:rPr lang="en-US" sz="2000" dirty="0" smtClean="0"/>
              <a:t>/</a:t>
            </a:r>
            <a:r>
              <a:rPr lang="en-US" sz="2000" dirty="0" err="1" smtClean="0"/>
              <a:t>fstab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mounting file systems: mount command</a:t>
            </a:r>
          </a:p>
          <a:p>
            <a:pPr eaLnBrk="1" hangingPunct="1"/>
            <a:r>
              <a:rPr lang="en-US" sz="2000" dirty="0" err="1" smtClean="0"/>
              <a:t>unmounting</a:t>
            </a:r>
            <a:r>
              <a:rPr lang="en-US" sz="2000" dirty="0" smtClean="0"/>
              <a:t> file systems: </a:t>
            </a:r>
            <a:r>
              <a:rPr lang="en-US" sz="2000" dirty="0" err="1" smtClean="0"/>
              <a:t>umount</a:t>
            </a:r>
            <a:r>
              <a:rPr lang="en-US" sz="2000" dirty="0" smtClean="0"/>
              <a:t> command</a:t>
            </a:r>
          </a:p>
          <a:p>
            <a:pPr eaLnBrk="1" hangingPunct="1"/>
            <a:r>
              <a:rPr lang="en-US" sz="2000" dirty="0" err="1" smtClean="0"/>
              <a:t>lsof</a:t>
            </a:r>
            <a:r>
              <a:rPr lang="en-US" sz="2000" dirty="0" smtClean="0"/>
              <a:t> and fuser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dirty="0" smtClean="0"/>
          </a:p>
          <a:p>
            <a:pPr marL="109537" indent="0" eaLnBrk="1" hangingPunct="1">
              <a:buNone/>
            </a:pPr>
            <a:endParaRPr lang="en-US" dirty="0"/>
          </a:p>
          <a:p>
            <a:pPr marL="109537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3703A-82FA-4D9C-ABF7-9691B1B13E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Today’s Topics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3-24 at 7.36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96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/partitions (</a:t>
            </a:r>
            <a:r>
              <a:rPr lang="en-US" dirty="0" err="1" smtClean="0"/>
              <a:t>sdb</a:t>
            </a:r>
            <a:r>
              <a:rPr lang="en-US" dirty="0" smtClean="0"/>
              <a:t> is new)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fdisk</a:t>
            </a:r>
            <a:r>
              <a:rPr lang="en-US" dirty="0" smtClean="0"/>
              <a:t> to partition the new disk</a:t>
            </a:r>
          </a:p>
          <a:p>
            <a:r>
              <a:rPr lang="en-US" dirty="0" smtClean="0"/>
              <a:t>we'll put the whole disk in one partition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partition on new disk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Screen Shot 2014-03-24 at 7.3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28" y="2133600"/>
            <a:ext cx="7468672" cy="50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6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pvcreate</a:t>
            </a:r>
            <a:r>
              <a:rPr lang="en-US" dirty="0" smtClean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/sdb1</a:t>
            </a:r>
          </a:p>
          <a:p>
            <a:pPr lvl="1"/>
            <a:r>
              <a:rPr lang="en-US" dirty="0" smtClean="0"/>
              <a:t>create the physical volume</a:t>
            </a:r>
          </a:p>
          <a:p>
            <a:r>
              <a:rPr lang="en-US" dirty="0" err="1" smtClean="0"/>
              <a:t>vgcreate</a:t>
            </a:r>
            <a:r>
              <a:rPr lang="en-US" dirty="0" smtClean="0"/>
              <a:t> VolGroup00 /</a:t>
            </a:r>
            <a:r>
              <a:rPr lang="en-US" dirty="0" err="1" smtClean="0"/>
              <a:t>dev</a:t>
            </a:r>
            <a:r>
              <a:rPr lang="en-US" dirty="0" smtClean="0"/>
              <a:t>/sdb1</a:t>
            </a:r>
          </a:p>
          <a:p>
            <a:pPr lvl="1"/>
            <a:r>
              <a:rPr lang="en-US" dirty="0" smtClean="0"/>
              <a:t>add /</a:t>
            </a:r>
            <a:r>
              <a:rPr lang="en-US" dirty="0" err="1" smtClean="0"/>
              <a:t>dev</a:t>
            </a:r>
            <a:r>
              <a:rPr lang="en-US" dirty="0" smtClean="0"/>
              <a:t>/sdb1 physical volume to a new volume group called VolGroup00</a:t>
            </a:r>
          </a:p>
          <a:p>
            <a:r>
              <a:rPr lang="en-US" sz="2400" dirty="0" err="1"/>
              <a:t>lvcreate</a:t>
            </a:r>
            <a:r>
              <a:rPr lang="en-US" sz="2400" dirty="0"/>
              <a:t> -l 100%FREE -n </a:t>
            </a:r>
            <a:r>
              <a:rPr lang="en-US" sz="2400" dirty="0" smtClean="0"/>
              <a:t>LogVol00 VolGroup00</a:t>
            </a:r>
          </a:p>
          <a:p>
            <a:pPr lvl="1"/>
            <a:r>
              <a:rPr lang="en-US" sz="2000" dirty="0" smtClean="0"/>
              <a:t>use 100% of the free space of VolGroup00 to create a new logical volume named LogVol00</a:t>
            </a:r>
          </a:p>
          <a:p>
            <a:pPr lvl="1"/>
            <a:r>
              <a:rPr lang="en-US" sz="2000" dirty="0" smtClean="0"/>
              <a:t>creates /</a:t>
            </a:r>
            <a:r>
              <a:rPr lang="en-US" sz="2000" dirty="0" err="1" smtClean="0"/>
              <a:t>dev</a:t>
            </a:r>
            <a:r>
              <a:rPr lang="en-US" sz="2000" dirty="0" smtClean="0"/>
              <a:t>/VolGroup00/LogVol00 on which we can make a </a:t>
            </a:r>
            <a:r>
              <a:rPr lang="en-US" sz="2000" dirty="0" err="1" smtClean="0"/>
              <a:t>filesystem</a:t>
            </a:r>
            <a:endParaRPr lang="en-US" sz="2000" dirty="0" smtClean="0"/>
          </a:p>
          <a:p>
            <a:r>
              <a:rPr lang="en-US" sz="2400" dirty="0" err="1" smtClean="0"/>
              <a:t>mkfs</a:t>
            </a:r>
            <a:r>
              <a:rPr lang="en-US" sz="2400" dirty="0" smtClean="0"/>
              <a:t> –t ext4 /</a:t>
            </a:r>
            <a:r>
              <a:rPr lang="en-US" sz="2400" dirty="0" err="1" smtClean="0"/>
              <a:t>dev</a:t>
            </a:r>
            <a:r>
              <a:rPr lang="en-US" sz="2400" dirty="0" smtClean="0"/>
              <a:t>/VolGroup00/LogVol00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PV and VG and LV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yet another disk (say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partition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sdc</a:t>
            </a:r>
            <a:r>
              <a:rPr lang="en-US" dirty="0" smtClean="0"/>
              <a:t> to create /</a:t>
            </a:r>
            <a:r>
              <a:rPr lang="en-US" dirty="0" err="1" smtClean="0"/>
              <a:t>dev</a:t>
            </a:r>
            <a:r>
              <a:rPr lang="en-US" dirty="0" smtClean="0"/>
              <a:t>/sdc1</a:t>
            </a:r>
          </a:p>
          <a:p>
            <a:r>
              <a:rPr lang="en-US" dirty="0" smtClean="0"/>
              <a:t>Create the new physical volume</a:t>
            </a:r>
          </a:p>
          <a:p>
            <a:pPr lvl="1"/>
            <a:r>
              <a:rPr lang="en-US" dirty="0" err="1" smtClean="0"/>
              <a:t>pvcreate</a:t>
            </a:r>
            <a:r>
              <a:rPr lang="en-US" dirty="0" smtClean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/sdc1</a:t>
            </a:r>
          </a:p>
          <a:p>
            <a:r>
              <a:rPr lang="en-US" dirty="0" smtClean="0"/>
              <a:t>Add this new physical volume to a volume group (in this case VolGroup00):</a:t>
            </a:r>
          </a:p>
          <a:p>
            <a:pPr lvl="1"/>
            <a:r>
              <a:rPr lang="en-US" dirty="0" err="1" smtClean="0"/>
              <a:t>vgextend</a:t>
            </a:r>
            <a:r>
              <a:rPr lang="en-US" dirty="0" smtClean="0"/>
              <a:t> VolGroup00 /</a:t>
            </a:r>
            <a:r>
              <a:rPr lang="en-US" dirty="0" err="1" smtClean="0"/>
              <a:t>dev</a:t>
            </a:r>
            <a:r>
              <a:rPr lang="en-US" dirty="0" smtClean="0"/>
              <a:t>/sdc1</a:t>
            </a:r>
          </a:p>
          <a:p>
            <a:r>
              <a:rPr lang="en-US" dirty="0" smtClean="0"/>
              <a:t>See how many free extents (Free PE) are available in this volume group (VolGroup00)</a:t>
            </a:r>
          </a:p>
          <a:p>
            <a:pPr lvl="1"/>
            <a:r>
              <a:rPr lang="en-US" dirty="0" err="1" smtClean="0"/>
              <a:t>vgdisplay</a:t>
            </a:r>
            <a:r>
              <a:rPr lang="en-US" dirty="0" smtClean="0"/>
              <a:t> VolGroup00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a file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3-25 at 3.33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96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8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r>
              <a:rPr lang="en-US" dirty="0" smtClean="0"/>
              <a:t>Suppose the previous "</a:t>
            </a:r>
            <a:r>
              <a:rPr lang="en-US" dirty="0" err="1" smtClean="0"/>
              <a:t>vgdisplay</a:t>
            </a:r>
            <a:r>
              <a:rPr lang="en-US" dirty="0" smtClean="0"/>
              <a:t>" command showed that VolGroup00 had 511 free extents ("Free PE") and we use them all:</a:t>
            </a:r>
          </a:p>
          <a:p>
            <a:pPr lvl="1"/>
            <a:r>
              <a:rPr lang="en-US" dirty="0" err="1" smtClean="0"/>
              <a:t>lvextend</a:t>
            </a:r>
            <a:r>
              <a:rPr lang="en-US" dirty="0" smtClean="0"/>
              <a:t> </a:t>
            </a:r>
            <a:r>
              <a:rPr lang="en-US" dirty="0"/>
              <a:t>–l</a:t>
            </a:r>
            <a:r>
              <a:rPr lang="en-US" dirty="0" smtClean="0"/>
              <a:t>+511 </a:t>
            </a:r>
            <a:r>
              <a:rPr lang="en-US" dirty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/VolGroup00/LogVol00</a:t>
            </a:r>
          </a:p>
          <a:p>
            <a:r>
              <a:rPr lang="en-US" dirty="0" smtClean="0"/>
              <a:t>Now LogVol00 is bigger, but the </a:t>
            </a:r>
            <a:r>
              <a:rPr lang="en-US" dirty="0" err="1" smtClean="0"/>
              <a:t>filesystem</a:t>
            </a:r>
            <a:r>
              <a:rPr lang="en-US" dirty="0" smtClean="0"/>
              <a:t> we created before is still the same size.</a:t>
            </a:r>
          </a:p>
          <a:p>
            <a:r>
              <a:rPr lang="en-US" dirty="0" smtClean="0"/>
              <a:t>Grow the </a:t>
            </a:r>
            <a:r>
              <a:rPr lang="en-US" dirty="0" err="1" smtClean="0"/>
              <a:t>filesystem</a:t>
            </a:r>
            <a:r>
              <a:rPr lang="en-US" dirty="0" smtClean="0"/>
              <a:t> (ext4) to fill the added space:</a:t>
            </a:r>
            <a:endParaRPr lang="en-US" dirty="0"/>
          </a:p>
          <a:p>
            <a:pPr lvl="1"/>
            <a:r>
              <a:rPr lang="en-US" dirty="0"/>
              <a:t>resize2fs /</a:t>
            </a:r>
            <a:r>
              <a:rPr lang="en-US" dirty="0" err="1"/>
              <a:t>dev</a:t>
            </a:r>
            <a:r>
              <a:rPr lang="en-US" dirty="0"/>
              <a:t>/VolGroup00/LogVol00 </a:t>
            </a:r>
            <a:endParaRPr lang="en-US" dirty="0" smtClean="0"/>
          </a:p>
          <a:p>
            <a:pPr lvl="1"/>
            <a:r>
              <a:rPr lang="en-US" dirty="0" smtClean="0"/>
              <a:t>Now the </a:t>
            </a:r>
            <a:r>
              <a:rPr lang="en-US" dirty="0" err="1" smtClean="0"/>
              <a:t>filesystem</a:t>
            </a:r>
            <a:r>
              <a:rPr lang="en-US" dirty="0" smtClean="0"/>
              <a:t> is bigger, occupying the new disk space too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Growing a file system (cont'd)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3-25 at 3.39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9695"/>
          <a:stretch>
            <a:fillRect/>
          </a:stretch>
        </p:blipFill>
        <p:spPr>
          <a:xfrm>
            <a:off x="457200" y="1493838"/>
            <a:ext cx="8229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teaching.idallen.com</a:t>
            </a:r>
            <a:r>
              <a:rPr lang="en-US" dirty="0"/>
              <a:t>/cst8207/14w/notes/720_partitions_and_file_systems.html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systems (8207 review)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dirty="0" smtClean="0"/>
              <a:t>no drive letters!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Linux/Unix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5181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/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tmp</a:t>
            </a:r>
            <a:r>
              <a:rPr lang="en-US" dirty="0" smtClean="0"/>
              <a:t>/                      home/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dir1/</a:t>
            </a:r>
          </a:p>
          <a:p>
            <a:r>
              <a:rPr lang="en-US" dirty="0"/>
              <a:t> </a:t>
            </a:r>
            <a:r>
              <a:rPr lang="en-US" dirty="0" smtClean="0"/>
              <a:t>  file2                          </a:t>
            </a:r>
            <a:r>
              <a:rPr lang="en-US" dirty="0" err="1" smtClean="0"/>
              <a:t>bfile</a:t>
            </a:r>
            <a:r>
              <a:rPr lang="en-US" dirty="0" smtClean="0"/>
              <a:t>                            file1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file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572000"/>
            <a:ext cx="5181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/</a:t>
            </a:r>
          </a:p>
          <a:p>
            <a:r>
              <a:rPr lang="en-US" dirty="0" err="1" smtClean="0"/>
              <a:t>tgk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idallen</a:t>
            </a:r>
            <a:r>
              <a:rPr lang="en-US" dirty="0" smtClean="0"/>
              <a:t>/                      </a:t>
            </a:r>
            <a:r>
              <a:rPr lang="en-US" dirty="0" err="1" smtClean="0"/>
              <a:t>donellr</a:t>
            </a:r>
            <a:r>
              <a:rPr lang="en-US" dirty="0" smtClean="0"/>
              <a:t>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     file2 </a:t>
            </a:r>
          </a:p>
          <a:p>
            <a:r>
              <a:rPr lang="en-US" dirty="0" smtClean="0"/>
              <a:t>   file                           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dirty="0" smtClean="0"/>
              <a:t>mount /</a:t>
            </a:r>
            <a:r>
              <a:rPr lang="en-US" dirty="0" err="1" smtClean="0"/>
              <a:t>dev</a:t>
            </a:r>
            <a:r>
              <a:rPr lang="en-US" dirty="0" smtClean="0"/>
              <a:t>/sda3 /home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Linux/Unix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5181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/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tmp</a:t>
            </a:r>
            <a:r>
              <a:rPr lang="en-US" dirty="0" smtClean="0"/>
              <a:t>/                      home/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dir1/</a:t>
            </a:r>
          </a:p>
          <a:p>
            <a:r>
              <a:rPr lang="en-US" dirty="0"/>
              <a:t> </a:t>
            </a:r>
            <a:r>
              <a:rPr lang="en-US" dirty="0" smtClean="0"/>
              <a:t>  file2                          </a:t>
            </a:r>
            <a:r>
              <a:rPr lang="en-US" dirty="0" err="1" smtClean="0"/>
              <a:t>bfile</a:t>
            </a:r>
            <a:r>
              <a:rPr lang="en-US" dirty="0" smtClean="0"/>
              <a:t>                            file1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file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362200"/>
            <a:ext cx="5181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home/</a:t>
            </a:r>
          </a:p>
          <a:p>
            <a:r>
              <a:rPr lang="en-US" dirty="0" err="1" smtClean="0"/>
              <a:t>tgk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idallen</a:t>
            </a:r>
            <a:r>
              <a:rPr lang="en-US" dirty="0" smtClean="0"/>
              <a:t>/                      </a:t>
            </a:r>
            <a:r>
              <a:rPr lang="en-US" dirty="0" err="1" smtClean="0"/>
              <a:t>donellr</a:t>
            </a:r>
            <a:r>
              <a:rPr lang="en-US" dirty="0" smtClean="0"/>
              <a:t>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     file2</a:t>
            </a:r>
          </a:p>
          <a:p>
            <a:r>
              <a:rPr lang="en-US" dirty="0" smtClean="0"/>
              <a:t>   file                           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0" y="23622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6200" y="2667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2667000"/>
            <a:ext cx="0" cy="8382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304800" y="4343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the /home directory name still on /</a:t>
            </a:r>
            <a:r>
              <a:rPr lang="en-US" dirty="0" err="1" smtClean="0"/>
              <a:t>dev</a:t>
            </a:r>
            <a:r>
              <a:rPr lang="en-US" dirty="0" smtClean="0"/>
              <a:t>/sda2</a:t>
            </a:r>
          </a:p>
          <a:p>
            <a:r>
              <a:rPr lang="en-US" dirty="0" smtClean="0"/>
              <a:t>the contents of /home are on 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</a:p>
          <a:p>
            <a:r>
              <a:rPr lang="en-US" dirty="0" smtClean="0"/>
              <a:t>the previous contents of /home are hidden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486400"/>
          </a:xfrm>
        </p:spPr>
        <p:txBody>
          <a:bodyPr/>
          <a:lstStyle/>
          <a:p>
            <a:r>
              <a:rPr lang="en-US" dirty="0" err="1" smtClean="0"/>
              <a:t>builtin</a:t>
            </a:r>
            <a:r>
              <a:rPr lang="en-US" dirty="0" smtClean="0"/>
              <a:t> command (part of the shell itself, so there's no notion of "where" the command is)</a:t>
            </a:r>
          </a:p>
          <a:p>
            <a:pPr lvl="1"/>
            <a:r>
              <a:rPr lang="en-US" dirty="0" smtClean="0"/>
              <a:t>echo "Hello world"</a:t>
            </a:r>
          </a:p>
          <a:p>
            <a:pPr lvl="1"/>
            <a:r>
              <a:rPr lang="en-US" dirty="0" smtClean="0"/>
              <a:t>exit 2        # inside a script, for example</a:t>
            </a:r>
          </a:p>
          <a:p>
            <a:pPr lvl="1"/>
            <a:endParaRPr lang="en-US" dirty="0"/>
          </a:p>
          <a:p>
            <a:r>
              <a:rPr lang="en-US" dirty="0" smtClean="0"/>
              <a:t>by absolute pathname (does not depend on PATH variable):</a:t>
            </a:r>
          </a:p>
          <a:p>
            <a:pPr lvl="1"/>
            <a:r>
              <a:rPr lang="en-US" dirty="0" smtClean="0"/>
              <a:t>/bin/</a:t>
            </a:r>
            <a:r>
              <a:rPr lang="en-US" dirty="0" err="1" smtClean="0"/>
              <a:t>ls</a:t>
            </a:r>
            <a:r>
              <a:rPr lang="en-US" dirty="0" smtClean="0"/>
              <a:t> -l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err="1" smtClean="0"/>
              <a:t>sbin</a:t>
            </a:r>
            <a:r>
              <a:rPr lang="en-US" dirty="0" smtClean="0"/>
              <a:t>/</a:t>
            </a:r>
            <a:r>
              <a:rPr lang="en-US" dirty="0" err="1" smtClean="0"/>
              <a:t>useradd</a:t>
            </a:r>
            <a:r>
              <a:rPr lang="en-US" dirty="0" smtClean="0"/>
              <a:t> </a:t>
            </a:r>
            <a:r>
              <a:rPr lang="en-US" dirty="0" err="1" smtClean="0"/>
              <a:t>newuser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/bin/</a:t>
            </a:r>
            <a:r>
              <a:rPr lang="en-US" dirty="0" err="1" smtClean="0"/>
              <a:t>sudo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"$HOME"/bin/myscript.sh   # shell expands $HOME</a:t>
            </a:r>
            <a:r>
              <a:rPr lang="en-US" dirty="0"/>
              <a:t> </a:t>
            </a:r>
            <a:r>
              <a:rPr lang="en-US" dirty="0" smtClean="0"/>
              <a:t>so this is really /home/username/bin/myscript.sh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5400"/>
            <a:ext cx="8229600" cy="1143000"/>
          </a:xfrm>
        </p:spPr>
        <p:txBody>
          <a:bodyPr/>
          <a:lstStyle/>
          <a:p>
            <a:r>
              <a:rPr lang="en-US" dirty="0" smtClean="0"/>
              <a:t>Executing a command (review)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dirty="0" smtClean="0"/>
              <a:t>touch /home/</a:t>
            </a:r>
            <a:r>
              <a:rPr lang="en-US" dirty="0" err="1" smtClean="0"/>
              <a:t>donellr</a:t>
            </a:r>
            <a:r>
              <a:rPr lang="en-US" dirty="0" smtClean="0"/>
              <a:t>/file3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Linux/Unix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5181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/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tmp</a:t>
            </a:r>
            <a:r>
              <a:rPr lang="en-US" dirty="0" smtClean="0"/>
              <a:t>/                      home/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dir1/</a:t>
            </a:r>
          </a:p>
          <a:p>
            <a:r>
              <a:rPr lang="en-US" dirty="0"/>
              <a:t> </a:t>
            </a:r>
            <a:r>
              <a:rPr lang="en-US" dirty="0" smtClean="0"/>
              <a:t>  file2                          </a:t>
            </a:r>
            <a:r>
              <a:rPr lang="en-US" dirty="0" err="1" smtClean="0"/>
              <a:t>bfile</a:t>
            </a:r>
            <a:r>
              <a:rPr lang="en-US" dirty="0" smtClean="0"/>
              <a:t>                            file1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file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362200"/>
            <a:ext cx="5181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home/</a:t>
            </a:r>
          </a:p>
          <a:p>
            <a:r>
              <a:rPr lang="en-US" dirty="0" err="1" smtClean="0"/>
              <a:t>tgk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idallen</a:t>
            </a:r>
            <a:r>
              <a:rPr lang="en-US" dirty="0" smtClean="0"/>
              <a:t>/                      </a:t>
            </a:r>
            <a:r>
              <a:rPr lang="en-US" dirty="0" err="1" smtClean="0"/>
              <a:t>donellr</a:t>
            </a:r>
            <a:r>
              <a:rPr lang="en-US" dirty="0" smtClean="0"/>
              <a:t>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     file2</a:t>
            </a:r>
          </a:p>
          <a:p>
            <a:r>
              <a:rPr lang="en-US" dirty="0" smtClean="0"/>
              <a:t>   file                            file                               file3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0" y="23622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6200" y="2667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2667000"/>
            <a:ext cx="0" cy="8382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dirty="0" err="1" smtClean="0"/>
              <a:t>umount</a:t>
            </a:r>
            <a:r>
              <a:rPr lang="en-US" dirty="0" smtClean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Linux/Unix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5181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/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tmp</a:t>
            </a:r>
            <a:r>
              <a:rPr lang="en-US" dirty="0" smtClean="0"/>
              <a:t>/                      home/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dir1/</a:t>
            </a:r>
          </a:p>
          <a:p>
            <a:r>
              <a:rPr lang="en-US" dirty="0"/>
              <a:t> </a:t>
            </a:r>
            <a:r>
              <a:rPr lang="en-US" dirty="0" smtClean="0"/>
              <a:t>  file2                          </a:t>
            </a:r>
            <a:r>
              <a:rPr lang="en-US" dirty="0" err="1" smtClean="0"/>
              <a:t>bfile</a:t>
            </a:r>
            <a:r>
              <a:rPr lang="en-US" dirty="0" smtClean="0"/>
              <a:t>                            file1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file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572000"/>
            <a:ext cx="5181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/</a:t>
            </a:r>
          </a:p>
          <a:p>
            <a:r>
              <a:rPr lang="en-US" dirty="0" err="1" smtClean="0"/>
              <a:t>tgk</a:t>
            </a:r>
            <a:r>
              <a:rPr lang="en-US" dirty="0" smtClean="0"/>
              <a:t>/                           </a:t>
            </a:r>
            <a:r>
              <a:rPr lang="en-US" dirty="0" err="1" smtClean="0"/>
              <a:t>idallen</a:t>
            </a:r>
            <a:r>
              <a:rPr lang="en-US" dirty="0" smtClean="0"/>
              <a:t>/                      </a:t>
            </a:r>
            <a:r>
              <a:rPr lang="en-US" dirty="0" err="1" smtClean="0"/>
              <a:t>donellr</a:t>
            </a:r>
            <a:r>
              <a:rPr lang="en-US" dirty="0" smtClean="0"/>
              <a:t>/</a:t>
            </a:r>
          </a:p>
          <a:p>
            <a:r>
              <a:rPr lang="en-US" dirty="0" smtClean="0"/>
              <a:t>   file1                          </a:t>
            </a:r>
            <a:r>
              <a:rPr lang="en-US" dirty="0" err="1" smtClean="0"/>
              <a:t>afile</a:t>
            </a:r>
            <a:r>
              <a:rPr lang="en-US" dirty="0" smtClean="0"/>
              <a:t>                             file2 </a:t>
            </a:r>
          </a:p>
          <a:p>
            <a:r>
              <a:rPr lang="en-US" dirty="0" smtClean="0"/>
              <a:t>     file                            file                             file3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/sda3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fsck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mount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umount</a:t>
            </a:r>
            <a:r>
              <a:rPr lang="en-US" dirty="0" smtClean="0"/>
              <a:t> use this file</a:t>
            </a:r>
          </a:p>
          <a:p>
            <a:r>
              <a:rPr lang="en-US" dirty="0" smtClean="0"/>
              <a:t>man 5 </a:t>
            </a:r>
            <a:r>
              <a:rPr lang="en-US" dirty="0" err="1" smtClean="0"/>
              <a:t>fstab</a:t>
            </a:r>
            <a:endParaRPr lang="en-US" dirty="0"/>
          </a:p>
          <a:p>
            <a:r>
              <a:rPr lang="en-US" dirty="0" smtClean="0"/>
              <a:t>note that records for swap space appear    in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fstab</a:t>
            </a:r>
            <a:r>
              <a:rPr lang="en-US" dirty="0" smtClean="0"/>
              <a:t>, although swap space is not a </a:t>
            </a:r>
            <a:r>
              <a:rPr lang="en-US" dirty="0" err="1" smtClean="0"/>
              <a:t>filesystem</a:t>
            </a:r>
            <a:r>
              <a:rPr lang="en-US" dirty="0" smtClean="0"/>
              <a:t> (files are not stored in swap space)</a:t>
            </a:r>
          </a:p>
          <a:p>
            <a:r>
              <a:rPr lang="en-US" dirty="0" smtClean="0"/>
              <a:t>first field: device name</a:t>
            </a:r>
          </a:p>
          <a:p>
            <a:r>
              <a:rPr lang="en-US" dirty="0" smtClean="0"/>
              <a:t>second field: mount point</a:t>
            </a:r>
          </a:p>
          <a:p>
            <a:r>
              <a:rPr lang="en-US" dirty="0" smtClean="0"/>
              <a:t>third field: type</a:t>
            </a:r>
          </a:p>
          <a:p>
            <a:r>
              <a:rPr lang="en-US" dirty="0" smtClean="0"/>
              <a:t>fourth field: mount options</a:t>
            </a:r>
          </a:p>
          <a:p>
            <a:r>
              <a:rPr lang="en-US" dirty="0" smtClean="0"/>
              <a:t>fifth field: backup related (dump program)</a:t>
            </a:r>
          </a:p>
          <a:p>
            <a:r>
              <a:rPr lang="en-US" dirty="0" smtClean="0"/>
              <a:t>sixth field: file system check order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mount –a</a:t>
            </a:r>
          </a:p>
          <a:p>
            <a:pPr lvl="1"/>
            <a:r>
              <a:rPr lang="en-US" dirty="0" smtClean="0">
                <a:cs typeface="Courier New"/>
              </a:rPr>
              <a:t>issued as part of the boot process</a:t>
            </a:r>
          </a:p>
          <a:p>
            <a:pPr lvl="1"/>
            <a:r>
              <a:rPr lang="en-US" dirty="0" smtClean="0">
                <a:cs typeface="Courier New"/>
              </a:rPr>
              <a:t>all file systems listed in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fstab</a:t>
            </a:r>
            <a:r>
              <a:rPr lang="en-US" dirty="0" smtClean="0">
                <a:cs typeface="Courier New"/>
              </a:rPr>
              <a:t> will be mounted accordingly (except those with "</a:t>
            </a:r>
            <a:r>
              <a:rPr lang="en-US" dirty="0" err="1" smtClean="0">
                <a:latin typeface="Courier New"/>
                <a:cs typeface="Courier New"/>
              </a:rPr>
              <a:t>noauto</a:t>
            </a:r>
            <a:r>
              <a:rPr lang="en-US" dirty="0" smtClean="0">
                <a:cs typeface="Courier New"/>
              </a:rPr>
              <a:t>"  option or "</a:t>
            </a:r>
            <a:r>
              <a:rPr lang="en-US" dirty="0" smtClean="0">
                <a:latin typeface="Courier New"/>
                <a:cs typeface="Courier New"/>
              </a:rPr>
              <a:t>ignore</a:t>
            </a:r>
            <a:r>
              <a:rPr lang="en-US" dirty="0" smtClean="0">
                <a:cs typeface="Courier New"/>
              </a:rPr>
              <a:t>" file system type)</a:t>
            </a:r>
          </a:p>
          <a:p>
            <a:r>
              <a:rPr lang="en-US" dirty="0" smtClean="0">
                <a:latin typeface="Courier New"/>
                <a:cs typeface="Courier New"/>
              </a:rPr>
              <a:t>mount &lt;mount point&gt;</a:t>
            </a:r>
          </a:p>
          <a:p>
            <a:pPr lvl="1"/>
            <a:r>
              <a:rPr lang="en-US" dirty="0" smtClean="0">
                <a:cs typeface="Courier New"/>
              </a:rPr>
              <a:t>mount will consult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fstab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to find the device and options for that mount point, and mount it</a:t>
            </a:r>
          </a:p>
          <a:p>
            <a:r>
              <a:rPr lang="en-US" dirty="0" smtClean="0">
                <a:latin typeface="Courier New"/>
                <a:cs typeface="Courier New"/>
              </a:rPr>
              <a:t>mount &lt;device&gt;</a:t>
            </a:r>
          </a:p>
          <a:p>
            <a:pPr lvl="1"/>
            <a:r>
              <a:rPr lang="en-US" dirty="0" smtClean="0">
                <a:cs typeface="Courier New"/>
              </a:rPr>
              <a:t>mount </a:t>
            </a:r>
            <a:r>
              <a:rPr lang="en-US" dirty="0">
                <a:cs typeface="Courier New"/>
              </a:rPr>
              <a:t>will consult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fstab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>
                <a:cs typeface="Courier New"/>
              </a:rPr>
              <a:t>to find the </a:t>
            </a:r>
            <a:r>
              <a:rPr lang="en-US" dirty="0" smtClean="0">
                <a:cs typeface="Courier New"/>
              </a:rPr>
              <a:t>mount point </a:t>
            </a:r>
            <a:r>
              <a:rPr lang="en-US" dirty="0">
                <a:cs typeface="Courier New"/>
              </a:rPr>
              <a:t>and options for that mount point, and mount it</a:t>
            </a:r>
          </a:p>
          <a:p>
            <a:pPr lvl="1"/>
            <a:endParaRPr lang="en-US" dirty="0" smtClean="0"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7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name, the first field, names the block special device (e.g. /</a:t>
            </a:r>
            <a:r>
              <a:rPr lang="en-US" dirty="0" err="1" smtClean="0"/>
              <a:t>dev</a:t>
            </a:r>
            <a:r>
              <a:rPr lang="en-US" dirty="0" smtClean="0"/>
              <a:t>/sda1) on which the file system resides</a:t>
            </a:r>
          </a:p>
          <a:p>
            <a:r>
              <a:rPr lang="en-US" dirty="0" smtClean="0"/>
              <a:t>the first field can also be expressed in terms of LABEL or UUID (e.g. LABEL=root) (e.g. see the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 on our </a:t>
            </a:r>
            <a:r>
              <a:rPr lang="en-US" dirty="0" err="1" smtClean="0"/>
              <a:t>CentOS</a:t>
            </a:r>
            <a:r>
              <a:rPr lang="en-US" dirty="0" smtClean="0"/>
              <a:t> 6.5 machines)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blkid</a:t>
            </a:r>
            <a:r>
              <a:rPr lang="en-US" dirty="0" smtClean="0"/>
              <a:t> command prints the UUIDs of the system's block devices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e2label </a:t>
            </a:r>
            <a:r>
              <a:rPr lang="en-US" dirty="0" smtClean="0">
                <a:cs typeface="Courier New"/>
              </a:rPr>
              <a:t>command prints/sets file system labels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device name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2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mount point is the directory on which the file system should be mounted</a:t>
            </a:r>
          </a:p>
          <a:p>
            <a:r>
              <a:rPr lang="en-US" dirty="0" smtClean="0"/>
              <a:t>swap is not a file system but is still controlled by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, so the mount point is </a:t>
            </a:r>
            <a:r>
              <a:rPr lang="en-US" dirty="0" smtClean="0">
                <a:latin typeface="Courier New"/>
                <a:cs typeface="Courier New"/>
              </a:rPr>
              <a:t>none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mount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8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ext4</a:t>
            </a:r>
            <a:r>
              <a:rPr lang="en-US" dirty="0" smtClean="0">
                <a:cs typeface="Courier New"/>
              </a:rPr>
              <a:t> is the file system type we use often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proc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filesystems</a:t>
            </a:r>
            <a:r>
              <a:rPr lang="en-US" dirty="0" smtClean="0"/>
              <a:t> contains the list of file systems supported by the currently running kernel</a:t>
            </a:r>
          </a:p>
          <a:p>
            <a:r>
              <a:rPr lang="en-US" dirty="0" smtClean="0">
                <a:latin typeface="Courier New"/>
                <a:cs typeface="Courier New"/>
              </a:rPr>
              <a:t>swap</a:t>
            </a:r>
            <a:r>
              <a:rPr lang="en-US" dirty="0" smtClean="0"/>
              <a:t> for swap space</a:t>
            </a:r>
          </a:p>
          <a:p>
            <a:r>
              <a:rPr lang="en-US" dirty="0" smtClean="0">
                <a:latin typeface="Courier New"/>
                <a:cs typeface="Courier New"/>
              </a:rPr>
              <a:t>ignore</a:t>
            </a:r>
            <a:r>
              <a:rPr lang="en-US" dirty="0" smtClean="0"/>
              <a:t> for an unused </a:t>
            </a:r>
            <a:r>
              <a:rPr lang="en-US" dirty="0" err="1" smtClean="0"/>
              <a:t>filesystem</a:t>
            </a:r>
            <a:endParaRPr lang="en-US" dirty="0" smtClean="0"/>
          </a:p>
          <a:p>
            <a:r>
              <a:rPr lang="en-US" dirty="0" smtClean="0">
                <a:latin typeface="Courier New"/>
                <a:cs typeface="Courier New"/>
              </a:rPr>
              <a:t>none</a:t>
            </a:r>
            <a:r>
              <a:rPr lang="en-US" dirty="0" smtClean="0"/>
              <a:t> for bind mounts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file system 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9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fourth field in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fstab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expressed as a comma-separated list</a:t>
            </a:r>
          </a:p>
          <a:p>
            <a:r>
              <a:rPr lang="en-US" dirty="0" smtClean="0">
                <a:cs typeface="Courier New"/>
              </a:rPr>
              <a:t>different file systems support different options (see </a:t>
            </a:r>
            <a:r>
              <a:rPr lang="en-US" dirty="0" smtClean="0">
                <a:latin typeface="Courier New"/>
                <a:cs typeface="Courier New"/>
              </a:rPr>
              <a:t>man 8 mount</a:t>
            </a:r>
            <a:r>
              <a:rPr lang="en-US" dirty="0" smtClean="0"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defaults: </a:t>
            </a:r>
            <a:r>
              <a:rPr lang="en-US" dirty="0" smtClean="0">
                <a:cs typeface="Courier New"/>
              </a:rPr>
              <a:t>a set of default options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example options common to all file system types:</a:t>
            </a:r>
          </a:p>
          <a:p>
            <a:pPr lvl="1"/>
            <a:r>
              <a:rPr lang="en-US" dirty="0" err="1" smtClean="0">
                <a:cs typeface="Courier New"/>
              </a:rPr>
              <a:t>noauto</a:t>
            </a:r>
            <a:r>
              <a:rPr lang="en-US" dirty="0" smtClean="0">
                <a:cs typeface="Courier New"/>
              </a:rPr>
              <a:t>: do not mount when "mount –a" called</a:t>
            </a:r>
          </a:p>
          <a:p>
            <a:pPr lvl="1"/>
            <a:r>
              <a:rPr lang="en-US" dirty="0" smtClean="0">
                <a:cs typeface="Courier New"/>
              </a:rPr>
              <a:t>user: allow a user to mount</a:t>
            </a:r>
          </a:p>
          <a:p>
            <a:pPr lvl="1"/>
            <a:r>
              <a:rPr lang="en-US" dirty="0" smtClean="0">
                <a:cs typeface="Courier New"/>
              </a:rPr>
              <a:t>owner: allow device owner to mount</a:t>
            </a:r>
            <a:endParaRPr lang="en-US" dirty="0"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mount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3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dirty="0" smtClean="0"/>
              <a:t>mount options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CentOS</a:t>
            </a:r>
            <a:r>
              <a:rPr lang="en-US" dirty="0" smtClean="0"/>
              <a:t> 6.5, "defaults" means</a:t>
            </a:r>
          </a:p>
          <a:p>
            <a:pPr lvl="2"/>
            <a:r>
              <a:rPr lang="en-US" dirty="0" err="1" smtClean="0"/>
              <a:t>rw</a:t>
            </a:r>
            <a:r>
              <a:rPr lang="en-US" dirty="0" smtClean="0"/>
              <a:t>: read and write</a:t>
            </a:r>
          </a:p>
          <a:p>
            <a:pPr lvl="2"/>
            <a:r>
              <a:rPr lang="en-US" dirty="0" err="1" smtClean="0"/>
              <a:t>dev</a:t>
            </a:r>
            <a:r>
              <a:rPr lang="en-US" dirty="0" smtClean="0"/>
              <a:t>: interpret device nodes</a:t>
            </a:r>
          </a:p>
          <a:p>
            <a:pPr lvl="2"/>
            <a:r>
              <a:rPr lang="en-US" dirty="0" err="1" smtClean="0"/>
              <a:t>suid</a:t>
            </a:r>
            <a:r>
              <a:rPr lang="en-US" dirty="0" smtClean="0"/>
              <a:t>: </a:t>
            </a:r>
            <a:r>
              <a:rPr lang="en-US" dirty="0" err="1" smtClean="0"/>
              <a:t>setuid</a:t>
            </a:r>
            <a:r>
              <a:rPr lang="en-US" dirty="0" smtClean="0"/>
              <a:t> and </a:t>
            </a:r>
            <a:r>
              <a:rPr lang="en-US" dirty="0" err="1" smtClean="0"/>
              <a:t>setgid</a:t>
            </a:r>
            <a:r>
              <a:rPr lang="en-US" dirty="0" smtClean="0"/>
              <a:t> bits take effect</a:t>
            </a:r>
          </a:p>
          <a:p>
            <a:pPr lvl="2"/>
            <a:r>
              <a:rPr lang="en-US" dirty="0" smtClean="0"/>
              <a:t>exec: permit execution of binaries</a:t>
            </a:r>
          </a:p>
          <a:p>
            <a:pPr lvl="2"/>
            <a:r>
              <a:rPr lang="en-US" dirty="0" smtClean="0"/>
              <a:t>auto: mount automatically due to "mount -a"</a:t>
            </a:r>
          </a:p>
          <a:p>
            <a:pPr lvl="2"/>
            <a:r>
              <a:rPr lang="en-US" dirty="0" err="1" smtClean="0"/>
              <a:t>nouser</a:t>
            </a:r>
            <a:r>
              <a:rPr lang="en-US" dirty="0" smtClean="0"/>
              <a:t>: regular users cannot mount </a:t>
            </a:r>
          </a:p>
          <a:p>
            <a:pPr lvl="2"/>
            <a:r>
              <a:rPr lang="en-US" dirty="0" err="1" smtClean="0"/>
              <a:t>async</a:t>
            </a:r>
            <a:r>
              <a:rPr lang="en-US" dirty="0" smtClean="0"/>
              <a:t>: file I/O done asynchronously</a:t>
            </a:r>
          </a:p>
          <a:p>
            <a:pPr lvl="2"/>
            <a:r>
              <a:rPr lang="en-US" dirty="0" err="1" smtClean="0"/>
              <a:t>relatime</a:t>
            </a:r>
            <a:r>
              <a:rPr lang="en-US" dirty="0" smtClean="0"/>
              <a:t>: update access times a certain way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/>
              <a:t>other options: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/>
              <a:t>these are for </a:t>
            </a:r>
            <a:r>
              <a:rPr lang="en-US" dirty="0"/>
              <a:t>quota utilities to see rather than </a:t>
            </a:r>
            <a:r>
              <a:rPr lang="en-US" dirty="0" smtClean="0"/>
              <a:t>mount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err="1" smtClean="0"/>
              <a:t>usrquota</a:t>
            </a:r>
            <a:endParaRPr lang="en-US" dirty="0" smtClean="0"/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err="1" smtClean="0"/>
              <a:t>grpquota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options (cont'd)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8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dump program uses this field to determine which file systems should be backed up by the dump command</a:t>
            </a:r>
          </a:p>
          <a:p>
            <a:r>
              <a:rPr lang="en-US" dirty="0" smtClean="0"/>
              <a:t>the dump program can back up an entire file system to tape, for example</a:t>
            </a:r>
          </a:p>
          <a:p>
            <a:r>
              <a:rPr lang="en-US" dirty="0" smtClean="0"/>
              <a:t>dump supports incremental backups</a:t>
            </a:r>
          </a:p>
          <a:p>
            <a:r>
              <a:rPr lang="en-US" dirty="0" smtClean="0"/>
              <a:t>when restoring, it can provide an index of what's in the file system, do partial restores,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we don't use dump in this course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relative pathname (does not depend on PATH variable, but DOES depend on your current </a:t>
            </a:r>
            <a:r>
              <a:rPr lang="en-US" dirty="0" smtClean="0"/>
              <a:t>directory – interactive shells only)</a:t>
            </a:r>
          </a:p>
          <a:p>
            <a:r>
              <a:rPr lang="en-US" dirty="0" smtClean="0"/>
              <a:t>You MUST NOT do any of these in a shell script</a:t>
            </a:r>
          </a:p>
          <a:p>
            <a:pPr lvl="1"/>
            <a:r>
              <a:rPr lang="en-US" dirty="0" smtClean="0"/>
              <a:t>./</a:t>
            </a:r>
            <a:r>
              <a:rPr lang="en-US" dirty="0" err="1" smtClean="0"/>
              <a:t>myscript.sh</a:t>
            </a:r>
            <a:r>
              <a:rPr lang="en-US" dirty="0" smtClean="0"/>
              <a:t>    # script is in current directory</a:t>
            </a:r>
          </a:p>
          <a:p>
            <a:pPr lvl="1"/>
            <a:r>
              <a:rPr lang="en-US" dirty="0" smtClean="0"/>
              <a:t>../</a:t>
            </a:r>
            <a:r>
              <a:rPr lang="en-US" dirty="0" err="1" smtClean="0"/>
              <a:t>myprogram</a:t>
            </a:r>
            <a:r>
              <a:rPr lang="en-US" dirty="0" smtClean="0"/>
              <a:t>   # script is in parent directory</a:t>
            </a:r>
          </a:p>
          <a:p>
            <a:pPr lvl="1"/>
            <a:r>
              <a:rPr lang="en-US" dirty="0" smtClean="0"/>
              <a:t>../../</a:t>
            </a:r>
            <a:r>
              <a:rPr lang="en-US" dirty="0" err="1" smtClean="0"/>
              <a:t>somedir</a:t>
            </a:r>
            <a:r>
              <a:rPr lang="en-US" dirty="0" smtClean="0"/>
              <a:t>/</a:t>
            </a:r>
            <a:r>
              <a:rPr lang="en-US" dirty="0" err="1" smtClean="0"/>
              <a:t>anotherscript.sh</a:t>
            </a:r>
            <a:r>
              <a:rPr lang="en-US" dirty="0"/>
              <a:t> </a:t>
            </a:r>
            <a:r>
              <a:rPr lang="en-US" dirty="0" smtClean="0"/>
              <a:t># two </a:t>
            </a:r>
            <a:r>
              <a:rPr lang="en-US" dirty="0" err="1" smtClean="0"/>
              <a:t>dirs</a:t>
            </a:r>
            <a:r>
              <a:rPr lang="en-US" dirty="0" smtClean="0"/>
              <a:t> up, then one directory down</a:t>
            </a:r>
          </a:p>
          <a:p>
            <a:pPr lvl="1"/>
            <a:r>
              <a:rPr lang="en-US" dirty="0" smtClean="0"/>
              <a:t>bin/</a:t>
            </a:r>
            <a:r>
              <a:rPr lang="en-US" dirty="0" err="1" smtClean="0"/>
              <a:t>mycommand</a:t>
            </a:r>
            <a:r>
              <a:rPr lang="en-US" dirty="0" smtClean="0"/>
              <a:t>  # assumes "bin" is a directory in the current directory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 command (cont'd)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sixth and last field is used to determine the order in which file system checks are done at boot</a:t>
            </a:r>
          </a:p>
          <a:p>
            <a:r>
              <a:rPr lang="en-US" dirty="0" smtClean="0"/>
              <a:t>root file system: 1</a:t>
            </a:r>
          </a:p>
          <a:p>
            <a:r>
              <a:rPr lang="en-US" dirty="0" smtClean="0"/>
              <a:t>other file systems: 2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fsck</a:t>
            </a:r>
            <a:r>
              <a:rPr lang="en-US" dirty="0" smtClean="0"/>
              <a:t>: 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r>
              <a:rPr lang="en-US" dirty="0" smtClean="0"/>
              <a:t>: </a:t>
            </a:r>
            <a:r>
              <a:rPr lang="en-US" dirty="0" err="1" smtClean="0"/>
              <a:t>fsck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5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mtab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is used by </a:t>
            </a:r>
            <a:r>
              <a:rPr lang="en-US" dirty="0" smtClean="0">
                <a:latin typeface="Courier New"/>
                <a:cs typeface="Courier New"/>
              </a:rPr>
              <a:t>mount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umount</a:t>
            </a:r>
            <a:r>
              <a:rPr lang="en-US" dirty="0" smtClean="0"/>
              <a:t> to keep track of what is currently mounted</a:t>
            </a:r>
          </a:p>
          <a:p>
            <a:r>
              <a:rPr lang="en-US" dirty="0" smtClean="0">
                <a:latin typeface="Courier New"/>
                <a:cs typeface="Courier New"/>
              </a:rPr>
              <a:t>mount</a:t>
            </a:r>
            <a:r>
              <a:rPr lang="en-US" dirty="0" smtClean="0"/>
              <a:t> command (no </a:t>
            </a:r>
            <a:r>
              <a:rPr lang="en-US" dirty="0" err="1" smtClean="0"/>
              <a:t>args</a:t>
            </a:r>
            <a:r>
              <a:rPr lang="en-US" dirty="0" smtClean="0"/>
              <a:t>) prints this file</a:t>
            </a:r>
          </a:p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proc</a:t>
            </a:r>
            <a:r>
              <a:rPr lang="en-US" dirty="0" smtClean="0">
                <a:latin typeface="Courier New"/>
                <a:cs typeface="Courier New"/>
              </a:rPr>
              <a:t>/mounts </a:t>
            </a:r>
            <a:r>
              <a:rPr lang="en-US" dirty="0" smtClean="0">
                <a:cs typeface="Courier New"/>
              </a:rPr>
              <a:t>is the kernel's list of what's mounted, and might be more up-to-date than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etc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mtab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mtab</a:t>
            </a:r>
            <a:r>
              <a:rPr lang="en-US" dirty="0" smtClean="0"/>
              <a:t> and /</a:t>
            </a:r>
            <a:r>
              <a:rPr lang="en-US" dirty="0" err="1" smtClean="0"/>
              <a:t>proc</a:t>
            </a:r>
            <a:r>
              <a:rPr lang="en-US" dirty="0" smtClean="0"/>
              <a:t>/mounts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2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sz="1800" dirty="0" smtClean="0"/>
              <a:t># migrating the /</a:t>
            </a:r>
            <a:r>
              <a:rPr lang="en-US" sz="1800" dirty="0" err="1" smtClean="0"/>
              <a:t>usr</a:t>
            </a:r>
            <a:r>
              <a:rPr lang="en-US" sz="1800" dirty="0" smtClean="0"/>
              <a:t> directory to be a separate partition on new disk</a:t>
            </a:r>
          </a:p>
          <a:p>
            <a:r>
              <a:rPr lang="en-US" sz="1800" dirty="0" smtClean="0"/>
              <a:t>shut down machine</a:t>
            </a:r>
          </a:p>
          <a:p>
            <a:r>
              <a:rPr lang="en-US" sz="1800" dirty="0" smtClean="0"/>
              <a:t>connect new disk to machine</a:t>
            </a:r>
          </a:p>
          <a:p>
            <a:r>
              <a:rPr lang="en-US" sz="1800" dirty="0" smtClean="0"/>
              <a:t>power on machine</a:t>
            </a:r>
          </a:p>
          <a:p>
            <a:r>
              <a:rPr lang="en-US" sz="1800" dirty="0" smtClean="0"/>
              <a:t>partition new disk (</a:t>
            </a:r>
            <a:r>
              <a:rPr lang="en-US" sz="1800" dirty="0" err="1" smtClean="0"/>
              <a:t>fdisk</a:t>
            </a:r>
            <a:r>
              <a:rPr lang="en-US" sz="1800" dirty="0" smtClean="0"/>
              <a:t> command)</a:t>
            </a:r>
          </a:p>
          <a:p>
            <a:r>
              <a:rPr lang="en-US" sz="1800" dirty="0" smtClean="0"/>
              <a:t>make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 in new partition (</a:t>
            </a:r>
            <a:r>
              <a:rPr lang="en-US" sz="1800" dirty="0" err="1" smtClean="0"/>
              <a:t>mkfs</a:t>
            </a:r>
            <a:r>
              <a:rPr lang="en-US" sz="1800" dirty="0" smtClean="0"/>
              <a:t> command)</a:t>
            </a:r>
          </a:p>
          <a:p>
            <a:r>
              <a:rPr lang="en-US" sz="1800" dirty="0" smtClean="0"/>
              <a:t>single user mode (shutdown command)</a:t>
            </a:r>
          </a:p>
          <a:p>
            <a:r>
              <a:rPr lang="en-US" sz="1800" dirty="0" smtClean="0"/>
              <a:t>ensure target directory is backed up</a:t>
            </a:r>
          </a:p>
          <a:p>
            <a:r>
              <a:rPr lang="en-US" sz="1800" dirty="0" smtClean="0"/>
              <a:t>move the target directory out of way (/</a:t>
            </a:r>
            <a:r>
              <a:rPr lang="en-US" sz="1800" dirty="0" err="1" smtClean="0"/>
              <a:t>usr</a:t>
            </a:r>
            <a:r>
              <a:rPr lang="en-US" sz="1800" dirty="0" smtClean="0"/>
              <a:t> to /usr1) (mv command)</a:t>
            </a:r>
          </a:p>
          <a:p>
            <a:r>
              <a:rPr lang="en-US" sz="1800" dirty="0" smtClean="0"/>
              <a:t>create the mount point (to replace </a:t>
            </a:r>
            <a:r>
              <a:rPr lang="en-US" sz="1800" dirty="0" err="1" smtClean="0"/>
              <a:t>dir</a:t>
            </a:r>
            <a:r>
              <a:rPr lang="en-US" sz="1800" dirty="0" smtClean="0"/>
              <a:t> we just moved, same name)</a:t>
            </a:r>
          </a:p>
          <a:p>
            <a:r>
              <a:rPr lang="en-US" sz="1800" dirty="0" smtClean="0"/>
              <a:t>mount new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 (mount command)</a:t>
            </a:r>
          </a:p>
          <a:p>
            <a:r>
              <a:rPr lang="en-US" sz="1800" dirty="0" smtClean="0"/>
              <a:t>/usr1/bin/</a:t>
            </a:r>
            <a:r>
              <a:rPr lang="en-US" sz="1800" dirty="0" err="1" smtClean="0"/>
              <a:t>rsync</a:t>
            </a:r>
            <a:r>
              <a:rPr lang="en-US" sz="1800" dirty="0" smtClean="0"/>
              <a:t> –</a:t>
            </a:r>
            <a:r>
              <a:rPr lang="en-US" sz="1800" dirty="0" err="1" smtClean="0"/>
              <a:t>aHv</a:t>
            </a:r>
            <a:r>
              <a:rPr lang="en-US" sz="1800" dirty="0" smtClean="0"/>
              <a:t> /usr1/. /</a:t>
            </a:r>
            <a:r>
              <a:rPr lang="en-US" sz="1800" dirty="0" err="1" smtClean="0"/>
              <a:t>usr</a:t>
            </a:r>
            <a:r>
              <a:rPr lang="en-US" sz="1800" dirty="0" smtClean="0"/>
              <a:t>    (notice where </a:t>
            </a:r>
            <a:r>
              <a:rPr lang="en-US" sz="1800" dirty="0" err="1" smtClean="0"/>
              <a:t>rsync</a:t>
            </a:r>
            <a:r>
              <a:rPr lang="en-US" sz="1800" dirty="0" smtClean="0"/>
              <a:t> is!)</a:t>
            </a:r>
          </a:p>
          <a:p>
            <a:r>
              <a:rPr lang="en-US" sz="1800" dirty="0" smtClean="0"/>
              <a:t>add a record for the new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 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fstab</a:t>
            </a:r>
            <a:endParaRPr lang="en-US" sz="1800" dirty="0" smtClean="0"/>
          </a:p>
          <a:p>
            <a:r>
              <a:rPr lang="en-US" sz="1800" dirty="0" smtClean="0"/>
              <a:t>exit, to return to </a:t>
            </a:r>
            <a:r>
              <a:rPr lang="en-US" sz="1800" dirty="0" err="1" smtClean="0"/>
              <a:t>runlevel</a:t>
            </a:r>
            <a:r>
              <a:rPr lang="en-US" sz="1800" dirty="0" smtClean="0"/>
              <a:t> 3</a:t>
            </a:r>
          </a:p>
          <a:p>
            <a:r>
              <a:rPr lang="en-US" sz="1800" dirty="0" smtClean="0"/>
              <a:t>remove /usr1 (content should be backed up)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a disk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6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</p:spPr>
        <p:txBody>
          <a:bodyPr/>
          <a:lstStyle/>
          <a:p>
            <a:r>
              <a:rPr lang="en-US" dirty="0" smtClean="0"/>
              <a:t>when trying to </a:t>
            </a:r>
            <a:r>
              <a:rPr lang="en-US" dirty="0" err="1" smtClean="0"/>
              <a:t>unmount</a:t>
            </a:r>
            <a:r>
              <a:rPr lang="en-US" dirty="0" smtClean="0"/>
              <a:t> a </a:t>
            </a:r>
            <a:r>
              <a:rPr lang="en-US" dirty="0" err="1" smtClean="0"/>
              <a:t>filesystem</a:t>
            </a:r>
            <a:r>
              <a:rPr lang="en-US" dirty="0" smtClean="0"/>
              <a:t>, you might get an error:</a:t>
            </a:r>
          </a:p>
          <a:p>
            <a:pPr marL="109537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umount</a:t>
            </a:r>
            <a:r>
              <a:rPr lang="en-US" dirty="0" smtClean="0">
                <a:latin typeface="Courier New"/>
                <a:cs typeface="Courier New"/>
              </a:rPr>
              <a:t>: /</a:t>
            </a:r>
            <a:r>
              <a:rPr lang="en-US" dirty="0" err="1" smtClean="0">
                <a:latin typeface="Courier New"/>
                <a:cs typeface="Courier New"/>
              </a:rPr>
              <a:t>dirname</a:t>
            </a:r>
            <a:r>
              <a:rPr lang="en-US" dirty="0" smtClean="0">
                <a:latin typeface="Courier New"/>
                <a:cs typeface="Courier New"/>
              </a:rPr>
              <a:t>: device is busy</a:t>
            </a:r>
          </a:p>
          <a:p>
            <a:r>
              <a:rPr lang="en-US" dirty="0" smtClean="0"/>
              <a:t>probably some process is using the </a:t>
            </a:r>
            <a:r>
              <a:rPr lang="en-US" dirty="0" err="1" smtClean="0"/>
              <a:t>filesystem</a:t>
            </a:r>
            <a:r>
              <a:rPr lang="en-US" dirty="0" smtClean="0"/>
              <a:t> (it's busy -- make sure you're not in that directory!)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lsof</a:t>
            </a:r>
            <a:r>
              <a:rPr lang="en-US" dirty="0" smtClean="0">
                <a:latin typeface="Courier New"/>
                <a:cs typeface="Courier New"/>
              </a:rPr>
              <a:t> /</a:t>
            </a:r>
            <a:r>
              <a:rPr lang="en-US" dirty="0" err="1" smtClean="0">
                <a:latin typeface="Courier New"/>
                <a:cs typeface="Courier New"/>
              </a:rPr>
              <a:t>mountpoint</a:t>
            </a:r>
            <a:r>
              <a:rPr lang="en-US" dirty="0" smtClean="0"/>
              <a:t>  # list open files in the </a:t>
            </a:r>
            <a:r>
              <a:rPr lang="en-US" dirty="0" err="1" smtClean="0"/>
              <a:t>filesystem</a:t>
            </a:r>
            <a:r>
              <a:rPr lang="en-US" dirty="0" smtClean="0"/>
              <a:t> mounted on /</a:t>
            </a:r>
            <a:r>
              <a:rPr lang="en-US" dirty="0" err="1" smtClean="0"/>
              <a:t>mountpoint</a:t>
            </a:r>
            <a:endParaRPr lang="en-US" dirty="0" smtClean="0"/>
          </a:p>
          <a:p>
            <a:pPr marL="109537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lsof</a:t>
            </a:r>
            <a:r>
              <a:rPr lang="en-US" dirty="0" smtClean="0">
                <a:latin typeface="Courier New"/>
                <a:cs typeface="Courier New"/>
              </a:rPr>
              <a:t> +D /directory</a:t>
            </a:r>
          </a:p>
          <a:p>
            <a:pPr marL="109537" indent="0">
              <a:buNone/>
            </a:pPr>
            <a:r>
              <a:rPr lang="en-US" dirty="0" smtClean="0"/>
              <a:t>this will show you what processes are using the directory or (+D) any directory under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566"/>
            <a:ext cx="8229600" cy="1143000"/>
          </a:xfrm>
        </p:spPr>
        <p:txBody>
          <a:bodyPr/>
          <a:lstStyle/>
          <a:p>
            <a:r>
              <a:rPr lang="en-US" dirty="0" smtClean="0"/>
              <a:t>device busy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sz="1800" dirty="0" smtClean="0"/>
              <a:t>Note the difference between a </a:t>
            </a:r>
            <a:r>
              <a:rPr lang="en-US" sz="1800" dirty="0" err="1" smtClean="0"/>
              <a:t>mountpoint</a:t>
            </a:r>
            <a:r>
              <a:rPr lang="en-US" sz="1800" dirty="0" smtClean="0"/>
              <a:t> and a directory</a:t>
            </a:r>
          </a:p>
          <a:p>
            <a:pPr lvl="1"/>
            <a:r>
              <a:rPr lang="en-US" sz="1400" dirty="0" err="1" smtClean="0"/>
              <a:t>mountpoint</a:t>
            </a:r>
            <a:r>
              <a:rPr lang="en-US" sz="1400" dirty="0" smtClean="0"/>
              <a:t>: both of these commands will apply to the entire </a:t>
            </a:r>
            <a:r>
              <a:rPr lang="en-US" sz="1400" dirty="0" err="1" smtClean="0"/>
              <a:t>filesystem</a:t>
            </a:r>
            <a:r>
              <a:rPr lang="en-US" sz="1400" dirty="0"/>
              <a:t> </a:t>
            </a:r>
            <a:r>
              <a:rPr lang="en-US" sz="1400" dirty="0" smtClean="0"/>
              <a:t>mounted there</a:t>
            </a:r>
          </a:p>
          <a:p>
            <a:pPr lvl="1"/>
            <a:r>
              <a:rPr lang="en-US" sz="1400" dirty="0" smtClean="0"/>
              <a:t>directory: both of these commands will apply to just that directory, not recursively every subdirectory underneath it</a:t>
            </a:r>
          </a:p>
          <a:p>
            <a:endParaRPr lang="en-US" sz="1800" dirty="0" smtClean="0"/>
          </a:p>
          <a:p>
            <a:r>
              <a:rPr lang="en-US" sz="1800" dirty="0" smtClean="0"/>
              <a:t>summary of </a:t>
            </a:r>
            <a:r>
              <a:rPr lang="en-US" sz="1800" dirty="0" err="1" smtClean="0"/>
              <a:t>lsof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www.thegeekstuff.com</a:t>
            </a:r>
            <a:r>
              <a:rPr lang="en-US" sz="1600" dirty="0"/>
              <a:t>/2012/08/</a:t>
            </a:r>
            <a:r>
              <a:rPr lang="en-US" sz="1600" dirty="0" err="1"/>
              <a:t>lsof</a:t>
            </a:r>
            <a:r>
              <a:rPr lang="en-US" sz="1600" dirty="0"/>
              <a:t>-command-examples</a:t>
            </a:r>
            <a:r>
              <a:rPr lang="en-US" sz="1600" dirty="0" smtClean="0"/>
              <a:t>/</a:t>
            </a:r>
          </a:p>
          <a:p>
            <a:pPr marL="392113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fuser: similar in purpose to </a:t>
            </a:r>
            <a:r>
              <a:rPr lang="en-US" sz="2000" dirty="0" err="1" smtClean="0"/>
              <a:t>lsof</a:t>
            </a:r>
            <a:endParaRPr lang="en-US" sz="2000" dirty="0" smtClean="0"/>
          </a:p>
          <a:p>
            <a:r>
              <a:rPr lang="en-US" sz="2000" dirty="0" smtClean="0"/>
              <a:t>examples:</a:t>
            </a:r>
            <a:endParaRPr lang="en-US" sz="2000" dirty="0"/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fuser /</a:t>
            </a:r>
            <a:r>
              <a:rPr lang="en-US" sz="1600" dirty="0" err="1" smtClean="0">
                <a:latin typeface="Courier New"/>
                <a:cs typeface="Courier New"/>
              </a:rPr>
              <a:t>mountpoint</a:t>
            </a:r>
            <a:r>
              <a:rPr lang="en-US" sz="1600" dirty="0" smtClean="0"/>
              <a:t>   # all processes using the </a:t>
            </a:r>
            <a:r>
              <a:rPr lang="en-US" sz="1600" dirty="0" err="1" smtClean="0"/>
              <a:t>filesystem</a:t>
            </a:r>
            <a:r>
              <a:rPr lang="en-US" sz="1600" dirty="0" smtClean="0"/>
              <a:t> mounted at /</a:t>
            </a:r>
            <a:r>
              <a:rPr lang="en-US" sz="1600" dirty="0" err="1" smtClean="0"/>
              <a:t>mountpoint</a:t>
            </a:r>
            <a:endParaRPr lang="en-US" sz="1600" dirty="0" smtClean="0"/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fuser /home/</a:t>
            </a:r>
            <a:r>
              <a:rPr lang="en-US" sz="1600" dirty="0" err="1" smtClean="0">
                <a:latin typeface="Courier New"/>
                <a:cs typeface="Courier New"/>
              </a:rPr>
              <a:t>dir</a:t>
            </a:r>
            <a:r>
              <a:rPr lang="en-US" sz="1600" dirty="0" smtClean="0"/>
              <a:t>      # all processes using the directory </a:t>
            </a:r>
            <a:r>
              <a:rPr lang="en-US" sz="1600" dirty="0" err="1" smtClean="0"/>
              <a:t>dir</a:t>
            </a:r>
            <a:endParaRPr lang="en-US" sz="1600" dirty="0" smtClean="0"/>
          </a:p>
          <a:p>
            <a:r>
              <a:rPr lang="en-US" sz="2000" dirty="0" smtClean="0"/>
              <a:t>summary of fuser: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err="1"/>
              <a:t>www.thegeekstuff.com</a:t>
            </a:r>
            <a:r>
              <a:rPr lang="en-US" sz="1600" dirty="0"/>
              <a:t>/2012/02/</a:t>
            </a:r>
            <a:r>
              <a:rPr lang="en-US" sz="1600" dirty="0" err="1"/>
              <a:t>linux</a:t>
            </a:r>
            <a:r>
              <a:rPr lang="en-US" sz="1600" dirty="0"/>
              <a:t>-fuser-command/</a:t>
            </a:r>
          </a:p>
          <a:p>
            <a:pPr lvl="1"/>
            <a:endParaRPr lang="en-US" sz="1600" dirty="0" smtClean="0"/>
          </a:p>
          <a:p>
            <a:pPr marL="109537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lsof</a:t>
            </a:r>
            <a:r>
              <a:rPr lang="en-US" dirty="0" smtClean="0"/>
              <a:t> and fuser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PATH environment variable</a:t>
            </a:r>
          </a:p>
          <a:p>
            <a:pPr lvl="1"/>
            <a:r>
              <a:rPr lang="en-US" dirty="0" err="1" smtClean="0"/>
              <a:t>ls</a:t>
            </a:r>
            <a:r>
              <a:rPr lang="en-US" dirty="0" smtClean="0"/>
              <a:t> -l</a:t>
            </a:r>
          </a:p>
          <a:p>
            <a:pPr lvl="1"/>
            <a:r>
              <a:rPr lang="en-US" dirty="0" err="1" smtClean="0"/>
              <a:t>cp</a:t>
            </a:r>
            <a:r>
              <a:rPr lang="en-US" dirty="0" smtClean="0"/>
              <a:t> foo ../bar</a:t>
            </a:r>
          </a:p>
          <a:p>
            <a:pPr lvl="1"/>
            <a:r>
              <a:rPr lang="en-US" dirty="0" err="1" smtClean="0"/>
              <a:t>rm</a:t>
            </a:r>
            <a:r>
              <a:rPr lang="en-US" dirty="0" smtClean="0"/>
              <a:t> ../bar/foo</a:t>
            </a:r>
          </a:p>
          <a:p>
            <a:r>
              <a:rPr lang="en-US" dirty="0" smtClean="0"/>
              <a:t>none of these commands will run unless they reside in a directory that is listed in the PATH environment variable</a:t>
            </a:r>
          </a:p>
          <a:p>
            <a:r>
              <a:rPr lang="en-US" dirty="0" smtClean="0"/>
              <a:t>Now that we are using root privileges, we need to be aware that root can have a different PATH than your non-root user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 command (cont'd)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029200"/>
          </a:xfrm>
        </p:spPr>
        <p:txBody>
          <a:bodyPr/>
          <a:lstStyle/>
          <a:p>
            <a:r>
              <a:rPr lang="en-US" dirty="0" err="1" smtClean="0"/>
              <a:t>sudo</a:t>
            </a:r>
            <a:r>
              <a:rPr lang="en-US" dirty="0" smtClean="0"/>
              <a:t> command # just run the command</a:t>
            </a:r>
          </a:p>
          <a:p>
            <a:pPr lvl="1"/>
            <a:r>
              <a:rPr lang="en-US" dirty="0" smtClean="0"/>
              <a:t>you get 5 min by default to invoke </a:t>
            </a:r>
            <a:r>
              <a:rPr lang="en-US" dirty="0" err="1" smtClean="0"/>
              <a:t>sudo</a:t>
            </a:r>
            <a:r>
              <a:rPr lang="en-US" dirty="0" smtClean="0"/>
              <a:t> again without password</a:t>
            </a:r>
          </a:p>
          <a:p>
            <a:pPr lvl="1"/>
            <a:r>
              <a:rPr lang="en-US" dirty="0" smtClean="0"/>
              <a:t>example$ </a:t>
            </a:r>
            <a:r>
              <a:rPr lang="en-US" dirty="0" err="1" smtClean="0"/>
              <a:t>sudo</a:t>
            </a:r>
            <a:r>
              <a:rPr lang="en-US" dirty="0" smtClean="0"/>
              <a:t> head /</a:t>
            </a:r>
            <a:r>
              <a:rPr lang="en-US" dirty="0" err="1" smtClean="0"/>
              <a:t>etc</a:t>
            </a:r>
            <a:r>
              <a:rPr lang="en-US" dirty="0" smtClean="0"/>
              <a:t>/shadow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–s   # </a:t>
            </a:r>
            <a:r>
              <a:rPr lang="en-US" dirty="0" err="1" smtClean="0"/>
              <a:t>superuser</a:t>
            </a:r>
            <a:r>
              <a:rPr lang="en-US" dirty="0" smtClean="0"/>
              <a:t> shell with current </a:t>
            </a:r>
            <a:r>
              <a:rPr lang="en-US" dirty="0" err="1" smtClean="0"/>
              <a:t>env</a:t>
            </a:r>
            <a:endParaRPr lang="en-US" dirty="0" smtClean="0"/>
          </a:p>
          <a:p>
            <a:r>
              <a:rPr lang="en-US" dirty="0" err="1" smtClean="0"/>
              <a:t>sudo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  # simulate root login (root's 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sudo</a:t>
            </a:r>
            <a:r>
              <a:rPr lang="en-US" dirty="0" smtClean="0"/>
              <a:t> –s leaves you in the same directory, and with the same PATH</a:t>
            </a:r>
          </a:p>
          <a:p>
            <a:r>
              <a:rPr lang="en-US" sz="2400" dirty="0" smtClean="0"/>
              <a:t>to take on root's environment including PATH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–s followed by </a:t>
            </a:r>
            <a:r>
              <a:rPr lang="en-US" dirty="0" err="1" smtClean="0"/>
              <a:t>su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sudo</a:t>
            </a:r>
            <a:r>
              <a:rPr lang="en-US" dirty="0" smtClean="0"/>
              <a:t> and your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</a:p>
          <a:p>
            <a:r>
              <a:rPr lang="en-US" dirty="0" smtClean="0"/>
              <a:t>LVM</a:t>
            </a:r>
          </a:p>
          <a:p>
            <a:r>
              <a:rPr lang="en-US" dirty="0" smtClean="0"/>
              <a:t>formatting file systems</a:t>
            </a:r>
          </a:p>
          <a:p>
            <a:r>
              <a:rPr lang="en-US" dirty="0" smtClean="0"/>
              <a:t>mounting file systems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fstab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 and disk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CST8177 – Todd Kelley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155E-D2A1-484E-8813-A61F9D7923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Times New Roman" pitchFamily="18" charset="0"/>
              </a:rPr>
              <a:t>A partition is a section of disk forming a physical volume that contain a files </a:t>
            </a:r>
            <a:r>
              <a:rPr lang="en-US" sz="2800" dirty="0" err="1" smtClean="0">
                <a:latin typeface="Times New Roman" pitchFamily="18" charset="0"/>
              </a:rPr>
              <a:t>ystem</a:t>
            </a:r>
            <a:r>
              <a:rPr lang="en-US" sz="2800" dirty="0" smtClean="0">
                <a:latin typeface="Times New Roman" pitchFamily="18" charset="0"/>
              </a:rPr>
              <a:t>, or swap space, or be used as a component in LVM or RAID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</a:rPr>
              <a:t>Master Boot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Record</a:t>
            </a:r>
            <a:r>
              <a:rPr lang="en-US" sz="2800" dirty="0" smtClean="0">
                <a:latin typeface="Times New Roman" pitchFamily="18" charset="0"/>
              </a:rPr>
              <a:t> contains the </a:t>
            </a:r>
            <a:r>
              <a:rPr lang="en-US" sz="2800" b="1" dirty="0" smtClean="0">
                <a:latin typeface="Times New Roman" pitchFamily="18" charset="0"/>
              </a:rPr>
              <a:t>Disk Partition Table</a:t>
            </a:r>
            <a:r>
              <a:rPr lang="en-US" sz="2800" dirty="0" smtClean="0">
                <a:latin typeface="Times New Roman" pitchFamily="18" charset="0"/>
              </a:rPr>
              <a:t>, which can hold up to </a:t>
            </a:r>
            <a:r>
              <a:rPr lang="en-US" sz="2800" u="sng" dirty="0" smtClean="0">
                <a:latin typeface="Times New Roman" pitchFamily="18" charset="0"/>
              </a:rPr>
              <a:t>four entries</a:t>
            </a:r>
            <a:r>
              <a:rPr lang="en-US" sz="2800" dirty="0" smtClean="0">
                <a:latin typeface="Times New Roman" pitchFamily="18" charset="0"/>
              </a:rPr>
              <a:t> due to the way in which the master boot record is structured</a:t>
            </a:r>
          </a:p>
          <a:p>
            <a:pPr marL="598488" lvl="1" indent="-230188" defTabSz="7366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With certain specialty tools, you can create more than four partitions, but we'll stick to the MSDOS partition table format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Times New Roman" pitchFamily="18" charset="0"/>
              </a:rPr>
              <a:t>Each Disk Partition Table entry describes a partition by specifying its: </a:t>
            </a:r>
          </a:p>
          <a:p>
            <a:pPr marL="598488" lvl="1" indent="-230188" defTabSz="7366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first cylinder</a:t>
            </a:r>
          </a:p>
          <a:p>
            <a:pPr marL="598488" lvl="1" indent="-230188" defTabSz="7366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last cylinder</a:t>
            </a:r>
          </a:p>
          <a:p>
            <a:pPr marL="598488" lvl="1" indent="-230188" defTabSz="7366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whether it is bootable</a:t>
            </a:r>
          </a:p>
          <a:p>
            <a:pPr marL="598488" lvl="1" indent="-230188" defTabSz="7366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Times New Roman" pitchFamily="18" charset="0"/>
              </a:rPr>
              <a:t>a partition type identifier.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CST8207 - Algonquin College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27FF5-61DC-4E63-B2F5-18E3477B32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</a:rPr>
              <a:t>Overview of partitioning (8207 review)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1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We deal primarily with the MSDOS Partition Table type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GPT partition tables getting common: GUID Partition Table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Globally Unique </a:t>
            </a:r>
            <a:r>
              <a:rPr lang="en-US" sz="2400" dirty="0" err="1" smtClean="0">
                <a:latin typeface="Times New Roman" pitchFamily="18" charset="0"/>
              </a:rPr>
              <a:t>IDentifier</a:t>
            </a:r>
            <a:r>
              <a:rPr lang="en-US" sz="2400" dirty="0" smtClean="0">
                <a:latin typeface="Times New Roman" pitchFamily="18" charset="0"/>
              </a:rPr>
              <a:t>  (but back to MSDOS Tables…)</a:t>
            </a:r>
          </a:p>
          <a:p>
            <a:pPr marL="112268" indent="0" defTabSz="736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Up to four Primary Partitions are possible in a single table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imes New Roman" pitchFamily="18" charset="0"/>
              </a:rPr>
              <a:t>At most one of the four </a:t>
            </a:r>
            <a:r>
              <a:rPr lang="en-US" sz="2400" b="1" dirty="0" smtClean="0">
                <a:latin typeface="Times New Roman" pitchFamily="18" charset="0"/>
              </a:rPr>
              <a:t>Primary partitions</a:t>
            </a:r>
            <a:r>
              <a:rPr lang="en-US" sz="2400" dirty="0" smtClean="0">
                <a:latin typeface="Times New Roman" pitchFamily="18" charset="0"/>
              </a:rPr>
              <a:t> can be </a:t>
            </a:r>
            <a:r>
              <a:rPr lang="en-US" sz="2400" dirty="0">
                <a:latin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</a:rPr>
              <a:t>Extended </a:t>
            </a:r>
            <a:r>
              <a:rPr lang="en-US" sz="2400" b="1" dirty="0" smtClean="0">
                <a:latin typeface="Times New Roman" pitchFamily="18" charset="0"/>
              </a:rPr>
              <a:t>Partition</a:t>
            </a: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marL="342456" indent="-230188" defTabSz="736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Times New Roman" pitchFamily="18" charset="0"/>
              </a:rPr>
              <a:t>Logical Partitions </a:t>
            </a:r>
            <a:r>
              <a:rPr lang="en-US" sz="2400" dirty="0" smtClean="0">
                <a:latin typeface="Times New Roman" pitchFamily="18" charset="0"/>
              </a:rPr>
              <a:t>can be created inside an Extended Partition</a:t>
            </a:r>
            <a:endParaRPr lang="en-US" sz="2000" dirty="0" smtClean="0">
              <a:latin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CST8177 - Algonquin College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1958E-94DA-4FBE-BA93-6A6F06875C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0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32022</TotalTime>
  <Words>2630</Words>
  <Application>Microsoft Office PowerPoint</Application>
  <PresentationFormat>On-screen Show (4:3)</PresentationFormat>
  <Paragraphs>434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CST8177 – Linux II</vt:lpstr>
      <vt:lpstr>Today’s Topics</vt:lpstr>
      <vt:lpstr>Executing a command (review)</vt:lpstr>
      <vt:lpstr>Executing a command (cont'd)</vt:lpstr>
      <vt:lpstr>Executing a command (cont'd)</vt:lpstr>
      <vt:lpstr>sudo and your environment</vt:lpstr>
      <vt:lpstr>Disks and disk management</vt:lpstr>
      <vt:lpstr>Overview of partitioning (8207 review)</vt:lpstr>
      <vt:lpstr>Partitioning</vt:lpstr>
      <vt:lpstr>Identifying Partitions</vt:lpstr>
      <vt:lpstr>Options for Partitioning</vt:lpstr>
      <vt:lpstr>Linux fdisk command</vt:lpstr>
      <vt:lpstr>LVM basics</vt:lpstr>
      <vt:lpstr>Extents</vt:lpstr>
      <vt:lpstr>LVM Logical Volume Components</vt:lpstr>
      <vt:lpstr>Adding disks and LVM</vt:lpstr>
      <vt:lpstr>Add a disk</vt:lpstr>
      <vt:lpstr>dmesg: kernel ring buffer</vt:lpstr>
      <vt:lpstr>Dmesg (sdb is the new disk)</vt:lpstr>
      <vt:lpstr>/proc/partitions (sdb is new)</vt:lpstr>
      <vt:lpstr>Create partition on new disk</vt:lpstr>
      <vt:lpstr>create the PV and VG and LV</vt:lpstr>
      <vt:lpstr>Growing a file system</vt:lpstr>
      <vt:lpstr>PowerPoint Presentation</vt:lpstr>
      <vt:lpstr>Growing a file system (cont'd)</vt:lpstr>
      <vt:lpstr>PowerPoint Presentation</vt:lpstr>
      <vt:lpstr>File systems (8207 review)</vt:lpstr>
      <vt:lpstr>Linux/Unix mounting</vt:lpstr>
      <vt:lpstr>Linux/Unix mounting</vt:lpstr>
      <vt:lpstr>Linux/Unix mounting</vt:lpstr>
      <vt:lpstr>Linux/Unix mounting</vt:lpstr>
      <vt:lpstr>/etc/fstab</vt:lpstr>
      <vt:lpstr>/etc/fstab commands</vt:lpstr>
      <vt:lpstr>/etc/fstab: device name </vt:lpstr>
      <vt:lpstr>/etc/fstab: mount point</vt:lpstr>
      <vt:lpstr>/etc/fstab: file system type</vt:lpstr>
      <vt:lpstr>/etc/fstab: mount options</vt:lpstr>
      <vt:lpstr>/etc/fstab: options (cont'd)</vt:lpstr>
      <vt:lpstr>/etc/fstab: dump</vt:lpstr>
      <vt:lpstr>/etc/fstab: fsck order</vt:lpstr>
      <vt:lpstr>/etc/mtab and /proc/mounts</vt:lpstr>
      <vt:lpstr>Adding a disk</vt:lpstr>
      <vt:lpstr>device busy</vt:lpstr>
      <vt:lpstr>lsof and fuser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CST8207 – Linux o/s i</dc:title>
  <dc:creator>Todd</dc:creator>
  <cp:lastModifiedBy>Todd Kelley</cp:lastModifiedBy>
  <cp:revision>427</cp:revision>
  <dcterms:created xsi:type="dcterms:W3CDTF">2006-08-16T00:00:00Z</dcterms:created>
  <dcterms:modified xsi:type="dcterms:W3CDTF">2014-04-03T13:43:56Z</dcterms:modified>
</cp:coreProperties>
</file>