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4"/>
  </p:notesMasterIdLst>
  <p:handoutMasterIdLst>
    <p:handoutMasterId r:id="rId35"/>
  </p:handoutMasterIdLst>
  <p:sldIdLst>
    <p:sldId id="256" r:id="rId2"/>
    <p:sldId id="257" r:id="rId3"/>
    <p:sldId id="349" r:id="rId4"/>
    <p:sldId id="350" r:id="rId5"/>
    <p:sldId id="351" r:id="rId6"/>
    <p:sldId id="352" r:id="rId7"/>
    <p:sldId id="375" r:id="rId8"/>
    <p:sldId id="374" r:id="rId9"/>
    <p:sldId id="376" r:id="rId10"/>
    <p:sldId id="361" r:id="rId11"/>
    <p:sldId id="338" r:id="rId12"/>
    <p:sldId id="348" r:id="rId13"/>
    <p:sldId id="362" r:id="rId14"/>
    <p:sldId id="366" r:id="rId15"/>
    <p:sldId id="367" r:id="rId16"/>
    <p:sldId id="368" r:id="rId17"/>
    <p:sldId id="369" r:id="rId18"/>
    <p:sldId id="372" r:id="rId19"/>
    <p:sldId id="373" r:id="rId20"/>
    <p:sldId id="370" r:id="rId21"/>
    <p:sldId id="371" r:id="rId22"/>
    <p:sldId id="355" r:id="rId23"/>
    <p:sldId id="377" r:id="rId24"/>
    <p:sldId id="356" r:id="rId25"/>
    <p:sldId id="357" r:id="rId26"/>
    <p:sldId id="358" r:id="rId27"/>
    <p:sldId id="359" r:id="rId28"/>
    <p:sldId id="360" r:id="rId29"/>
    <p:sldId id="378" r:id="rId30"/>
    <p:sldId id="379" r:id="rId31"/>
    <p:sldId id="380" r:id="rId32"/>
    <p:sldId id="381" r:id="rId33"/>
  </p:sldIdLst>
  <p:sldSz cx="9144000" cy="6858000" type="screen4x3"/>
  <p:notesSz cx="7315200" cy="9601200"/>
  <p:custDataLst>
    <p:tags r:id="rId37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039" autoAdjust="0"/>
  </p:normalViewPr>
  <p:slideViewPr>
    <p:cSldViewPr>
      <p:cViewPr>
        <p:scale>
          <a:sx n="110" d="100"/>
          <a:sy n="110" d="100"/>
        </p:scale>
        <p:origin x="-192" y="3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notesMaster" Target="notesMasters/notesMaster1.xml"/><Relationship Id="rId35" Type="http://schemas.openxmlformats.org/officeDocument/2006/relationships/handoutMaster" Target="handoutMasters/handoutMaster1.xml"/><Relationship Id="rId36" Type="http://schemas.openxmlformats.org/officeDocument/2006/relationships/printerSettings" Target="printerSettings/printerSettings1.bin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ags" Target="tags/tag1.xml"/><Relationship Id="rId38" Type="http://schemas.openxmlformats.org/officeDocument/2006/relationships/presProps" Target="presProps.xml"/><Relationship Id="rId39" Type="http://schemas.openxmlformats.org/officeDocument/2006/relationships/viewProps" Target="viewProps.xml"/><Relationship Id="rId40" Type="http://schemas.openxmlformats.org/officeDocument/2006/relationships/theme" Target="theme/theme1.xml"/><Relationship Id="rId41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A25AB72E-AAB0-46C9-8C10-F676A3EE81C0}" type="datetimeFigureOut">
              <a:rPr lang="en-US"/>
              <a:pPr>
                <a:defRPr/>
              </a:pPr>
              <a:t>2014-04-03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8E122CAB-C6F4-4CD2-A9C6-BCBD75B32F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813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3BC1507E-54C6-44C4-A6D7-B3B8E77BD97F}" type="datetimeFigureOut">
              <a:rPr lang="en-US"/>
              <a:pPr>
                <a:defRPr/>
              </a:pPr>
              <a:t>2014-04-03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2035D5DD-142F-4F53-A0F4-A4C82482F7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646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2.xml"/><Relationship Id="rId2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3.xml"/><Relationship Id="rId2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4.xml"/><Relationship Id="rId2" Type="http://schemas.openxmlformats.org/officeDocument/2006/relationships/slideMaster" Target="../slideMasters/slideMaster1.xml"/><Relationship Id="rId3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0574DD0D-5BC6-4585-A363-0BAFD8382BE6}" type="datetime1">
              <a:rPr lang="en-US"/>
              <a:pPr>
                <a:defRPr/>
              </a:pPr>
              <a:t>2014-04-03</a:t>
            </a:fld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en-US" dirty="0" smtClean="0"/>
              <a:t>CST8177 – Todd Kelley</a:t>
            </a:r>
            <a:endParaRPr lang="en-US" dirty="0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89F629E2-7CCB-4049-8D37-F5260A6E64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8E27FE-4EF0-42D8-97B8-6378858B1A1B}" type="datetime1">
              <a:rPr lang="en-US"/>
              <a:pPr>
                <a:defRPr/>
              </a:pPr>
              <a:t>2014-04-03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CST8207 - Shawn Unger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85CC76-A992-4A43-9C35-3E556515D7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D4415-71F5-466F-8E66-5F42D7C22532}" type="datetime1">
              <a:rPr lang="en-US"/>
              <a:pPr>
                <a:defRPr/>
              </a:pPr>
              <a:t>2014-04-03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CST8207 - Shawn Unger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4E5BEC-8E65-412D-A275-E426B270AD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D67714-5BEE-4B5B-9C04-6C20058B6CE1}" type="datetime1">
              <a:rPr lang="en-US"/>
              <a:pPr>
                <a:defRPr/>
              </a:pPr>
              <a:t>2014-04-03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CST8177 – Todd Kelley</a:t>
            </a:r>
            <a:endParaRPr lang="en-US" dirty="0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4D155E-D2A1-484E-8813-A61F9D7923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AB9F9EE-55B9-447E-96AE-4890770D22A8}" type="datetime1">
              <a:rPr lang="en-US"/>
              <a:pPr>
                <a:defRPr/>
              </a:pPr>
              <a:t>2014-04-03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 dirty="0" smtClean="0"/>
              <a:t>CST8177 – Todd Kelley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4A5F08F-BB0F-4A44-A923-5A3B92D326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1CBA95A-07EE-4800-B802-A178C6D7B71E}" type="datetime1">
              <a:rPr lang="en-US"/>
              <a:pPr>
                <a:defRPr/>
              </a:pPr>
              <a:t>2014-04-03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CST8207 - Shawn Unger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925DBF2-F4DB-406D-B955-2BF1D8E3F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80348F7-2398-4900-9CDE-7AFB56E460AA}" type="datetime1">
              <a:rPr lang="en-US"/>
              <a:pPr>
                <a:defRPr/>
              </a:pPr>
              <a:t>2014-04-03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CST8207 - Shawn Unger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820C10C-9EC0-4A0E-8CD0-53442CF3AB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146A7C3-54FB-4DED-9785-1AE65F0D2F1B}" type="datetime1">
              <a:rPr lang="en-US"/>
              <a:pPr>
                <a:defRPr/>
              </a:pPr>
              <a:t>2014-04-03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CST8207 - Shawn Unger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0F0C938-DCB8-4C09-AB5F-C6F0098D2D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5C7A4C-D217-48BD-9A38-4FCB1B250784}" type="datetime1">
              <a:rPr lang="en-US"/>
              <a:pPr>
                <a:defRPr/>
              </a:pPr>
              <a:t>2014-04-03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CST8207 - Shawn Unger</a:t>
            </a: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A104A7-A852-4036-9315-113AE8A336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024931D-6F21-421E-87A2-C66D17C11271}" type="datetime1">
              <a:rPr lang="en-US"/>
              <a:pPr>
                <a:defRPr/>
              </a:pPr>
              <a:t>2014-04-03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CST8207 - Shawn Unger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7AF20B4-13DC-444C-A6C6-4D48AEABDF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1E466EFF-1399-490E-BD85-8C49FB1881F9}" type="datetime1">
              <a:rPr lang="en-US"/>
              <a:pPr>
                <a:defRPr/>
              </a:pPr>
              <a:t>2014-04-03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US"/>
              <a:t>CST8207 - Shawn Unger</a:t>
            </a:r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BBB792CA-4EF8-4095-8731-0B9B32B291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057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AF14FFCF-E058-4511-811C-6D24FEC07CA6}" type="datetime1">
              <a:rPr lang="en-US"/>
              <a:pPr>
                <a:defRPr/>
              </a:pPr>
              <a:t>2014-04-03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r>
              <a:rPr lang="en-US" dirty="0" smtClean="0"/>
              <a:t>CST8177 – Todd Kelley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83BD1274-B62D-469E-95D6-39289E33EB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69" r:id="rId2"/>
    <p:sldLayoutId id="2147483774" r:id="rId3"/>
    <p:sldLayoutId id="2147483775" r:id="rId4"/>
    <p:sldLayoutId id="2147483776" r:id="rId5"/>
    <p:sldLayoutId id="2147483777" r:id="rId6"/>
    <p:sldLayoutId id="2147483770" r:id="rId7"/>
    <p:sldLayoutId id="2147483778" r:id="rId8"/>
    <p:sldLayoutId id="2147483779" r:id="rId9"/>
    <p:sldLayoutId id="2147483771" r:id="rId10"/>
    <p:sldLayoutId id="2147483772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tags" Target="../tags/tag2.xml"/><Relationship Id="rId2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tags" Target="../tags/tag3.xml"/><Relationship Id="rId2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access.redhat.com/knowledge/docs/en-US/Red_Hat_Enterprise_Linux/6/html/Storage_Administration_Guide/ch-disk-quotas.html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0"/>
            <a:ext cx="7772400" cy="1829761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CST8177 – Linux II</a:t>
            </a:r>
            <a:endParaRPr lang="en-US" dirty="0"/>
          </a:p>
        </p:txBody>
      </p:sp>
      <p:sp>
        <p:nvSpPr>
          <p:cNvPr id="10243" name="Subtitle 2"/>
          <p:cNvSpPr>
            <a:spLocks noGrp="1"/>
          </p:cNvSpPr>
          <p:nvPr>
            <p:ph type="subTitle" idx="1"/>
          </p:nvPr>
        </p:nvSpPr>
        <p:spPr>
          <a:xfrm>
            <a:off x="1295400" y="2895600"/>
            <a:ext cx="6934200" cy="2230438"/>
          </a:xfrm>
        </p:spPr>
        <p:txBody>
          <a:bodyPr/>
          <a:lstStyle/>
          <a:p>
            <a:pPr marR="0" eaLnBrk="1" hangingPunct="1">
              <a:lnSpc>
                <a:spcPct val="90000"/>
              </a:lnSpc>
            </a:pPr>
            <a:r>
              <a:rPr lang="en-US" smtClean="0"/>
              <a:t>More on file </a:t>
            </a:r>
            <a:r>
              <a:rPr lang="en-US" dirty="0" smtClean="0"/>
              <a:t>systems, Booting</a:t>
            </a:r>
          </a:p>
          <a:p>
            <a:pPr marR="0" eaLnBrk="1" hangingPunct="1">
              <a:lnSpc>
                <a:spcPct val="90000"/>
              </a:lnSpc>
            </a:pPr>
            <a:r>
              <a:rPr lang="en-US" dirty="0" smtClean="0"/>
              <a:t>Todd Kelley</a:t>
            </a:r>
          </a:p>
          <a:p>
            <a:pPr marR="0" eaLnBrk="1" hangingPunct="1">
              <a:lnSpc>
                <a:spcPct val="90000"/>
              </a:lnSpc>
            </a:pPr>
            <a:r>
              <a:rPr lang="en-US" dirty="0" smtClean="0"/>
              <a:t>kelleyt@algonquincollege.com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CST8177– Todd Kelley</a:t>
            </a:r>
            <a:endParaRPr lang="en-US" dirty="0"/>
          </a:p>
        </p:txBody>
      </p:sp>
      <p:sp>
        <p:nvSpPr>
          <p:cNvPr id="10245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85E87B3-0DF3-44E1-8B83-31834B08A36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138"/>
            <a:ext cx="8229600" cy="4691062"/>
          </a:xfrm>
        </p:spPr>
        <p:txBody>
          <a:bodyPr/>
          <a:lstStyle/>
          <a:p>
            <a:r>
              <a:rPr lang="en-US" dirty="0" smtClean="0"/>
              <a:t>individual users can check their individual quota status with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quota</a:t>
            </a:r>
            <a:r>
              <a:rPr lang="en-US" dirty="0" smtClean="0"/>
              <a:t> command:</a:t>
            </a:r>
          </a:p>
          <a:p>
            <a:pPr lvl="1"/>
            <a:r>
              <a:rPr lang="en-US" dirty="0" smtClean="0"/>
              <a:t>shows</a:t>
            </a:r>
          </a:p>
          <a:p>
            <a:pPr lvl="2"/>
            <a:r>
              <a:rPr lang="en-US" dirty="0" smtClean="0"/>
              <a:t>block usage and limits</a:t>
            </a:r>
          </a:p>
          <a:p>
            <a:pPr lvl="2"/>
            <a:r>
              <a:rPr lang="en-US" dirty="0" err="1" smtClean="0"/>
              <a:t>inode</a:t>
            </a:r>
            <a:r>
              <a:rPr lang="en-US" dirty="0" smtClean="0"/>
              <a:t> usage and limits</a:t>
            </a:r>
          </a:p>
          <a:p>
            <a:pPr lvl="2"/>
            <a:r>
              <a:rPr lang="en-US" dirty="0" smtClean="0"/>
              <a:t>remainder on grace period if over soft limit</a:t>
            </a:r>
          </a:p>
          <a:p>
            <a:r>
              <a:rPr lang="en-US" dirty="0" smtClean="0"/>
              <a:t>System administrator can print report of all users quota status (see also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warnquota</a:t>
            </a:r>
            <a:r>
              <a:rPr lang="en-US" dirty="0" smtClean="0"/>
              <a:t>):</a:t>
            </a:r>
          </a:p>
          <a:p>
            <a:pPr lvl="1"/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repquota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-a</a:t>
            </a:r>
          </a:p>
          <a:p>
            <a:pPr lvl="1"/>
            <a:r>
              <a:rPr lang="en-US" dirty="0" smtClean="0">
                <a:cs typeface="Courier New" panose="02070309020205020404" pitchFamily="49" charset="0"/>
              </a:rPr>
              <a:t>shows for each user what they've used, </a:t>
            </a:r>
            <a:r>
              <a:rPr lang="en-US" smtClean="0">
                <a:cs typeface="Courier New" panose="02070309020205020404" pitchFamily="49" charset="0"/>
              </a:rPr>
              <a:t>soft limits, hard limits, </a:t>
            </a:r>
            <a:r>
              <a:rPr lang="en-US" dirty="0" smtClean="0">
                <a:cs typeface="Courier New" panose="02070309020205020404" pitchFamily="49" charset="0"/>
              </a:rPr>
              <a:t>and remainder of grace periods if that user has entered one of their grace periods</a:t>
            </a:r>
          </a:p>
          <a:p>
            <a:endParaRPr lang="en-US" dirty="0" smtClean="0"/>
          </a:p>
          <a:p>
            <a:pPr marL="392113" lvl="1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</a:t>
            </a:r>
            <a:r>
              <a:rPr lang="en-US" dirty="0" smtClean="0"/>
              <a:t>uota and </a:t>
            </a:r>
            <a:r>
              <a:rPr lang="en-US" dirty="0" err="1" smtClean="0"/>
              <a:t>repquota</a:t>
            </a:r>
            <a:r>
              <a:rPr lang="en-US" dirty="0" smtClean="0"/>
              <a:t> commands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CST8177 – Todd Kelley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9842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http://teaching.idallen.com/cst8207/</a:t>
            </a:r>
            <a:r>
              <a:rPr lang="en-US" dirty="0" smtClean="0"/>
              <a:t>14w</a:t>
            </a:r>
            <a:r>
              <a:rPr lang="en-US" dirty="0"/>
              <a:t>/notes/750_booting_and_grub.html</a:t>
            </a:r>
          </a:p>
          <a:p>
            <a:r>
              <a:rPr lang="en-US" dirty="0" smtClean="0"/>
              <a:t>page numbers for Fifth Edition </a:t>
            </a:r>
            <a:r>
              <a:rPr lang="en-US" dirty="0" err="1" smtClean="0"/>
              <a:t>Sobell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Chapter 11: 424-431</a:t>
            </a:r>
          </a:p>
          <a:p>
            <a:pPr lvl="1"/>
            <a:r>
              <a:rPr lang="en-US" dirty="0" smtClean="0"/>
              <a:t>Chapter 15: 551-552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Booting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CST8177 – Todd Kelley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931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181600"/>
          </a:xfrm>
        </p:spPr>
        <p:txBody>
          <a:bodyPr/>
          <a:lstStyle/>
          <a:p>
            <a:r>
              <a:rPr lang="en-US" dirty="0" smtClean="0"/>
              <a:t>Power button pressed</a:t>
            </a:r>
          </a:p>
          <a:p>
            <a:r>
              <a:rPr lang="en-US" dirty="0" smtClean="0"/>
              <a:t>BIOS</a:t>
            </a:r>
          </a:p>
          <a:p>
            <a:r>
              <a:rPr lang="en-US" dirty="0" smtClean="0"/>
              <a:t>POST</a:t>
            </a:r>
          </a:p>
          <a:p>
            <a:r>
              <a:rPr lang="en-US" dirty="0" smtClean="0"/>
              <a:t>MBR  : contains grub stage 1</a:t>
            </a:r>
          </a:p>
          <a:p>
            <a:r>
              <a:rPr lang="en-US" dirty="0" smtClean="0"/>
              <a:t>grub stage 1 : to find grub stage 2</a:t>
            </a:r>
          </a:p>
          <a:p>
            <a:r>
              <a:rPr lang="en-US" dirty="0" smtClean="0"/>
              <a:t>grub stage 2</a:t>
            </a:r>
            <a:r>
              <a:rPr lang="en-US" dirty="0"/>
              <a:t> </a:t>
            </a:r>
            <a:r>
              <a:rPr lang="en-US" dirty="0" smtClean="0"/>
              <a:t>: to launch kernel</a:t>
            </a:r>
          </a:p>
          <a:p>
            <a:r>
              <a:rPr lang="en-US" dirty="0" smtClean="0"/>
              <a:t>kernel running</a:t>
            </a:r>
          </a:p>
          <a:p>
            <a:r>
              <a:rPr lang="en-US" dirty="0" err="1" smtClean="0"/>
              <a:t>init</a:t>
            </a:r>
            <a:r>
              <a:rPr lang="en-US" dirty="0" smtClean="0"/>
              <a:t> process (PID 1) : consults </a:t>
            </a:r>
            <a:r>
              <a:rPr lang="en-US" dirty="0" err="1" smtClean="0"/>
              <a:t>inittab</a:t>
            </a:r>
            <a:endParaRPr lang="en-US" dirty="0" smtClean="0"/>
          </a:p>
          <a:p>
            <a:r>
              <a:rPr lang="en-US" dirty="0" smtClean="0"/>
              <a:t>/</a:t>
            </a:r>
            <a:r>
              <a:rPr lang="en-US" dirty="0" err="1" smtClean="0"/>
              <a:t>etc</a:t>
            </a:r>
            <a:r>
              <a:rPr lang="en-US" dirty="0" smtClean="0"/>
              <a:t>/</a:t>
            </a:r>
            <a:r>
              <a:rPr lang="en-US" dirty="0" err="1" smtClean="0"/>
              <a:t>inittab</a:t>
            </a:r>
            <a:endParaRPr lang="en-US" dirty="0" smtClean="0"/>
          </a:p>
          <a:p>
            <a:r>
              <a:rPr lang="en-US" dirty="0" smtClean="0"/>
              <a:t>/</a:t>
            </a:r>
            <a:r>
              <a:rPr lang="en-US" dirty="0" err="1" smtClean="0"/>
              <a:t>etc</a:t>
            </a:r>
            <a:r>
              <a:rPr lang="en-US" dirty="0" smtClean="0"/>
              <a:t>/</a:t>
            </a:r>
            <a:r>
              <a:rPr lang="en-US" dirty="0" err="1" smtClean="0"/>
              <a:t>rc.d</a:t>
            </a:r>
            <a:r>
              <a:rPr lang="en-US" dirty="0" smtClean="0"/>
              <a:t>/</a:t>
            </a:r>
            <a:r>
              <a:rPr lang="en-US" dirty="0" err="1" smtClean="0"/>
              <a:t>rc.sysinit</a:t>
            </a:r>
            <a:endParaRPr lang="en-US" dirty="0" smtClean="0"/>
          </a:p>
          <a:p>
            <a:r>
              <a:rPr lang="en-US" dirty="0" smtClean="0"/>
              <a:t>/</a:t>
            </a:r>
            <a:r>
              <a:rPr lang="en-US" dirty="0" err="1" smtClean="0"/>
              <a:t>etc</a:t>
            </a:r>
            <a:r>
              <a:rPr lang="en-US" dirty="0" smtClean="0"/>
              <a:t>/</a:t>
            </a:r>
            <a:r>
              <a:rPr lang="en-US" dirty="0" err="1" smtClean="0"/>
              <a:t>rc.d</a:t>
            </a:r>
            <a:r>
              <a:rPr lang="en-US" dirty="0" smtClean="0"/>
              <a:t>/</a:t>
            </a:r>
            <a:r>
              <a:rPr lang="en-US" dirty="0" err="1" smtClean="0"/>
              <a:t>rc</a:t>
            </a:r>
            <a:r>
              <a:rPr lang="en-US" dirty="0" smtClean="0"/>
              <a:t> 3   :  assuming default </a:t>
            </a:r>
            <a:r>
              <a:rPr lang="en-US" dirty="0" err="1" smtClean="0"/>
              <a:t>runlevel</a:t>
            </a:r>
            <a:r>
              <a:rPr lang="en-US" dirty="0" smtClean="0"/>
              <a:t> 3</a:t>
            </a:r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r>
              <a:rPr lang="en-US" dirty="0" smtClean="0"/>
              <a:t>Booting Sequence (</a:t>
            </a:r>
            <a:r>
              <a:rPr lang="en-US" dirty="0" err="1" smtClean="0"/>
              <a:t>CentOS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CST8177 – Todd Kelley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1692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/</a:t>
            </a:r>
            <a:r>
              <a:rPr lang="en-US" dirty="0" err="1" smtClean="0"/>
              <a:t>etc</a:t>
            </a:r>
            <a:r>
              <a:rPr lang="en-US" dirty="0" smtClean="0"/>
              <a:t>/</a:t>
            </a:r>
            <a:r>
              <a:rPr lang="en-US" dirty="0" err="1" smtClean="0"/>
              <a:t>inittab</a:t>
            </a:r>
            <a:r>
              <a:rPr lang="en-US" dirty="0" smtClean="0"/>
              <a:t> contains records of the form</a:t>
            </a:r>
          </a:p>
          <a:p>
            <a:pPr lvl="1"/>
            <a:r>
              <a:rPr lang="en-US" dirty="0" err="1" smtClean="0"/>
              <a:t>id:runlevels:action:process</a:t>
            </a:r>
            <a:endParaRPr lang="en-US" dirty="0" smtClean="0"/>
          </a:p>
          <a:p>
            <a:pPr lvl="1"/>
            <a:r>
              <a:rPr lang="en-US" dirty="0" smtClean="0"/>
              <a:t>id: identifies an entry</a:t>
            </a:r>
          </a:p>
          <a:p>
            <a:pPr lvl="1"/>
            <a:r>
              <a:rPr lang="en-US" dirty="0" err="1" smtClean="0"/>
              <a:t>runlevels</a:t>
            </a:r>
            <a:r>
              <a:rPr lang="en-US" dirty="0" smtClean="0"/>
              <a:t>: the </a:t>
            </a:r>
            <a:r>
              <a:rPr lang="en-US" dirty="0" err="1" smtClean="0"/>
              <a:t>runlevels</a:t>
            </a:r>
            <a:r>
              <a:rPr lang="en-US" dirty="0" smtClean="0"/>
              <a:t> in which the action should be taken</a:t>
            </a:r>
          </a:p>
          <a:p>
            <a:pPr lvl="1"/>
            <a:r>
              <a:rPr lang="en-US" dirty="0" smtClean="0"/>
              <a:t>action: the action that should be taken</a:t>
            </a:r>
          </a:p>
          <a:p>
            <a:pPr lvl="1"/>
            <a:r>
              <a:rPr lang="en-US" dirty="0" smtClean="0"/>
              <a:t>process: the process to be executed</a:t>
            </a:r>
          </a:p>
          <a:p>
            <a:r>
              <a:rPr lang="en-US" sz="2400" dirty="0" smtClean="0"/>
              <a:t>Because </a:t>
            </a:r>
            <a:r>
              <a:rPr lang="en-US" sz="2400" dirty="0" err="1" smtClean="0"/>
              <a:t>CentOS</a:t>
            </a:r>
            <a:r>
              <a:rPr lang="en-US" sz="2400" dirty="0" smtClean="0"/>
              <a:t> 6.5  is migrating to a successor of </a:t>
            </a:r>
            <a:r>
              <a:rPr lang="en-US" sz="2400" dirty="0" err="1" smtClean="0"/>
              <a:t>sysVinit</a:t>
            </a:r>
            <a:r>
              <a:rPr lang="en-US" sz="2400" dirty="0" smtClean="0"/>
              <a:t> (</a:t>
            </a:r>
            <a:r>
              <a:rPr lang="en-US" sz="2400" dirty="0" err="1" smtClean="0"/>
              <a:t>upstartd</a:t>
            </a:r>
            <a:r>
              <a:rPr lang="en-US" sz="2400" dirty="0" smtClean="0"/>
              <a:t>, which will be replaced with </a:t>
            </a:r>
            <a:r>
              <a:rPr lang="en-US" sz="2400" dirty="0" err="1" smtClean="0"/>
              <a:t>systemd</a:t>
            </a:r>
            <a:r>
              <a:rPr lang="en-US" sz="2400" dirty="0" smtClean="0"/>
              <a:t>), only the </a:t>
            </a:r>
            <a:r>
              <a:rPr lang="en-US" sz="2400" dirty="0" err="1" smtClean="0">
                <a:latin typeface="Courier New"/>
                <a:cs typeface="Courier New"/>
              </a:rPr>
              <a:t>initdefault</a:t>
            </a:r>
            <a:r>
              <a:rPr lang="en-US" sz="2400" dirty="0" smtClean="0">
                <a:latin typeface="Courier New"/>
                <a:cs typeface="Courier New"/>
              </a:rPr>
              <a:t> </a:t>
            </a:r>
            <a:r>
              <a:rPr lang="en-US" sz="2400" dirty="0" smtClean="0">
                <a:cs typeface="Courier New"/>
              </a:rPr>
              <a:t>action is present in our </a:t>
            </a:r>
            <a:r>
              <a:rPr lang="en-US" sz="2400" dirty="0" smtClean="0">
                <a:latin typeface="Courier New"/>
                <a:cs typeface="Courier New"/>
              </a:rPr>
              <a:t>/</a:t>
            </a:r>
            <a:r>
              <a:rPr lang="en-US" sz="2400" dirty="0" err="1" smtClean="0">
                <a:latin typeface="Courier New"/>
                <a:cs typeface="Courier New"/>
              </a:rPr>
              <a:t>etc</a:t>
            </a:r>
            <a:r>
              <a:rPr lang="en-US" sz="2400" dirty="0" smtClean="0">
                <a:latin typeface="Courier New"/>
                <a:cs typeface="Courier New"/>
              </a:rPr>
              <a:t>/</a:t>
            </a:r>
            <a:r>
              <a:rPr lang="en-US" sz="2400" dirty="0" err="1" smtClean="0">
                <a:latin typeface="Courier New"/>
                <a:cs typeface="Courier New"/>
              </a:rPr>
              <a:t>inittab</a:t>
            </a:r>
            <a:endParaRPr lang="en-US" sz="2400" dirty="0">
              <a:latin typeface="Courier New"/>
              <a:cs typeface="Courier New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/</a:t>
            </a:r>
            <a:r>
              <a:rPr lang="en-US" dirty="0" err="1" smtClean="0"/>
              <a:t>etc</a:t>
            </a:r>
            <a:r>
              <a:rPr lang="en-US" dirty="0" smtClean="0"/>
              <a:t>/</a:t>
            </a:r>
            <a:r>
              <a:rPr lang="en-US" dirty="0" err="1" smtClean="0"/>
              <a:t>inittab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CST8177 – Todd Kelley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807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4876800"/>
          </a:xfrm>
        </p:spPr>
        <p:txBody>
          <a:bodyPr/>
          <a:lstStyle/>
          <a:p>
            <a:r>
              <a:rPr lang="en-US" sz="2400" dirty="0" smtClean="0"/>
              <a:t>Even in </a:t>
            </a:r>
            <a:r>
              <a:rPr lang="en-US" sz="2400" dirty="0" err="1" smtClean="0"/>
              <a:t>CentOS</a:t>
            </a:r>
            <a:r>
              <a:rPr lang="en-US" sz="2400" dirty="0" smtClean="0"/>
              <a:t> 6.5, with </a:t>
            </a:r>
            <a:r>
              <a:rPr lang="en-US" sz="2400" dirty="0" err="1" smtClean="0"/>
              <a:t>upstartd</a:t>
            </a:r>
            <a:r>
              <a:rPr lang="en-US" sz="2400" dirty="0" smtClean="0"/>
              <a:t>, when the system boots to </a:t>
            </a:r>
            <a:r>
              <a:rPr lang="en-US" sz="2400" dirty="0" err="1" smtClean="0"/>
              <a:t>runlevel</a:t>
            </a:r>
            <a:r>
              <a:rPr lang="en-US" sz="2400" dirty="0" smtClean="0"/>
              <a:t> 3, the following happens as it did with </a:t>
            </a:r>
            <a:r>
              <a:rPr lang="en-US" sz="2400" dirty="0" err="1" smtClean="0"/>
              <a:t>sysVinit</a:t>
            </a:r>
            <a:endParaRPr lang="en-US" sz="2400" dirty="0" smtClean="0"/>
          </a:p>
          <a:p>
            <a:pPr marL="109537" indent="0">
              <a:buNone/>
            </a:pPr>
            <a:r>
              <a:rPr lang="en-US" sz="2400" dirty="0" smtClean="0">
                <a:latin typeface="Courier New"/>
                <a:cs typeface="Courier New"/>
              </a:rPr>
              <a:t>/</a:t>
            </a:r>
            <a:r>
              <a:rPr lang="en-US" sz="2400" dirty="0" err="1" smtClean="0">
                <a:latin typeface="Courier New"/>
                <a:cs typeface="Courier New"/>
              </a:rPr>
              <a:t>etc</a:t>
            </a:r>
            <a:r>
              <a:rPr lang="en-US" sz="2400" dirty="0" smtClean="0">
                <a:latin typeface="Courier New"/>
                <a:cs typeface="Courier New"/>
              </a:rPr>
              <a:t>/</a:t>
            </a:r>
            <a:r>
              <a:rPr lang="en-US" sz="2400" dirty="0" err="1" smtClean="0">
                <a:latin typeface="Courier New"/>
                <a:cs typeface="Courier New"/>
              </a:rPr>
              <a:t>init.d</a:t>
            </a:r>
            <a:r>
              <a:rPr lang="en-US" sz="2400" dirty="0" smtClean="0">
                <a:latin typeface="Courier New"/>
                <a:cs typeface="Courier New"/>
              </a:rPr>
              <a:t>/</a:t>
            </a:r>
            <a:r>
              <a:rPr lang="en-US" sz="2400" dirty="0" err="1" smtClean="0">
                <a:latin typeface="Courier New"/>
                <a:cs typeface="Courier New"/>
              </a:rPr>
              <a:t>rc.sysinit</a:t>
            </a:r>
            <a:endParaRPr lang="en-US" sz="2400" dirty="0" smtClean="0">
              <a:latin typeface="Courier New"/>
              <a:cs typeface="Courier New"/>
            </a:endParaRPr>
          </a:p>
          <a:p>
            <a:pPr marL="109537" indent="0">
              <a:buNone/>
            </a:pPr>
            <a:r>
              <a:rPr lang="en-US" sz="2400" dirty="0" smtClean="0">
                <a:latin typeface="Courier New"/>
                <a:cs typeface="Courier New"/>
              </a:rPr>
              <a:t>/</a:t>
            </a:r>
            <a:r>
              <a:rPr lang="en-US" sz="2400" dirty="0" err="1" smtClean="0">
                <a:latin typeface="Courier New"/>
                <a:cs typeface="Courier New"/>
              </a:rPr>
              <a:t>etc</a:t>
            </a:r>
            <a:r>
              <a:rPr lang="en-US" sz="2400" dirty="0" smtClean="0">
                <a:latin typeface="Courier New"/>
                <a:cs typeface="Courier New"/>
              </a:rPr>
              <a:t>/</a:t>
            </a:r>
            <a:r>
              <a:rPr lang="en-US" sz="2400" dirty="0" err="1" smtClean="0">
                <a:latin typeface="Courier New"/>
                <a:cs typeface="Courier New"/>
              </a:rPr>
              <a:t>init.d</a:t>
            </a:r>
            <a:r>
              <a:rPr lang="en-US" sz="2400" dirty="0" smtClean="0">
                <a:latin typeface="Courier New"/>
                <a:cs typeface="Courier New"/>
              </a:rPr>
              <a:t>/</a:t>
            </a:r>
            <a:r>
              <a:rPr lang="en-US" sz="2400" dirty="0" err="1" smtClean="0">
                <a:latin typeface="Courier New"/>
                <a:cs typeface="Courier New"/>
              </a:rPr>
              <a:t>rc</a:t>
            </a:r>
            <a:r>
              <a:rPr lang="en-US" sz="2400" dirty="0" smtClean="0">
                <a:latin typeface="Courier New"/>
                <a:cs typeface="Courier New"/>
              </a:rPr>
              <a:t> 3   #default </a:t>
            </a:r>
            <a:r>
              <a:rPr lang="en-US" sz="2400" dirty="0" err="1">
                <a:latin typeface="Courier New"/>
                <a:cs typeface="Courier New"/>
              </a:rPr>
              <a:t>runlevel</a:t>
            </a:r>
            <a:r>
              <a:rPr lang="en-US" sz="2400" dirty="0">
                <a:latin typeface="Courier New"/>
                <a:cs typeface="Courier New"/>
              </a:rPr>
              <a:t> </a:t>
            </a:r>
            <a:r>
              <a:rPr lang="en-US" sz="2400" dirty="0" smtClean="0">
                <a:latin typeface="Courier New"/>
                <a:cs typeface="Courier New"/>
              </a:rPr>
              <a:t>3</a:t>
            </a:r>
          </a:p>
          <a:p>
            <a:r>
              <a:rPr lang="en-US" sz="2400" dirty="0" smtClean="0">
                <a:cs typeface="Courier New"/>
              </a:rPr>
              <a:t>The </a:t>
            </a:r>
            <a:r>
              <a:rPr lang="en-US" sz="2400" dirty="0" err="1" smtClean="0">
                <a:latin typeface="Courier New"/>
                <a:cs typeface="Courier New"/>
              </a:rPr>
              <a:t>sysinit</a:t>
            </a:r>
            <a:r>
              <a:rPr lang="en-US" sz="2400" dirty="0" smtClean="0">
                <a:cs typeface="Courier New"/>
              </a:rPr>
              <a:t> action now is invoked due to the </a:t>
            </a:r>
            <a:r>
              <a:rPr lang="en-US" sz="2400" dirty="0" err="1" smtClean="0">
                <a:cs typeface="Courier New"/>
              </a:rPr>
              <a:t>upstartd</a:t>
            </a:r>
            <a:r>
              <a:rPr lang="en-US" sz="2400" dirty="0" smtClean="0">
                <a:cs typeface="Courier New"/>
              </a:rPr>
              <a:t> </a:t>
            </a:r>
            <a:r>
              <a:rPr lang="en-US" sz="2400" dirty="0" smtClean="0">
                <a:latin typeface="Courier New"/>
                <a:cs typeface="Courier New"/>
              </a:rPr>
              <a:t>/</a:t>
            </a:r>
            <a:r>
              <a:rPr lang="en-US" sz="2400" dirty="0" err="1" smtClean="0">
                <a:latin typeface="Courier New"/>
                <a:cs typeface="Courier New"/>
              </a:rPr>
              <a:t>etc</a:t>
            </a:r>
            <a:r>
              <a:rPr lang="en-US" sz="2400" dirty="0" smtClean="0">
                <a:latin typeface="Courier New"/>
                <a:cs typeface="Courier New"/>
              </a:rPr>
              <a:t>/</a:t>
            </a:r>
            <a:r>
              <a:rPr lang="en-US" sz="2400" dirty="0" err="1" smtClean="0">
                <a:latin typeface="Courier New"/>
                <a:cs typeface="Courier New"/>
              </a:rPr>
              <a:t>init</a:t>
            </a:r>
            <a:r>
              <a:rPr lang="en-US" sz="2400" dirty="0" smtClean="0">
                <a:latin typeface="Courier New"/>
                <a:cs typeface="Courier New"/>
              </a:rPr>
              <a:t>/</a:t>
            </a:r>
            <a:r>
              <a:rPr lang="en-US" sz="2400" dirty="0" err="1" smtClean="0">
                <a:latin typeface="Courier New"/>
                <a:cs typeface="Courier New"/>
              </a:rPr>
              <a:t>rcS.conf</a:t>
            </a:r>
            <a:r>
              <a:rPr lang="en-US" sz="2400" dirty="0" smtClean="0">
                <a:latin typeface="Courier New"/>
                <a:cs typeface="Courier New"/>
              </a:rPr>
              <a:t> </a:t>
            </a:r>
            <a:r>
              <a:rPr lang="en-US" sz="2400" dirty="0" smtClean="0">
                <a:cs typeface="Courier New"/>
              </a:rPr>
              <a:t>file</a:t>
            </a:r>
            <a:endParaRPr lang="en-US" sz="2400" dirty="0" smtClean="0">
              <a:latin typeface="Courier New"/>
              <a:cs typeface="Courier New"/>
            </a:endParaRPr>
          </a:p>
          <a:p>
            <a:r>
              <a:rPr lang="en-US" sz="2400" dirty="0" smtClean="0">
                <a:cs typeface="Courier New"/>
              </a:rPr>
              <a:t>The </a:t>
            </a:r>
            <a:r>
              <a:rPr lang="en-US" sz="2400" dirty="0" smtClean="0">
                <a:latin typeface="Courier New"/>
                <a:cs typeface="Courier New"/>
              </a:rPr>
              <a:t>/</a:t>
            </a:r>
            <a:r>
              <a:rPr lang="en-US" sz="2400" dirty="0" err="1" smtClean="0">
                <a:latin typeface="Courier New"/>
                <a:cs typeface="Courier New"/>
              </a:rPr>
              <a:t>etc</a:t>
            </a:r>
            <a:r>
              <a:rPr lang="en-US" sz="2400" dirty="0" smtClean="0">
                <a:latin typeface="Courier New"/>
                <a:cs typeface="Courier New"/>
              </a:rPr>
              <a:t>/</a:t>
            </a:r>
            <a:r>
              <a:rPr lang="en-US" sz="2400" dirty="0" err="1" smtClean="0">
                <a:latin typeface="Courier New"/>
                <a:cs typeface="Courier New"/>
              </a:rPr>
              <a:t>init.d</a:t>
            </a:r>
            <a:r>
              <a:rPr lang="en-US" sz="2400" dirty="0" smtClean="0">
                <a:latin typeface="Courier New"/>
                <a:cs typeface="Courier New"/>
              </a:rPr>
              <a:t>/</a:t>
            </a:r>
            <a:r>
              <a:rPr lang="en-US" sz="2400" dirty="0" err="1" smtClean="0">
                <a:latin typeface="Courier New"/>
                <a:cs typeface="Courier New"/>
              </a:rPr>
              <a:t>rc</a:t>
            </a:r>
            <a:r>
              <a:rPr lang="en-US" sz="2400" dirty="0" smtClean="0">
                <a:latin typeface="Courier New"/>
                <a:cs typeface="Courier New"/>
              </a:rPr>
              <a:t> </a:t>
            </a:r>
            <a:r>
              <a:rPr lang="en-US" sz="2400" dirty="0" smtClean="0">
                <a:cs typeface="Courier New"/>
              </a:rPr>
              <a:t>script being called with argument </a:t>
            </a:r>
            <a:r>
              <a:rPr lang="en-US" sz="2400" dirty="0" smtClean="0">
                <a:latin typeface="Courier New"/>
                <a:cs typeface="Courier New"/>
              </a:rPr>
              <a:t>3</a:t>
            </a:r>
            <a:r>
              <a:rPr lang="en-US" sz="2400" dirty="0" smtClean="0">
                <a:cs typeface="Courier New"/>
              </a:rPr>
              <a:t> is due to the </a:t>
            </a:r>
            <a:r>
              <a:rPr lang="en-US" sz="2400" dirty="0" err="1" smtClean="0">
                <a:cs typeface="Courier New"/>
              </a:rPr>
              <a:t>upstartd</a:t>
            </a:r>
            <a:endParaRPr lang="en-US" sz="2400" dirty="0" smtClean="0">
              <a:cs typeface="Courier New"/>
            </a:endParaRPr>
          </a:p>
          <a:p>
            <a:pPr marL="109537" indent="0">
              <a:buNone/>
            </a:pPr>
            <a:r>
              <a:rPr lang="en-US" sz="2400" dirty="0">
                <a:cs typeface="Courier New"/>
              </a:rPr>
              <a:t> </a:t>
            </a:r>
            <a:r>
              <a:rPr lang="en-US" sz="2400" dirty="0" smtClean="0">
                <a:cs typeface="Courier New"/>
              </a:rPr>
              <a:t>      </a:t>
            </a:r>
            <a:r>
              <a:rPr lang="en-US" sz="2400" dirty="0" smtClean="0">
                <a:cs typeface="Courier New"/>
              </a:rPr>
              <a:t> </a:t>
            </a:r>
            <a:r>
              <a:rPr lang="en-US" sz="2400" dirty="0" smtClean="0">
                <a:latin typeface="Courier New"/>
                <a:cs typeface="Courier New"/>
              </a:rPr>
              <a:t>/</a:t>
            </a:r>
            <a:r>
              <a:rPr lang="en-US" sz="2400" dirty="0" err="1" smtClean="0">
                <a:latin typeface="Courier New"/>
                <a:cs typeface="Courier New"/>
              </a:rPr>
              <a:t>etc</a:t>
            </a:r>
            <a:r>
              <a:rPr lang="en-US" sz="2400" dirty="0" smtClean="0">
                <a:latin typeface="Courier New"/>
                <a:cs typeface="Courier New"/>
              </a:rPr>
              <a:t>/</a:t>
            </a:r>
            <a:r>
              <a:rPr lang="en-US" sz="2400" dirty="0" err="1" smtClean="0">
                <a:latin typeface="Courier New"/>
                <a:cs typeface="Courier New"/>
              </a:rPr>
              <a:t>init</a:t>
            </a:r>
            <a:r>
              <a:rPr lang="en-US" sz="2400" dirty="0" smtClean="0">
                <a:latin typeface="Courier New"/>
                <a:cs typeface="Courier New"/>
              </a:rPr>
              <a:t>/</a:t>
            </a:r>
            <a:r>
              <a:rPr lang="en-US" sz="2400" dirty="0" err="1" smtClean="0">
                <a:latin typeface="Courier New"/>
                <a:cs typeface="Courier New"/>
              </a:rPr>
              <a:t>rc.conf</a:t>
            </a:r>
            <a:r>
              <a:rPr lang="en-US" sz="2400" dirty="0" smtClean="0">
                <a:latin typeface="Courier New"/>
                <a:cs typeface="Courier New"/>
              </a:rPr>
              <a:t> </a:t>
            </a:r>
            <a:r>
              <a:rPr lang="en-US" sz="2400" dirty="0" smtClean="0">
                <a:cs typeface="Courier New"/>
              </a:rPr>
              <a:t>file</a:t>
            </a:r>
          </a:p>
          <a:p>
            <a:r>
              <a:rPr lang="en-US" sz="2400" dirty="0" smtClean="0">
                <a:cs typeface="Courier New"/>
              </a:rPr>
              <a:t>Under </a:t>
            </a:r>
            <a:r>
              <a:rPr lang="en-US" sz="2400" dirty="0" err="1" smtClean="0">
                <a:cs typeface="Courier New"/>
              </a:rPr>
              <a:t>sysVinit</a:t>
            </a:r>
            <a:r>
              <a:rPr lang="en-US" sz="2400" dirty="0" smtClean="0">
                <a:cs typeface="Courier New"/>
              </a:rPr>
              <a:t>, this was controlled </a:t>
            </a:r>
            <a:r>
              <a:rPr lang="en-US" sz="2400" dirty="0" smtClean="0">
                <a:cs typeface="Courier New"/>
              </a:rPr>
              <a:t>by</a:t>
            </a:r>
          </a:p>
          <a:p>
            <a:pPr marL="109537" indent="0">
              <a:buNone/>
            </a:pPr>
            <a:r>
              <a:rPr lang="en-US" sz="2400" dirty="0">
                <a:cs typeface="Courier New"/>
              </a:rPr>
              <a:t> </a:t>
            </a:r>
            <a:r>
              <a:rPr lang="en-US" sz="2400" dirty="0" smtClean="0">
                <a:cs typeface="Courier New"/>
              </a:rPr>
              <a:t>      </a:t>
            </a:r>
            <a:r>
              <a:rPr lang="en-US" sz="2400" dirty="0" smtClean="0">
                <a:cs typeface="Courier New"/>
              </a:rPr>
              <a:t> </a:t>
            </a:r>
            <a:r>
              <a:rPr lang="en-US" sz="2400" dirty="0" smtClean="0">
                <a:latin typeface="Courier New"/>
                <a:cs typeface="Courier New"/>
              </a:rPr>
              <a:t>/</a:t>
            </a:r>
            <a:r>
              <a:rPr lang="en-US" sz="2400" dirty="0" err="1" smtClean="0">
                <a:latin typeface="Courier New"/>
                <a:cs typeface="Courier New"/>
              </a:rPr>
              <a:t>etc</a:t>
            </a:r>
            <a:r>
              <a:rPr lang="en-US" sz="2400" dirty="0" smtClean="0">
                <a:latin typeface="Courier New"/>
                <a:cs typeface="Courier New"/>
              </a:rPr>
              <a:t>/</a:t>
            </a:r>
            <a:r>
              <a:rPr lang="en-US" sz="2400" dirty="0" err="1" smtClean="0">
                <a:latin typeface="Courier New"/>
                <a:cs typeface="Courier New"/>
              </a:rPr>
              <a:t>inittab</a:t>
            </a:r>
            <a:endParaRPr lang="en-US" sz="2400" dirty="0">
              <a:latin typeface="Courier New"/>
              <a:cs typeface="Courier New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-228600"/>
            <a:ext cx="8229600" cy="1143000"/>
          </a:xfrm>
        </p:spPr>
        <p:txBody>
          <a:bodyPr/>
          <a:lstStyle/>
          <a:p>
            <a:r>
              <a:rPr lang="en-US" dirty="0" smtClean="0"/>
              <a:t>When booting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CST8177 – Todd Kelley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6568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Even with </a:t>
            </a:r>
            <a:r>
              <a:rPr lang="en-US" dirty="0" err="1" smtClean="0"/>
              <a:t>upstartd</a:t>
            </a:r>
            <a:r>
              <a:rPr lang="en-US" dirty="0" smtClean="0"/>
              <a:t>, </a:t>
            </a:r>
            <a:r>
              <a:rPr lang="en-US" dirty="0" err="1" smtClean="0"/>
              <a:t>sysVinit</a:t>
            </a:r>
            <a:r>
              <a:rPr lang="en-US" dirty="0" smtClean="0"/>
              <a:t> is supported</a:t>
            </a:r>
          </a:p>
          <a:p>
            <a:r>
              <a:rPr lang="en-US" dirty="0" smtClean="0">
                <a:latin typeface="Courier New"/>
                <a:cs typeface="Courier New"/>
              </a:rPr>
              <a:t>/</a:t>
            </a:r>
            <a:r>
              <a:rPr lang="en-US" dirty="0" err="1" smtClean="0">
                <a:latin typeface="Courier New"/>
                <a:cs typeface="Courier New"/>
              </a:rPr>
              <a:t>etc</a:t>
            </a:r>
            <a:r>
              <a:rPr lang="en-US" dirty="0" smtClean="0">
                <a:latin typeface="Courier New"/>
                <a:cs typeface="Courier New"/>
              </a:rPr>
              <a:t>/</a:t>
            </a:r>
            <a:r>
              <a:rPr lang="en-US" dirty="0" err="1" smtClean="0">
                <a:latin typeface="Courier New"/>
                <a:cs typeface="Courier New"/>
              </a:rPr>
              <a:t>init.d</a:t>
            </a:r>
            <a:r>
              <a:rPr lang="en-US" dirty="0" smtClean="0">
                <a:latin typeface="Courier New"/>
                <a:cs typeface="Courier New"/>
              </a:rPr>
              <a:t>/*</a:t>
            </a:r>
          </a:p>
          <a:p>
            <a:pPr lvl="1"/>
            <a:r>
              <a:rPr lang="en-US" dirty="0" smtClean="0"/>
              <a:t>these are scripts for starting, stopping, restarting services</a:t>
            </a:r>
          </a:p>
          <a:p>
            <a:r>
              <a:rPr lang="en-US" sz="2400" dirty="0" smtClean="0">
                <a:latin typeface="Courier New"/>
                <a:cs typeface="Courier New"/>
              </a:rPr>
              <a:t>/</a:t>
            </a:r>
            <a:r>
              <a:rPr lang="en-US" sz="2400" dirty="0" err="1" smtClean="0">
                <a:latin typeface="Courier New"/>
                <a:cs typeface="Courier New"/>
              </a:rPr>
              <a:t>etc</a:t>
            </a:r>
            <a:r>
              <a:rPr lang="en-US" sz="2400" dirty="0" smtClean="0">
                <a:latin typeface="Courier New"/>
                <a:cs typeface="Courier New"/>
              </a:rPr>
              <a:t>/</a:t>
            </a:r>
            <a:r>
              <a:rPr lang="en-US" sz="2400" dirty="0" err="1" smtClean="0">
                <a:latin typeface="Courier New"/>
                <a:cs typeface="Courier New"/>
              </a:rPr>
              <a:t>rc.d</a:t>
            </a:r>
            <a:r>
              <a:rPr lang="en-US" sz="2400" dirty="0" smtClean="0">
                <a:latin typeface="Courier New"/>
                <a:cs typeface="Courier New"/>
              </a:rPr>
              <a:t>/</a:t>
            </a:r>
            <a:r>
              <a:rPr lang="en-US" sz="2400" dirty="0" err="1" smtClean="0">
                <a:latin typeface="Courier New"/>
                <a:cs typeface="Courier New"/>
              </a:rPr>
              <a:t>rc.N.d</a:t>
            </a:r>
            <a:r>
              <a:rPr lang="en-US" sz="2400" dirty="0" smtClean="0">
                <a:latin typeface="Courier New"/>
                <a:cs typeface="Courier New"/>
              </a:rPr>
              <a:t>/*  </a:t>
            </a:r>
            <a:r>
              <a:rPr lang="en-US" sz="2400" dirty="0" smtClean="0">
                <a:latin typeface="Courier New"/>
                <a:cs typeface="Courier New"/>
              </a:rPr>
              <a:t>#</a:t>
            </a:r>
            <a:r>
              <a:rPr lang="en-US" sz="2400" dirty="0" smtClean="0">
                <a:latin typeface="Courier New"/>
                <a:cs typeface="Courier New"/>
              </a:rPr>
              <a:t>where N </a:t>
            </a:r>
            <a:r>
              <a:rPr lang="en-US" sz="2400" dirty="0" smtClean="0">
                <a:latin typeface="Courier New"/>
                <a:cs typeface="Courier New"/>
              </a:rPr>
              <a:t>is a </a:t>
            </a:r>
            <a:r>
              <a:rPr lang="en-US" sz="2400" dirty="0" err="1" smtClean="0">
                <a:latin typeface="Courier New"/>
                <a:cs typeface="Courier New"/>
              </a:rPr>
              <a:t>runlevel</a:t>
            </a:r>
            <a:endParaRPr lang="en-US" sz="2400" dirty="0" smtClean="0">
              <a:latin typeface="Courier New"/>
              <a:cs typeface="Courier New"/>
            </a:endParaRPr>
          </a:p>
          <a:p>
            <a:pPr lvl="1"/>
            <a:r>
              <a:rPr lang="en-US" dirty="0" smtClean="0"/>
              <a:t>these are symbolic links to service's script</a:t>
            </a:r>
          </a:p>
          <a:p>
            <a:pPr lvl="1"/>
            <a:r>
              <a:rPr lang="en-US" dirty="0" smtClean="0"/>
              <a:t>begins with K means service should not be running in that </a:t>
            </a:r>
            <a:r>
              <a:rPr lang="en-US" dirty="0" err="1" smtClean="0"/>
              <a:t>runlevel</a:t>
            </a:r>
            <a:r>
              <a:rPr lang="en-US" dirty="0" smtClean="0"/>
              <a:t>: call it with "stop" argument</a:t>
            </a:r>
          </a:p>
          <a:p>
            <a:pPr lvl="1"/>
            <a:r>
              <a:rPr lang="en-US" dirty="0" smtClean="0"/>
              <a:t>begins with S means service should be running in that </a:t>
            </a:r>
            <a:r>
              <a:rPr lang="en-US" dirty="0" err="1" smtClean="0"/>
              <a:t>runlevel</a:t>
            </a:r>
            <a:r>
              <a:rPr lang="en-US" dirty="0" smtClean="0"/>
              <a:t>: call it with "start" argument</a:t>
            </a:r>
          </a:p>
          <a:p>
            <a:r>
              <a:rPr lang="en-US" dirty="0" err="1" smtClean="0"/>
              <a:t>chkconfig</a:t>
            </a:r>
            <a:r>
              <a:rPr lang="en-US" dirty="0" smtClean="0"/>
              <a:t> maintains these scripts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SysVinit</a:t>
            </a:r>
            <a:r>
              <a:rPr lang="en-US" dirty="0" smtClean="0"/>
              <a:t> scripts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CST8177 – Todd Kelley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4060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029200"/>
          </a:xfrm>
        </p:spPr>
        <p:txBody>
          <a:bodyPr/>
          <a:lstStyle/>
          <a:p>
            <a:r>
              <a:rPr lang="en-US" dirty="0" smtClean="0"/>
              <a:t>all </a:t>
            </a:r>
            <a:r>
              <a:rPr lang="en-US" dirty="0" smtClean="0">
                <a:latin typeface="Courier New"/>
                <a:cs typeface="Courier New"/>
              </a:rPr>
              <a:t>/</a:t>
            </a:r>
            <a:r>
              <a:rPr lang="en-US" dirty="0" err="1" smtClean="0">
                <a:latin typeface="Courier New"/>
                <a:cs typeface="Courier New"/>
              </a:rPr>
              <a:t>etc</a:t>
            </a:r>
            <a:r>
              <a:rPr lang="en-US" dirty="0" smtClean="0">
                <a:latin typeface="Courier New"/>
                <a:cs typeface="Courier New"/>
              </a:rPr>
              <a:t>/</a:t>
            </a:r>
            <a:r>
              <a:rPr lang="en-US" dirty="0" err="1" smtClean="0">
                <a:latin typeface="Courier New"/>
                <a:cs typeface="Courier New"/>
              </a:rPr>
              <a:t>init.d</a:t>
            </a:r>
            <a:r>
              <a:rPr lang="en-US" dirty="0" smtClean="0">
                <a:latin typeface="Courier New"/>
                <a:cs typeface="Courier New"/>
              </a:rPr>
              <a:t>/* </a:t>
            </a:r>
            <a:r>
              <a:rPr lang="en-US" dirty="0" smtClean="0"/>
              <a:t>scripts manageable by </a:t>
            </a:r>
            <a:r>
              <a:rPr lang="en-US" dirty="0" err="1" smtClean="0"/>
              <a:t>chkconfig</a:t>
            </a:r>
            <a:r>
              <a:rPr lang="en-US" dirty="0" smtClean="0"/>
              <a:t> have two or more commented lines</a:t>
            </a:r>
          </a:p>
          <a:p>
            <a:r>
              <a:rPr lang="en-US" dirty="0" smtClean="0"/>
              <a:t>first tells </a:t>
            </a:r>
            <a:r>
              <a:rPr lang="en-US" dirty="0" err="1" smtClean="0"/>
              <a:t>chkconfig</a:t>
            </a:r>
            <a:r>
              <a:rPr lang="en-US" dirty="0" smtClean="0"/>
              <a:t> what </a:t>
            </a:r>
            <a:r>
              <a:rPr lang="en-US" dirty="0" err="1" smtClean="0"/>
              <a:t>runlevels</a:t>
            </a:r>
            <a:r>
              <a:rPr lang="en-US" dirty="0" smtClean="0"/>
              <a:t>, and start and stop priority</a:t>
            </a:r>
          </a:p>
          <a:p>
            <a:r>
              <a:rPr lang="en-US" dirty="0" err="1" smtClean="0"/>
              <a:t>runlevels</a:t>
            </a:r>
            <a:r>
              <a:rPr lang="en-US" dirty="0" smtClean="0"/>
              <a:t> is "-" if by default should not be started in any </a:t>
            </a:r>
            <a:r>
              <a:rPr lang="en-US" dirty="0" err="1" smtClean="0"/>
              <a:t>runlevel</a:t>
            </a:r>
            <a:endParaRPr lang="en-US" dirty="0" smtClean="0"/>
          </a:p>
          <a:p>
            <a:r>
              <a:rPr lang="en-US" dirty="0" smtClean="0"/>
              <a:t>second is a description</a:t>
            </a:r>
            <a:endParaRPr lang="en-US" dirty="0"/>
          </a:p>
          <a:p>
            <a:r>
              <a:rPr lang="en-US" dirty="0" smtClean="0"/>
              <a:t>For example: </a:t>
            </a:r>
            <a:r>
              <a:rPr lang="en-US" dirty="0" smtClean="0">
                <a:latin typeface="Courier New"/>
                <a:cs typeface="Courier New"/>
              </a:rPr>
              <a:t>/</a:t>
            </a:r>
            <a:r>
              <a:rPr lang="en-US" dirty="0" err="1" smtClean="0">
                <a:latin typeface="Courier New"/>
                <a:cs typeface="Courier New"/>
              </a:rPr>
              <a:t>etc</a:t>
            </a:r>
            <a:r>
              <a:rPr lang="en-US" dirty="0" smtClean="0">
                <a:latin typeface="Courier New"/>
                <a:cs typeface="Courier New"/>
              </a:rPr>
              <a:t>/</a:t>
            </a:r>
            <a:r>
              <a:rPr lang="en-US" dirty="0" err="1" smtClean="0">
                <a:latin typeface="Courier New"/>
                <a:cs typeface="Courier New"/>
              </a:rPr>
              <a:t>init.d</a:t>
            </a:r>
            <a:r>
              <a:rPr lang="en-US" dirty="0" smtClean="0">
                <a:latin typeface="Courier New"/>
                <a:cs typeface="Courier New"/>
              </a:rPr>
              <a:t>/</a:t>
            </a:r>
            <a:r>
              <a:rPr lang="en-US" dirty="0" err="1" smtClean="0">
                <a:latin typeface="Courier New"/>
                <a:cs typeface="Courier New"/>
              </a:rPr>
              <a:t>ntpd</a:t>
            </a:r>
            <a:endParaRPr lang="en-US" dirty="0" smtClean="0">
              <a:latin typeface="Courier New"/>
              <a:cs typeface="Courier New"/>
            </a:endParaRPr>
          </a:p>
          <a:p>
            <a:pPr marL="109537" indent="0">
              <a:buNone/>
            </a:pPr>
            <a:r>
              <a:rPr lang="en-US" sz="2400" dirty="0" smtClean="0">
                <a:latin typeface="Courier New"/>
                <a:cs typeface="Courier New"/>
              </a:rPr>
              <a:t># </a:t>
            </a:r>
            <a:r>
              <a:rPr lang="en-US" sz="2400" dirty="0" err="1" smtClean="0">
                <a:latin typeface="Courier New"/>
                <a:cs typeface="Courier New"/>
              </a:rPr>
              <a:t>chkconfig</a:t>
            </a:r>
            <a:r>
              <a:rPr lang="en-US" sz="2400" dirty="0" smtClean="0">
                <a:latin typeface="Courier New"/>
                <a:cs typeface="Courier New"/>
              </a:rPr>
              <a:t>: - 58 74</a:t>
            </a:r>
          </a:p>
          <a:p>
            <a:pPr marL="109537" indent="0">
              <a:buNone/>
            </a:pPr>
            <a:r>
              <a:rPr lang="en-US" sz="2400" dirty="0" smtClean="0">
                <a:latin typeface="Courier New"/>
                <a:cs typeface="Courier New"/>
              </a:rPr>
              <a:t># description: </a:t>
            </a:r>
            <a:r>
              <a:rPr lang="en-US" sz="2400" dirty="0" err="1" smtClean="0">
                <a:latin typeface="Courier New"/>
                <a:cs typeface="Courier New"/>
              </a:rPr>
              <a:t>ntpd</a:t>
            </a:r>
            <a:r>
              <a:rPr lang="en-US" sz="2400" dirty="0" smtClean="0">
                <a:latin typeface="Courier New"/>
                <a:cs typeface="Courier New"/>
              </a:rPr>
              <a:t> is the NTPv4 daemon. \</a:t>
            </a:r>
          </a:p>
          <a:p>
            <a:pPr marL="109537" indent="0">
              <a:buNone/>
            </a:pPr>
            <a:r>
              <a:rPr lang="en-US" sz="2400" dirty="0" smtClean="0">
                <a:latin typeface="Courier New"/>
                <a:cs typeface="Courier New"/>
              </a:rPr>
              <a:t># The Network ....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r>
              <a:rPr lang="en-US" dirty="0" err="1" smtClean="0"/>
              <a:t>chkconfig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CST8177 – Todd Kelley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0233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990600"/>
            <a:ext cx="8229600" cy="4953000"/>
          </a:xfrm>
        </p:spPr>
        <p:txBody>
          <a:bodyPr/>
          <a:lstStyle/>
          <a:p>
            <a:r>
              <a:rPr lang="en-US" dirty="0" smtClean="0"/>
              <a:t>The /</a:t>
            </a:r>
            <a:r>
              <a:rPr lang="en-US" dirty="0" err="1" smtClean="0"/>
              <a:t>etc</a:t>
            </a:r>
            <a:r>
              <a:rPr lang="en-US" dirty="0" smtClean="0"/>
              <a:t>/</a:t>
            </a:r>
            <a:r>
              <a:rPr lang="en-US" dirty="0" err="1" smtClean="0"/>
              <a:t>rc.d</a:t>
            </a:r>
            <a:r>
              <a:rPr lang="en-US" dirty="0" smtClean="0"/>
              <a:t>/</a:t>
            </a:r>
            <a:r>
              <a:rPr lang="en-US" dirty="0" err="1" smtClean="0"/>
              <a:t>rcN.d</a:t>
            </a:r>
            <a:r>
              <a:rPr lang="en-US" dirty="0" smtClean="0"/>
              <a:t>/ (N=0,1,2,3,4,5,6) directories contain symbolic links to scripts in </a:t>
            </a:r>
            <a:r>
              <a:rPr lang="en-US" dirty="0" smtClean="0">
                <a:latin typeface="Courier New"/>
                <a:cs typeface="Courier New"/>
              </a:rPr>
              <a:t>/</a:t>
            </a:r>
            <a:r>
              <a:rPr lang="en-US" dirty="0" err="1" smtClean="0">
                <a:latin typeface="Courier New"/>
                <a:cs typeface="Courier New"/>
              </a:rPr>
              <a:t>etc</a:t>
            </a:r>
            <a:r>
              <a:rPr lang="en-US" dirty="0" smtClean="0">
                <a:latin typeface="Courier New"/>
                <a:cs typeface="Courier New"/>
              </a:rPr>
              <a:t>/</a:t>
            </a:r>
            <a:r>
              <a:rPr lang="en-US" dirty="0" err="1" smtClean="0">
                <a:latin typeface="Courier New"/>
                <a:cs typeface="Courier New"/>
              </a:rPr>
              <a:t>init.d</a:t>
            </a:r>
            <a:endParaRPr lang="en-US" dirty="0" smtClean="0">
              <a:latin typeface="Courier New"/>
              <a:cs typeface="Courier New"/>
            </a:endParaRPr>
          </a:p>
          <a:p>
            <a:r>
              <a:rPr lang="en-US" dirty="0" smtClean="0"/>
              <a:t>These links are maintained by </a:t>
            </a:r>
            <a:r>
              <a:rPr lang="en-US" dirty="0" err="1" smtClean="0">
                <a:latin typeface="Courier New"/>
                <a:cs typeface="Courier New"/>
              </a:rPr>
              <a:t>chkconfig</a:t>
            </a:r>
            <a:r>
              <a:rPr lang="en-US" dirty="0" smtClean="0"/>
              <a:t> (links created or removed by commands like </a:t>
            </a:r>
            <a:r>
              <a:rPr lang="en-US" dirty="0" err="1" smtClean="0">
                <a:latin typeface="Courier New"/>
                <a:cs typeface="Courier New"/>
              </a:rPr>
              <a:t>chkconfig</a:t>
            </a:r>
            <a:r>
              <a:rPr lang="en-US" dirty="0" smtClean="0">
                <a:latin typeface="Courier New"/>
                <a:cs typeface="Courier New"/>
              </a:rPr>
              <a:t> &lt;service&gt; on</a:t>
            </a:r>
            <a:r>
              <a:rPr lang="en-US" dirty="0" smtClean="0"/>
              <a:t>)</a:t>
            </a:r>
          </a:p>
          <a:p>
            <a:r>
              <a:rPr lang="en-US" dirty="0" smtClean="0"/>
              <a:t>When entering a new </a:t>
            </a:r>
            <a:r>
              <a:rPr lang="en-US" dirty="0" err="1" smtClean="0"/>
              <a:t>runlevel</a:t>
            </a:r>
            <a:endParaRPr lang="en-US" dirty="0" smtClean="0"/>
          </a:p>
          <a:p>
            <a:pPr lvl="1"/>
            <a:r>
              <a:rPr lang="en-US" dirty="0" smtClean="0"/>
              <a:t>during boot</a:t>
            </a:r>
            <a:r>
              <a:rPr lang="en-US" dirty="0"/>
              <a:t> </a:t>
            </a:r>
            <a:r>
              <a:rPr lang="en-US" dirty="0" smtClean="0"/>
              <a:t>as controlled by </a:t>
            </a:r>
            <a:r>
              <a:rPr lang="en-US" dirty="0" smtClean="0">
                <a:latin typeface="Courier New"/>
                <a:cs typeface="Courier New"/>
              </a:rPr>
              <a:t>/</a:t>
            </a:r>
            <a:r>
              <a:rPr lang="en-US" dirty="0" err="1" smtClean="0">
                <a:latin typeface="Courier New"/>
                <a:cs typeface="Courier New"/>
              </a:rPr>
              <a:t>etc</a:t>
            </a:r>
            <a:r>
              <a:rPr lang="en-US" dirty="0" smtClean="0">
                <a:latin typeface="Courier New"/>
                <a:cs typeface="Courier New"/>
              </a:rPr>
              <a:t>/</a:t>
            </a:r>
            <a:r>
              <a:rPr lang="en-US" dirty="0" err="1" smtClean="0">
                <a:latin typeface="Courier New"/>
                <a:cs typeface="Courier New"/>
              </a:rPr>
              <a:t>inittab</a:t>
            </a:r>
            <a:endParaRPr lang="en-US" dirty="0" smtClean="0">
              <a:latin typeface="Courier New"/>
              <a:cs typeface="Courier New"/>
            </a:endParaRPr>
          </a:p>
          <a:p>
            <a:pPr lvl="1"/>
            <a:r>
              <a:rPr lang="en-US" dirty="0" smtClean="0">
                <a:cs typeface="Courier New"/>
              </a:rPr>
              <a:t>or by root running a </a:t>
            </a:r>
            <a:r>
              <a:rPr lang="en-US" dirty="0" err="1" smtClean="0">
                <a:latin typeface="Courier New"/>
                <a:cs typeface="Courier New"/>
              </a:rPr>
              <a:t>telinit</a:t>
            </a:r>
            <a:r>
              <a:rPr lang="en-US" dirty="0" smtClean="0">
                <a:latin typeface="Courier New"/>
                <a:cs typeface="Courier New"/>
              </a:rPr>
              <a:t> &lt;</a:t>
            </a:r>
            <a:r>
              <a:rPr lang="en-US" dirty="0" err="1" smtClean="0">
                <a:latin typeface="Courier New"/>
                <a:cs typeface="Courier New"/>
              </a:rPr>
              <a:t>newlevel</a:t>
            </a:r>
            <a:r>
              <a:rPr lang="en-US" dirty="0" smtClean="0">
                <a:latin typeface="Courier New"/>
                <a:cs typeface="Courier New"/>
              </a:rPr>
              <a:t>&gt; </a:t>
            </a:r>
            <a:r>
              <a:rPr lang="en-US" dirty="0" smtClean="0">
                <a:cs typeface="Courier New"/>
              </a:rPr>
              <a:t>command (example </a:t>
            </a:r>
            <a:r>
              <a:rPr lang="en-US" dirty="0" err="1" smtClean="0">
                <a:latin typeface="Courier New"/>
                <a:cs typeface="Courier New"/>
              </a:rPr>
              <a:t>telinit</a:t>
            </a:r>
            <a:r>
              <a:rPr lang="en-US" dirty="0" smtClean="0">
                <a:latin typeface="Courier New"/>
                <a:cs typeface="Courier New"/>
              </a:rPr>
              <a:t> 2</a:t>
            </a:r>
            <a:r>
              <a:rPr lang="en-US" dirty="0" smtClean="0">
                <a:cs typeface="Courier New"/>
              </a:rPr>
              <a:t> to enter </a:t>
            </a:r>
            <a:r>
              <a:rPr lang="en-US" dirty="0" err="1" smtClean="0">
                <a:cs typeface="Courier New"/>
              </a:rPr>
              <a:t>runlevel</a:t>
            </a:r>
            <a:r>
              <a:rPr lang="en-US" dirty="0" smtClean="0">
                <a:cs typeface="Courier New"/>
              </a:rPr>
              <a:t> 2)</a:t>
            </a:r>
          </a:p>
          <a:p>
            <a:pPr marL="392113" lvl="1" indent="0">
              <a:buNone/>
            </a:pPr>
            <a:r>
              <a:rPr lang="en-US" dirty="0" smtClean="0">
                <a:cs typeface="Courier New"/>
              </a:rPr>
              <a:t>The system will call scripts to stop services that should not run in that </a:t>
            </a:r>
            <a:r>
              <a:rPr lang="en-US" dirty="0" err="1" smtClean="0">
                <a:cs typeface="Courier New"/>
              </a:rPr>
              <a:t>runlevel</a:t>
            </a:r>
            <a:r>
              <a:rPr lang="en-US" dirty="0" smtClean="0">
                <a:cs typeface="Courier New"/>
              </a:rPr>
              <a:t>, and start services that should run in that </a:t>
            </a:r>
            <a:r>
              <a:rPr lang="en-US" dirty="0" err="1" smtClean="0">
                <a:cs typeface="Courier New"/>
              </a:rPr>
              <a:t>runlevel</a:t>
            </a:r>
            <a:endParaRPr lang="en-US" dirty="0" smtClean="0">
              <a:cs typeface="Courier New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9236"/>
            <a:ext cx="8229600" cy="1143000"/>
          </a:xfrm>
        </p:spPr>
        <p:txBody>
          <a:bodyPr/>
          <a:lstStyle/>
          <a:p>
            <a:r>
              <a:rPr lang="en-US" dirty="0" smtClean="0"/>
              <a:t>/</a:t>
            </a:r>
            <a:r>
              <a:rPr lang="en-US" dirty="0" err="1" smtClean="0"/>
              <a:t>etc</a:t>
            </a:r>
            <a:r>
              <a:rPr lang="en-US" dirty="0" smtClean="0"/>
              <a:t>/</a:t>
            </a:r>
            <a:r>
              <a:rPr lang="en-US" dirty="0" err="1" smtClean="0"/>
              <a:t>rc.d</a:t>
            </a:r>
            <a:r>
              <a:rPr lang="en-US" dirty="0" smtClean="0"/>
              <a:t>/</a:t>
            </a:r>
            <a:r>
              <a:rPr lang="en-US" dirty="0" err="1" smtClean="0"/>
              <a:t>rcN.d</a:t>
            </a:r>
            <a:r>
              <a:rPr lang="en-US" dirty="0" smtClean="0"/>
              <a:t>/*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CST8177 – Todd Kelley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3480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105400"/>
          </a:xfrm>
        </p:spPr>
        <p:txBody>
          <a:bodyPr/>
          <a:lstStyle/>
          <a:p>
            <a:r>
              <a:rPr lang="en-US" dirty="0" smtClean="0"/>
              <a:t>When entering a new </a:t>
            </a:r>
            <a:r>
              <a:rPr lang="en-US" dirty="0" err="1" smtClean="0"/>
              <a:t>runlevel</a:t>
            </a:r>
            <a:r>
              <a:rPr lang="en-US" dirty="0" smtClean="0"/>
              <a:t>, the system needs to stop the services that should not be running in that </a:t>
            </a:r>
            <a:r>
              <a:rPr lang="en-US" dirty="0" err="1" smtClean="0"/>
              <a:t>runlevel</a:t>
            </a:r>
            <a:r>
              <a:rPr lang="en-US" dirty="0" smtClean="0"/>
              <a:t>, and start the services that should be running in that </a:t>
            </a:r>
            <a:r>
              <a:rPr lang="en-US" dirty="0" err="1" smtClean="0"/>
              <a:t>runlevel</a:t>
            </a:r>
            <a:endParaRPr lang="en-US" dirty="0" smtClean="0"/>
          </a:p>
          <a:p>
            <a:r>
              <a:rPr lang="en-US" dirty="0" smtClean="0"/>
              <a:t>To do this, the system calls the scripts in that </a:t>
            </a:r>
            <a:r>
              <a:rPr lang="en-US" dirty="0" err="1" smtClean="0"/>
              <a:t>runlevel's</a:t>
            </a:r>
            <a:r>
              <a:rPr lang="en-US" dirty="0" smtClean="0"/>
              <a:t> directory,</a:t>
            </a:r>
          </a:p>
          <a:p>
            <a:pPr marL="109537" indent="0">
              <a:buNone/>
            </a:pPr>
            <a:r>
              <a:rPr lang="en-US" dirty="0" smtClean="0">
                <a:latin typeface="Courier New"/>
                <a:cs typeface="Courier New"/>
              </a:rPr>
              <a:t>/</a:t>
            </a:r>
            <a:r>
              <a:rPr lang="en-US" dirty="0" err="1" smtClean="0">
                <a:latin typeface="Courier New"/>
                <a:cs typeface="Courier New"/>
              </a:rPr>
              <a:t>etc</a:t>
            </a:r>
            <a:r>
              <a:rPr lang="en-US" dirty="0" smtClean="0">
                <a:latin typeface="Courier New"/>
                <a:cs typeface="Courier New"/>
              </a:rPr>
              <a:t>/</a:t>
            </a:r>
            <a:r>
              <a:rPr lang="en-US" dirty="0" err="1" smtClean="0">
                <a:latin typeface="Courier New"/>
                <a:cs typeface="Courier New"/>
              </a:rPr>
              <a:t>rc</a:t>
            </a:r>
            <a:r>
              <a:rPr lang="en-US" dirty="0" smtClean="0">
                <a:latin typeface="Courier New"/>
                <a:cs typeface="Courier New"/>
              </a:rPr>
              <a:t>&lt;</a:t>
            </a:r>
            <a:r>
              <a:rPr lang="en-US" dirty="0" err="1" smtClean="0">
                <a:latin typeface="Courier New"/>
                <a:cs typeface="Courier New"/>
              </a:rPr>
              <a:t>lev</a:t>
            </a:r>
            <a:r>
              <a:rPr lang="en-US" dirty="0" smtClean="0">
                <a:latin typeface="Courier New"/>
                <a:cs typeface="Courier New"/>
              </a:rPr>
              <a:t>&gt;.d/</a:t>
            </a:r>
            <a:r>
              <a:rPr lang="en-US" dirty="0" smtClean="0"/>
              <a:t>, where </a:t>
            </a:r>
            <a:r>
              <a:rPr lang="en-US" dirty="0" smtClean="0">
                <a:latin typeface="Courier New"/>
                <a:cs typeface="Courier New"/>
              </a:rPr>
              <a:t>&lt;</a:t>
            </a:r>
            <a:r>
              <a:rPr lang="en-US" dirty="0" err="1" smtClean="0">
                <a:latin typeface="Courier New"/>
                <a:cs typeface="Courier New"/>
              </a:rPr>
              <a:t>lev</a:t>
            </a:r>
            <a:r>
              <a:rPr lang="en-US" dirty="0" smtClean="0">
                <a:latin typeface="Courier New"/>
                <a:cs typeface="Courier New"/>
              </a:rPr>
              <a:t>&gt; </a:t>
            </a:r>
            <a:r>
              <a:rPr lang="en-US" dirty="0" smtClean="0"/>
              <a:t>is a </a:t>
            </a:r>
            <a:r>
              <a:rPr lang="en-US" dirty="0" err="1" smtClean="0"/>
              <a:t>runlevel</a:t>
            </a:r>
            <a:endParaRPr lang="en-US" dirty="0" smtClean="0"/>
          </a:p>
          <a:p>
            <a:pPr lvl="1"/>
            <a:r>
              <a:rPr lang="en-US" dirty="0" smtClean="0"/>
              <a:t>Scripts whose names begin with K are called with a stop </a:t>
            </a:r>
            <a:r>
              <a:rPr lang="en-US" dirty="0" smtClean="0"/>
              <a:t>argument </a:t>
            </a:r>
            <a:r>
              <a:rPr lang="en-US" dirty="0" smtClean="0"/>
              <a:t>(if that service is running)</a:t>
            </a:r>
            <a:endParaRPr lang="en-US" dirty="0" smtClean="0"/>
          </a:p>
          <a:p>
            <a:pPr lvl="1"/>
            <a:r>
              <a:rPr lang="en-US" dirty="0" smtClean="0"/>
              <a:t>Scripts whose names begin with S are called with a start </a:t>
            </a:r>
            <a:r>
              <a:rPr lang="en-US" dirty="0" smtClean="0"/>
              <a:t>argument (if that service is not running)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dirty="0" smtClean="0"/>
              <a:t>Entering a </a:t>
            </a:r>
            <a:r>
              <a:rPr lang="en-US" dirty="0" err="1" smtClean="0"/>
              <a:t>runlevel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CST8177 – Todd Kelley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5551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990600"/>
            <a:ext cx="8229600" cy="4876800"/>
          </a:xfrm>
        </p:spPr>
        <p:txBody>
          <a:bodyPr/>
          <a:lstStyle/>
          <a:p>
            <a:r>
              <a:rPr lang="en-US" dirty="0"/>
              <a:t>Upon entering </a:t>
            </a:r>
            <a:r>
              <a:rPr lang="en-US" dirty="0" err="1"/>
              <a:t>runlevel</a:t>
            </a:r>
            <a:r>
              <a:rPr lang="en-US" dirty="0"/>
              <a:t> 3 (for example):</a:t>
            </a:r>
          </a:p>
          <a:p>
            <a:pPr lvl="1"/>
            <a:r>
              <a:rPr lang="en-US" dirty="0"/>
              <a:t>each </a:t>
            </a:r>
            <a:r>
              <a:rPr lang="en-US" dirty="0">
                <a:latin typeface="Courier New"/>
                <a:cs typeface="Courier New"/>
              </a:rPr>
              <a:t>/</a:t>
            </a:r>
            <a:r>
              <a:rPr lang="en-US" dirty="0" err="1">
                <a:latin typeface="Courier New"/>
                <a:cs typeface="Courier New"/>
              </a:rPr>
              <a:t>etc</a:t>
            </a:r>
            <a:r>
              <a:rPr lang="en-US" dirty="0">
                <a:latin typeface="Courier New"/>
                <a:cs typeface="Courier New"/>
              </a:rPr>
              <a:t>/rc3.d/K* </a:t>
            </a:r>
            <a:r>
              <a:rPr lang="en-US" dirty="0"/>
              <a:t>script is called with "stop" (if that service is running)</a:t>
            </a:r>
          </a:p>
          <a:p>
            <a:pPr lvl="1"/>
            <a:r>
              <a:rPr lang="en-US" dirty="0"/>
              <a:t>each </a:t>
            </a:r>
            <a:r>
              <a:rPr lang="en-US" dirty="0">
                <a:latin typeface="Courier New"/>
                <a:cs typeface="Courier New"/>
              </a:rPr>
              <a:t>/</a:t>
            </a:r>
            <a:r>
              <a:rPr lang="en-US" dirty="0" err="1">
                <a:latin typeface="Courier New"/>
                <a:cs typeface="Courier New"/>
              </a:rPr>
              <a:t>etc</a:t>
            </a:r>
            <a:r>
              <a:rPr lang="en-US" dirty="0">
                <a:latin typeface="Courier New"/>
                <a:cs typeface="Courier New"/>
              </a:rPr>
              <a:t>/rc3.d/S* </a:t>
            </a:r>
            <a:r>
              <a:rPr lang="en-US" dirty="0"/>
              <a:t>script is called with "start" (if that service is not running)</a:t>
            </a:r>
          </a:p>
          <a:p>
            <a:pPr lvl="1"/>
            <a:r>
              <a:rPr lang="en-US" dirty="0"/>
              <a:t>The ordering of the scripts </a:t>
            </a:r>
            <a:r>
              <a:rPr lang="en-US" dirty="0" smtClean="0"/>
              <a:t>being called is </a:t>
            </a:r>
            <a:r>
              <a:rPr lang="en-US" dirty="0"/>
              <a:t>given by the </a:t>
            </a:r>
            <a:r>
              <a:rPr lang="en-US" dirty="0" err="1"/>
              <a:t>chkconfig</a:t>
            </a:r>
            <a:r>
              <a:rPr lang="en-US" dirty="0"/>
              <a:t> priority, which is a number in the </a:t>
            </a:r>
            <a:r>
              <a:rPr lang="en-US" dirty="0" err="1" smtClean="0"/>
              <a:t>symlink-ed</a:t>
            </a:r>
            <a:r>
              <a:rPr lang="en-US" dirty="0" smtClean="0"/>
              <a:t> </a:t>
            </a:r>
            <a:r>
              <a:rPr lang="en-US" dirty="0" smtClean="0"/>
              <a:t>name of each script</a:t>
            </a:r>
          </a:p>
          <a:p>
            <a:pPr lvl="1"/>
            <a:r>
              <a:rPr lang="en-US" dirty="0" smtClean="0"/>
              <a:t>These numbers in the link names put the scripts in a certain order</a:t>
            </a:r>
          </a:p>
          <a:p>
            <a:pPr lvl="2"/>
            <a:r>
              <a:rPr lang="en-US" dirty="0" err="1" smtClean="0"/>
              <a:t>chkconfig</a:t>
            </a:r>
            <a:r>
              <a:rPr lang="en-US" dirty="0" smtClean="0"/>
              <a:t> created the link with this number in </a:t>
            </a:r>
            <a:r>
              <a:rPr lang="en-US" dirty="0" smtClean="0"/>
              <a:t>the link </a:t>
            </a:r>
            <a:r>
              <a:rPr lang="en-US" dirty="0" smtClean="0"/>
              <a:t>name because of those commented lines in the script itself (we talked about those a few slides ago)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709"/>
            <a:ext cx="8229600" cy="1143000"/>
          </a:xfrm>
        </p:spPr>
        <p:txBody>
          <a:bodyPr/>
          <a:lstStyle/>
          <a:p>
            <a:r>
              <a:rPr lang="en-US" dirty="0" smtClean="0"/>
              <a:t>Example of entering a </a:t>
            </a:r>
            <a:r>
              <a:rPr lang="en-US" dirty="0" err="1" smtClean="0"/>
              <a:t>runlevel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CST8177 – Todd Kelley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9543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000" dirty="0" smtClean="0"/>
              <a:t>bind mounts</a:t>
            </a:r>
          </a:p>
          <a:p>
            <a:pPr eaLnBrk="1" hangingPunct="1"/>
            <a:r>
              <a:rPr lang="en-US" sz="2000" dirty="0" smtClean="0"/>
              <a:t>quotas</a:t>
            </a:r>
          </a:p>
          <a:p>
            <a:pPr eaLnBrk="1" hangingPunct="1"/>
            <a:r>
              <a:rPr lang="en-US" sz="2000" dirty="0" smtClean="0"/>
              <a:t>Booting process and </a:t>
            </a:r>
            <a:r>
              <a:rPr lang="en-US" sz="2000" dirty="0" err="1" smtClean="0"/>
              <a:t>SysVinit</a:t>
            </a:r>
            <a:endParaRPr lang="en-US" sz="2000" dirty="0"/>
          </a:p>
          <a:p>
            <a:pPr eaLnBrk="1" hangingPunct="1"/>
            <a:r>
              <a:rPr lang="en-US" sz="2000" dirty="0" smtClean="0"/>
              <a:t>Installation Disk rescue mode</a:t>
            </a:r>
          </a:p>
          <a:p>
            <a:pPr lvl="1" eaLnBrk="1" hangingPunct="1"/>
            <a:endParaRPr lang="en-US" sz="1800" dirty="0"/>
          </a:p>
          <a:p>
            <a:pPr lvl="1" eaLnBrk="1" hangingPunct="1"/>
            <a:endParaRPr lang="en-US" sz="1800" dirty="0"/>
          </a:p>
          <a:p>
            <a:pPr lvl="1" eaLnBrk="1" hangingPunct="1"/>
            <a:endParaRPr lang="en-US" sz="1800" dirty="0"/>
          </a:p>
          <a:p>
            <a:pPr lvl="1" eaLnBrk="1" hangingPunct="1"/>
            <a:endParaRPr lang="en-US" dirty="0" smtClean="0"/>
          </a:p>
          <a:p>
            <a:pPr marL="109537" indent="0" eaLnBrk="1" hangingPunct="1">
              <a:buNone/>
            </a:pPr>
            <a:endParaRPr lang="en-US" dirty="0"/>
          </a:p>
          <a:p>
            <a:pPr marL="109537" indent="0" eaLnBrk="1" hangingPunct="1">
              <a:buNone/>
            </a:pPr>
            <a:endParaRPr lang="en-US" dirty="0" smtClean="0"/>
          </a:p>
          <a:p>
            <a:pPr eaLnBrk="1" hangingPunct="1"/>
            <a:endParaRPr lang="en-US" dirty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DF3703A-82FA-4D9C-ABF7-9691B1B13E2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 Topics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990600"/>
            <a:ext cx="8229600" cy="4525962"/>
          </a:xfrm>
        </p:spPr>
        <p:txBody>
          <a:bodyPr/>
          <a:lstStyle/>
          <a:p>
            <a:r>
              <a:rPr lang="en-US" dirty="0" smtClean="0"/>
              <a:t>example </a:t>
            </a:r>
            <a:r>
              <a:rPr lang="en-US" dirty="0" smtClean="0">
                <a:latin typeface="Courier New"/>
                <a:cs typeface="Courier New"/>
              </a:rPr>
              <a:t>/</a:t>
            </a:r>
            <a:r>
              <a:rPr lang="en-US" dirty="0" err="1" smtClean="0">
                <a:latin typeface="Courier New"/>
                <a:cs typeface="Courier New"/>
              </a:rPr>
              <a:t>etc</a:t>
            </a:r>
            <a:r>
              <a:rPr lang="en-US" dirty="0" smtClean="0">
                <a:latin typeface="Courier New"/>
                <a:cs typeface="Courier New"/>
              </a:rPr>
              <a:t>/rc3.d/S55sshd</a:t>
            </a:r>
          </a:p>
          <a:p>
            <a:pPr lvl="1"/>
            <a:r>
              <a:rPr lang="en-US" dirty="0" err="1" smtClean="0"/>
              <a:t>sshd</a:t>
            </a:r>
            <a:r>
              <a:rPr lang="en-US" dirty="0" smtClean="0"/>
              <a:t> is configured to run in </a:t>
            </a:r>
            <a:r>
              <a:rPr lang="en-US" dirty="0" err="1" smtClean="0"/>
              <a:t>runlevel</a:t>
            </a:r>
            <a:r>
              <a:rPr lang="en-US" dirty="0" smtClean="0"/>
              <a:t> 3</a:t>
            </a:r>
          </a:p>
          <a:p>
            <a:pPr lvl="2"/>
            <a:r>
              <a:rPr lang="en-US" dirty="0" smtClean="0"/>
              <a:t>otherwise, there would be a </a:t>
            </a:r>
            <a:r>
              <a:rPr lang="en-US" dirty="0" smtClean="0">
                <a:latin typeface="Courier New"/>
                <a:cs typeface="Courier New"/>
              </a:rPr>
              <a:t>K25sshd</a:t>
            </a:r>
            <a:r>
              <a:rPr lang="en-US" dirty="0" smtClean="0"/>
              <a:t> script there instead (why 25?)</a:t>
            </a:r>
            <a:endParaRPr lang="en-US" dirty="0"/>
          </a:p>
          <a:p>
            <a:pPr lvl="1"/>
            <a:r>
              <a:rPr lang="en-US" dirty="0" smtClean="0"/>
              <a:t>55 </a:t>
            </a:r>
            <a:r>
              <a:rPr lang="en-US" dirty="0"/>
              <a:t>is the priority of starting </a:t>
            </a:r>
            <a:r>
              <a:rPr lang="en-US" dirty="0" smtClean="0"/>
              <a:t>the </a:t>
            </a:r>
            <a:r>
              <a:rPr lang="en-US" dirty="0" err="1" smtClean="0"/>
              <a:t>sshd</a:t>
            </a:r>
            <a:r>
              <a:rPr lang="en-US" dirty="0" smtClean="0"/>
              <a:t> service when entering that run level</a:t>
            </a:r>
          </a:p>
          <a:p>
            <a:r>
              <a:rPr lang="en-US" dirty="0" smtClean="0"/>
              <a:t>This </a:t>
            </a:r>
            <a:r>
              <a:rPr lang="en-US" dirty="0" smtClean="0">
                <a:latin typeface="Courier New"/>
                <a:cs typeface="Courier New"/>
              </a:rPr>
              <a:t>S55sshd</a:t>
            </a:r>
            <a:r>
              <a:rPr lang="en-US" dirty="0" smtClean="0"/>
              <a:t> script is a </a:t>
            </a:r>
            <a:r>
              <a:rPr lang="en-US" dirty="0" err="1" smtClean="0"/>
              <a:t>symlink</a:t>
            </a:r>
            <a:r>
              <a:rPr lang="en-US" dirty="0" smtClean="0"/>
              <a:t> to </a:t>
            </a:r>
            <a:r>
              <a:rPr lang="en-US" dirty="0" smtClean="0">
                <a:latin typeface="Courier New"/>
                <a:cs typeface="Courier New"/>
              </a:rPr>
              <a:t>/</a:t>
            </a:r>
            <a:r>
              <a:rPr lang="en-US" dirty="0" err="1" smtClean="0">
                <a:latin typeface="Courier New"/>
                <a:cs typeface="Courier New"/>
              </a:rPr>
              <a:t>etc</a:t>
            </a:r>
            <a:r>
              <a:rPr lang="en-US" dirty="0" smtClean="0">
                <a:latin typeface="Courier New"/>
                <a:cs typeface="Courier New"/>
              </a:rPr>
              <a:t>/</a:t>
            </a:r>
            <a:r>
              <a:rPr lang="en-US" dirty="0" err="1" smtClean="0">
                <a:latin typeface="Courier New"/>
                <a:cs typeface="Courier New"/>
              </a:rPr>
              <a:t>init.d</a:t>
            </a:r>
            <a:r>
              <a:rPr lang="en-US" dirty="0" smtClean="0">
                <a:latin typeface="Courier New"/>
                <a:cs typeface="Courier New"/>
              </a:rPr>
              <a:t>/</a:t>
            </a:r>
            <a:r>
              <a:rPr lang="en-US" dirty="0" err="1" smtClean="0">
                <a:latin typeface="Courier New"/>
                <a:cs typeface="Courier New"/>
              </a:rPr>
              <a:t>sshd</a:t>
            </a:r>
            <a:endParaRPr lang="en-US" dirty="0" smtClean="0">
              <a:latin typeface="Courier New"/>
              <a:cs typeface="Courier New"/>
            </a:endParaRPr>
          </a:p>
          <a:p>
            <a:r>
              <a:rPr lang="en-US" dirty="0" smtClean="0">
                <a:cs typeface="Courier New"/>
              </a:rPr>
              <a:t>Again, the </a:t>
            </a:r>
            <a:r>
              <a:rPr lang="en-US" dirty="0" err="1" smtClean="0">
                <a:latin typeface="Courier New"/>
                <a:cs typeface="Courier New"/>
              </a:rPr>
              <a:t>chkconfig</a:t>
            </a:r>
            <a:r>
              <a:rPr lang="en-US" dirty="0" smtClean="0">
                <a:cs typeface="Courier New"/>
              </a:rPr>
              <a:t> command creates and removes these links when we use it to enable or disable a service for a </a:t>
            </a:r>
            <a:r>
              <a:rPr lang="en-US" dirty="0" err="1" smtClean="0">
                <a:cs typeface="Courier New"/>
              </a:rPr>
              <a:t>runlevel</a:t>
            </a:r>
            <a:endParaRPr lang="en-US" dirty="0" smtClean="0">
              <a:cs typeface="Courier New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9236"/>
            <a:ext cx="8229600" cy="1143000"/>
          </a:xfrm>
        </p:spPr>
        <p:txBody>
          <a:bodyPr/>
          <a:lstStyle/>
          <a:p>
            <a:r>
              <a:rPr lang="en-US" dirty="0" smtClean="0"/>
              <a:t>Example service: </a:t>
            </a:r>
            <a:r>
              <a:rPr lang="en-US" dirty="0" err="1" smtClean="0"/>
              <a:t>sshd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CST8177 – Todd Kelley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3415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914400"/>
            <a:ext cx="8229600" cy="5257800"/>
          </a:xfrm>
        </p:spPr>
        <p:txBody>
          <a:bodyPr/>
          <a:lstStyle/>
          <a:p>
            <a:r>
              <a:rPr lang="en-US" dirty="0" smtClean="0">
                <a:latin typeface="Courier New"/>
                <a:cs typeface="Courier New"/>
              </a:rPr>
              <a:t>service SCRIPT COMMAND [OPTIONS]</a:t>
            </a:r>
          </a:p>
          <a:p>
            <a:r>
              <a:rPr lang="en-US" dirty="0" smtClean="0">
                <a:latin typeface="Courier New"/>
                <a:cs typeface="Courier New"/>
              </a:rPr>
              <a:t>SCRIPT</a:t>
            </a:r>
            <a:r>
              <a:rPr lang="en-US" dirty="0" smtClean="0"/>
              <a:t> is </a:t>
            </a:r>
            <a:r>
              <a:rPr lang="en-US" dirty="0" smtClean="0">
                <a:latin typeface="Courier New"/>
                <a:cs typeface="Courier New"/>
              </a:rPr>
              <a:t>/</a:t>
            </a:r>
            <a:r>
              <a:rPr lang="en-US" dirty="0" err="1" smtClean="0">
                <a:latin typeface="Courier New"/>
                <a:cs typeface="Courier New"/>
              </a:rPr>
              <a:t>etc</a:t>
            </a:r>
            <a:r>
              <a:rPr lang="en-US" dirty="0" smtClean="0">
                <a:latin typeface="Courier New"/>
                <a:cs typeface="Courier New"/>
              </a:rPr>
              <a:t>/</a:t>
            </a:r>
            <a:r>
              <a:rPr lang="en-US" dirty="0" err="1" smtClean="0">
                <a:latin typeface="Courier New"/>
                <a:cs typeface="Courier New"/>
              </a:rPr>
              <a:t>init.d</a:t>
            </a:r>
            <a:r>
              <a:rPr lang="en-US" dirty="0" smtClean="0">
                <a:latin typeface="Courier New"/>
                <a:cs typeface="Courier New"/>
              </a:rPr>
              <a:t>/SCRIPT</a:t>
            </a:r>
          </a:p>
          <a:p>
            <a:r>
              <a:rPr lang="en-US" dirty="0" smtClean="0">
                <a:latin typeface="Courier New"/>
                <a:cs typeface="Courier New"/>
              </a:rPr>
              <a:t>COMMAND</a:t>
            </a:r>
            <a:r>
              <a:rPr lang="en-US" dirty="0" smtClean="0"/>
              <a:t> is an argument to the script</a:t>
            </a:r>
          </a:p>
          <a:p>
            <a:pPr lvl="1"/>
            <a:r>
              <a:rPr lang="en-US" dirty="0" smtClean="0">
                <a:latin typeface="Courier New"/>
                <a:cs typeface="Courier New"/>
              </a:rPr>
              <a:t>start</a:t>
            </a:r>
          </a:p>
          <a:p>
            <a:pPr lvl="1"/>
            <a:r>
              <a:rPr lang="en-US" dirty="0" smtClean="0">
                <a:latin typeface="Courier New"/>
                <a:cs typeface="Courier New"/>
              </a:rPr>
              <a:t>stop</a:t>
            </a:r>
          </a:p>
          <a:p>
            <a:pPr lvl="1"/>
            <a:r>
              <a:rPr lang="en-US" dirty="0" smtClean="0">
                <a:latin typeface="Courier New"/>
                <a:cs typeface="Courier New"/>
              </a:rPr>
              <a:t>restart</a:t>
            </a:r>
          </a:p>
          <a:p>
            <a:pPr lvl="1"/>
            <a:r>
              <a:rPr lang="en-US" i="1" dirty="0" err="1" smtClean="0"/>
              <a:t>etc</a:t>
            </a:r>
            <a:endParaRPr lang="en-US" i="1" dirty="0" smtClean="0"/>
          </a:p>
          <a:p>
            <a:pPr lvl="1"/>
            <a:r>
              <a:rPr lang="en-US" dirty="0" smtClean="0">
                <a:latin typeface="Courier New"/>
                <a:cs typeface="Courier New"/>
              </a:rPr>
              <a:t>start</a:t>
            </a:r>
            <a:r>
              <a:rPr lang="en-US" dirty="0" smtClean="0"/>
              <a:t> and </a:t>
            </a:r>
            <a:r>
              <a:rPr lang="en-US" dirty="0" smtClean="0">
                <a:latin typeface="Courier New"/>
                <a:cs typeface="Courier New"/>
              </a:rPr>
              <a:t>stop</a:t>
            </a:r>
            <a:r>
              <a:rPr lang="en-US" dirty="0" smtClean="0"/>
              <a:t> must be recognized by </a:t>
            </a:r>
            <a:r>
              <a:rPr lang="en-US" dirty="0" smtClean="0">
                <a:latin typeface="Courier New"/>
                <a:cs typeface="Courier New"/>
              </a:rPr>
              <a:t>SCRIPT</a:t>
            </a:r>
          </a:p>
          <a:p>
            <a:r>
              <a:rPr lang="en-US" dirty="0" smtClean="0"/>
              <a:t>Example: </a:t>
            </a:r>
            <a:r>
              <a:rPr lang="en-US" dirty="0" smtClean="0">
                <a:latin typeface="Courier New"/>
                <a:cs typeface="Courier New"/>
              </a:rPr>
              <a:t>service </a:t>
            </a:r>
            <a:r>
              <a:rPr lang="en-US" dirty="0" err="1" smtClean="0">
                <a:latin typeface="Courier New"/>
                <a:cs typeface="Courier New"/>
              </a:rPr>
              <a:t>ntpd</a:t>
            </a:r>
            <a:r>
              <a:rPr lang="en-US" dirty="0" smtClean="0">
                <a:latin typeface="Courier New"/>
                <a:cs typeface="Courier New"/>
              </a:rPr>
              <a:t> start</a:t>
            </a:r>
          </a:p>
          <a:p>
            <a:pPr lvl="1"/>
            <a:r>
              <a:rPr lang="en-US" dirty="0" smtClean="0"/>
              <a:t>same effect as </a:t>
            </a:r>
            <a:r>
              <a:rPr lang="en-US" dirty="0" smtClean="0">
                <a:latin typeface="Courier New"/>
                <a:cs typeface="Courier New"/>
              </a:rPr>
              <a:t>/</a:t>
            </a:r>
            <a:r>
              <a:rPr lang="en-US" dirty="0" err="1" smtClean="0">
                <a:latin typeface="Courier New"/>
                <a:cs typeface="Courier New"/>
              </a:rPr>
              <a:t>etc</a:t>
            </a:r>
            <a:r>
              <a:rPr lang="en-US" dirty="0" smtClean="0">
                <a:latin typeface="Courier New"/>
                <a:cs typeface="Courier New"/>
              </a:rPr>
              <a:t>/</a:t>
            </a:r>
            <a:r>
              <a:rPr lang="en-US" dirty="0" err="1" smtClean="0">
                <a:latin typeface="Courier New"/>
                <a:cs typeface="Courier New"/>
              </a:rPr>
              <a:t>init.d</a:t>
            </a:r>
            <a:r>
              <a:rPr lang="en-US" dirty="0" smtClean="0">
                <a:latin typeface="Courier New"/>
                <a:cs typeface="Courier New"/>
              </a:rPr>
              <a:t>/</a:t>
            </a:r>
            <a:r>
              <a:rPr lang="en-US" dirty="0" err="1" smtClean="0">
                <a:latin typeface="Courier New"/>
                <a:cs typeface="Courier New"/>
              </a:rPr>
              <a:t>ntpd</a:t>
            </a:r>
            <a:r>
              <a:rPr lang="en-US" dirty="0" smtClean="0">
                <a:latin typeface="Courier New"/>
                <a:cs typeface="Courier New"/>
              </a:rPr>
              <a:t> start</a:t>
            </a:r>
          </a:p>
          <a:p>
            <a:r>
              <a:rPr lang="en-US" dirty="0" smtClean="0"/>
              <a:t>Example: </a:t>
            </a:r>
            <a:r>
              <a:rPr lang="en-US" dirty="0" smtClean="0">
                <a:latin typeface="Courier New"/>
                <a:cs typeface="Courier New"/>
              </a:rPr>
              <a:t>service </a:t>
            </a:r>
            <a:r>
              <a:rPr lang="en-US" dirty="0" err="1" smtClean="0">
                <a:latin typeface="Courier New"/>
                <a:cs typeface="Courier New"/>
              </a:rPr>
              <a:t>ntpd</a:t>
            </a:r>
            <a:r>
              <a:rPr lang="en-US" dirty="0" smtClean="0">
                <a:latin typeface="Courier New"/>
                <a:cs typeface="Courier New"/>
              </a:rPr>
              <a:t> stop</a:t>
            </a:r>
          </a:p>
          <a:p>
            <a:pPr lvl="1"/>
            <a:r>
              <a:rPr lang="en-US" dirty="0" smtClean="0"/>
              <a:t>same effect as </a:t>
            </a:r>
            <a:r>
              <a:rPr lang="en-US" dirty="0" smtClean="0">
                <a:latin typeface="Courier New"/>
                <a:cs typeface="Courier New"/>
              </a:rPr>
              <a:t>/</a:t>
            </a:r>
            <a:r>
              <a:rPr lang="en-US" dirty="0" err="1" smtClean="0">
                <a:latin typeface="Courier New"/>
                <a:cs typeface="Courier New"/>
              </a:rPr>
              <a:t>etc</a:t>
            </a:r>
            <a:r>
              <a:rPr lang="en-US" dirty="0" smtClean="0">
                <a:latin typeface="Courier New"/>
                <a:cs typeface="Courier New"/>
              </a:rPr>
              <a:t>/</a:t>
            </a:r>
            <a:r>
              <a:rPr lang="en-US" dirty="0" err="1" smtClean="0">
                <a:latin typeface="Courier New"/>
                <a:cs typeface="Courier New"/>
              </a:rPr>
              <a:t>init.d</a:t>
            </a:r>
            <a:r>
              <a:rPr lang="en-US" dirty="0" smtClean="0">
                <a:latin typeface="Courier New"/>
                <a:cs typeface="Courier New"/>
              </a:rPr>
              <a:t>/</a:t>
            </a:r>
            <a:r>
              <a:rPr lang="en-US" dirty="0" err="1" smtClean="0">
                <a:latin typeface="Courier New"/>
                <a:cs typeface="Courier New"/>
              </a:rPr>
              <a:t>ntpd</a:t>
            </a:r>
            <a:r>
              <a:rPr lang="en-US" dirty="0" smtClean="0">
                <a:latin typeface="Courier New"/>
                <a:cs typeface="Courier New"/>
              </a:rPr>
              <a:t> stop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service – run a System V </a:t>
            </a:r>
            <a:r>
              <a:rPr lang="en-US" sz="3600" dirty="0" err="1" smtClean="0"/>
              <a:t>init</a:t>
            </a:r>
            <a:r>
              <a:rPr lang="en-US" sz="3600" dirty="0" smtClean="0"/>
              <a:t> script</a:t>
            </a:r>
            <a:endParaRPr lang="en-US" sz="3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CST8177 – Todd Kelley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0775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724400"/>
          </a:xfrm>
        </p:spPr>
        <p:txBody>
          <a:bodyPr/>
          <a:lstStyle/>
          <a:p>
            <a:r>
              <a:rPr lang="en-US" dirty="0" smtClean="0"/>
              <a:t>There are dangers associated with doing file system operations on "system directories" that might be used in system operation.</a:t>
            </a:r>
          </a:p>
          <a:p>
            <a:r>
              <a:rPr lang="en-US" dirty="0" smtClean="0"/>
              <a:t>For example, many programs will use the shared libraries in </a:t>
            </a:r>
            <a:r>
              <a:rPr lang="en-US" dirty="0" smtClean="0">
                <a:latin typeface="Courier New"/>
                <a:cs typeface="Courier New"/>
              </a:rPr>
              <a:t>/</a:t>
            </a:r>
            <a:r>
              <a:rPr lang="en-US" dirty="0" err="1" smtClean="0">
                <a:latin typeface="Courier New"/>
                <a:cs typeface="Courier New"/>
              </a:rPr>
              <a:t>usr</a:t>
            </a:r>
            <a:r>
              <a:rPr lang="en-US" dirty="0" smtClean="0">
                <a:latin typeface="Courier New"/>
                <a:cs typeface="Courier New"/>
              </a:rPr>
              <a:t>/lib</a:t>
            </a:r>
            <a:r>
              <a:rPr lang="en-US" dirty="0" smtClean="0"/>
              <a:t>, which disappear if we move </a:t>
            </a:r>
            <a:r>
              <a:rPr lang="en-US" dirty="0" smtClean="0">
                <a:latin typeface="Courier New"/>
                <a:cs typeface="Courier New"/>
              </a:rPr>
              <a:t>/</a:t>
            </a:r>
            <a:r>
              <a:rPr lang="en-US" dirty="0" err="1" smtClean="0">
                <a:latin typeface="Courier New"/>
                <a:cs typeface="Courier New"/>
              </a:rPr>
              <a:t>usr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smtClean="0">
                <a:cs typeface="Courier New"/>
              </a:rPr>
              <a:t>as we did </a:t>
            </a:r>
            <a:r>
              <a:rPr lang="en-US" dirty="0" smtClean="0">
                <a:cs typeface="Courier New"/>
              </a:rPr>
              <a:t>earlier when we had to run </a:t>
            </a:r>
            <a:r>
              <a:rPr lang="en-US" dirty="0" smtClean="0">
                <a:latin typeface="Courier New"/>
                <a:cs typeface="Courier New"/>
              </a:rPr>
              <a:t>/usr1/bin/</a:t>
            </a:r>
            <a:r>
              <a:rPr lang="en-US" dirty="0" err="1" smtClean="0">
                <a:latin typeface="Courier New"/>
                <a:cs typeface="Courier New"/>
              </a:rPr>
              <a:t>rsync</a:t>
            </a:r>
            <a:endParaRPr lang="en-US" dirty="0"/>
          </a:p>
          <a:p>
            <a:r>
              <a:rPr lang="en-US" dirty="0" smtClean="0"/>
              <a:t>Also, there may come a time when the system won't boot properly: MBR corrupted, bad entry in </a:t>
            </a:r>
            <a:r>
              <a:rPr lang="en-US" dirty="0" smtClean="0">
                <a:latin typeface="Courier New"/>
                <a:cs typeface="Courier New"/>
              </a:rPr>
              <a:t>/</a:t>
            </a:r>
            <a:r>
              <a:rPr lang="en-US" dirty="0" err="1" smtClean="0">
                <a:latin typeface="Courier New"/>
                <a:cs typeface="Courier New"/>
              </a:rPr>
              <a:t>etc</a:t>
            </a:r>
            <a:r>
              <a:rPr lang="en-US" dirty="0" smtClean="0">
                <a:latin typeface="Courier New"/>
                <a:cs typeface="Courier New"/>
              </a:rPr>
              <a:t>/</a:t>
            </a:r>
            <a:r>
              <a:rPr lang="en-US" dirty="0" err="1" smtClean="0">
                <a:latin typeface="Courier New"/>
                <a:cs typeface="Courier New"/>
              </a:rPr>
              <a:t>fstab</a:t>
            </a:r>
            <a:r>
              <a:rPr lang="en-US" dirty="0" smtClean="0"/>
              <a:t>, inconsistent </a:t>
            </a:r>
            <a:r>
              <a:rPr lang="en-US" dirty="0" smtClean="0">
                <a:latin typeface="Courier New"/>
                <a:cs typeface="Courier New"/>
              </a:rPr>
              <a:t>/</a:t>
            </a:r>
            <a:r>
              <a:rPr lang="en-US" dirty="0" smtClean="0"/>
              <a:t> file system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Installation DVD for rescue mode / Live CD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CST8177 – Todd Kelley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1049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181600"/>
          </a:xfrm>
        </p:spPr>
        <p:txBody>
          <a:bodyPr/>
          <a:lstStyle/>
          <a:p>
            <a:r>
              <a:rPr lang="en-US" dirty="0" smtClean="0"/>
              <a:t>When you boot with a CD/DVD into rescue mode, you are running a different </a:t>
            </a:r>
            <a:r>
              <a:rPr lang="en-US" dirty="0"/>
              <a:t>L</a:t>
            </a:r>
            <a:r>
              <a:rPr lang="en-US" dirty="0" smtClean="0"/>
              <a:t>inux system installation (from the CD)</a:t>
            </a:r>
          </a:p>
          <a:p>
            <a:r>
              <a:rPr lang="en-US" dirty="0" smtClean="0"/>
              <a:t>However, because the rescue Linux system is running on your hardware, it can access the hard disks you have attached (where your "real" Linux system installation resides)</a:t>
            </a:r>
          </a:p>
          <a:p>
            <a:r>
              <a:rPr lang="en-US" dirty="0" smtClean="0"/>
              <a:t>Your "real" Linux installation is not running in rescue mode – it might even be broken</a:t>
            </a:r>
          </a:p>
          <a:p>
            <a:r>
              <a:rPr lang="en-US" dirty="0" smtClean="0"/>
              <a:t>The rescue system can let you make changes/repairs to that "real" Linux system which isn't even running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Rescue Mode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CST8177 – Todd Kelley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70317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029200"/>
          </a:xfrm>
        </p:spPr>
        <p:txBody>
          <a:bodyPr/>
          <a:lstStyle/>
          <a:p>
            <a:r>
              <a:rPr lang="en-US" dirty="0" smtClean="0"/>
              <a:t>To boot into rescue mode</a:t>
            </a:r>
          </a:p>
          <a:p>
            <a:pPr lvl="1"/>
            <a:r>
              <a:rPr lang="en-US" dirty="0" smtClean="0"/>
              <a:t>ensure BIOS boot order is set for booting from CD/DVD before Hard Drive (even in VMware – F2 to enter setup)</a:t>
            </a:r>
          </a:p>
          <a:p>
            <a:pPr lvl="1"/>
            <a:r>
              <a:rPr lang="en-US" dirty="0" smtClean="0"/>
              <a:t>insert the installation DVD into drive (or the </a:t>
            </a:r>
            <a:r>
              <a:rPr lang="en-US" dirty="0" err="1" smtClean="0"/>
              <a:t>iso</a:t>
            </a:r>
            <a:r>
              <a:rPr lang="en-US" dirty="0" smtClean="0"/>
              <a:t> image into the virtual DVD drive)</a:t>
            </a:r>
          </a:p>
          <a:p>
            <a:pPr lvl="1"/>
            <a:r>
              <a:rPr lang="en-US" dirty="0" smtClean="0"/>
              <a:t>boot the system</a:t>
            </a:r>
          </a:p>
          <a:p>
            <a:pPr lvl="1"/>
            <a:r>
              <a:rPr lang="en-US" dirty="0" smtClean="0"/>
              <a:t>type "</a:t>
            </a:r>
            <a:r>
              <a:rPr lang="en-US" dirty="0" err="1" smtClean="0"/>
              <a:t>linux</a:t>
            </a:r>
            <a:r>
              <a:rPr lang="en-US" dirty="0" smtClean="0"/>
              <a:t> rescue" at the prompt, or select the "Rescue" menu item</a:t>
            </a:r>
          </a:p>
          <a:p>
            <a:pPr lvl="1"/>
            <a:r>
              <a:rPr lang="en-US" dirty="0" smtClean="0"/>
              <a:t>Linux will run "from" the DVD (Live CD), not from your file systems (your system is not running)</a:t>
            </a:r>
          </a:p>
          <a:p>
            <a:pPr lvl="1"/>
            <a:r>
              <a:rPr lang="en-US" dirty="0" smtClean="0"/>
              <a:t>It will offer to search for and mount your Linux file systems on /</a:t>
            </a:r>
            <a:r>
              <a:rPr lang="en-US" dirty="0" err="1" smtClean="0"/>
              <a:t>mnt</a:t>
            </a:r>
            <a:r>
              <a:rPr lang="en-US" dirty="0" smtClean="0"/>
              <a:t>/</a:t>
            </a:r>
            <a:r>
              <a:rPr lang="en-US" dirty="0" err="1" smtClean="0"/>
              <a:t>sysimage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linux</a:t>
            </a:r>
            <a:r>
              <a:rPr lang="en-US" dirty="0" smtClean="0"/>
              <a:t> rescue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CST8177 – Todd Kelley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5400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Live CD Linux system can see your hard drives, and this is how you can repair or alter what is on those hard drives</a:t>
            </a:r>
          </a:p>
          <a:p>
            <a:endParaRPr lang="en-US" dirty="0" smtClean="0"/>
          </a:p>
          <a:p>
            <a:r>
              <a:rPr lang="en-US" dirty="0" smtClean="0"/>
              <a:t>You need to remember that a Live CD Linux system is running from its own root </a:t>
            </a:r>
            <a:r>
              <a:rPr lang="en-US" dirty="0" err="1" smtClean="0"/>
              <a:t>filesystem</a:t>
            </a:r>
            <a:r>
              <a:rPr lang="en-US" dirty="0" smtClean="0"/>
              <a:t> (like dual boot?), so this means</a:t>
            </a:r>
          </a:p>
          <a:p>
            <a:pPr lvl="1"/>
            <a:r>
              <a:rPr lang="en-US" dirty="0" smtClean="0"/>
              <a:t>the users are different </a:t>
            </a:r>
            <a:r>
              <a:rPr lang="en-US" dirty="0" smtClean="0">
                <a:latin typeface="Courier New"/>
                <a:cs typeface="Courier New"/>
              </a:rPr>
              <a:t>/</a:t>
            </a:r>
            <a:r>
              <a:rPr lang="en-US" dirty="0" err="1" smtClean="0">
                <a:latin typeface="Courier New"/>
                <a:cs typeface="Courier New"/>
              </a:rPr>
              <a:t>etc</a:t>
            </a:r>
            <a:r>
              <a:rPr lang="en-US" dirty="0" smtClean="0">
                <a:latin typeface="Courier New"/>
                <a:cs typeface="Courier New"/>
              </a:rPr>
              <a:t>/</a:t>
            </a:r>
            <a:r>
              <a:rPr lang="en-US" dirty="0" err="1" smtClean="0">
                <a:latin typeface="Courier New"/>
                <a:cs typeface="Courier New"/>
              </a:rPr>
              <a:t>passwd</a:t>
            </a:r>
            <a:r>
              <a:rPr lang="en-US" dirty="0" smtClean="0"/>
              <a:t> </a:t>
            </a:r>
            <a:r>
              <a:rPr lang="en-US" dirty="0" smtClean="0">
                <a:latin typeface="Courier New"/>
                <a:cs typeface="Courier New"/>
              </a:rPr>
              <a:t>/</a:t>
            </a:r>
            <a:r>
              <a:rPr lang="en-US" dirty="0" err="1" smtClean="0">
                <a:latin typeface="Courier New"/>
                <a:cs typeface="Courier New"/>
              </a:rPr>
              <a:t>etc</a:t>
            </a:r>
            <a:r>
              <a:rPr lang="en-US" dirty="0" smtClean="0">
                <a:latin typeface="Courier New"/>
                <a:cs typeface="Courier New"/>
              </a:rPr>
              <a:t>/shadow</a:t>
            </a:r>
            <a:r>
              <a:rPr lang="en-US" dirty="0" smtClean="0"/>
              <a:t>, </a:t>
            </a:r>
            <a:r>
              <a:rPr lang="en-US" dirty="0" err="1" smtClean="0"/>
              <a:t>etc</a:t>
            </a:r>
            <a:r>
              <a:rPr lang="en-US" dirty="0" smtClean="0"/>
              <a:t> (or should </a:t>
            </a:r>
            <a:r>
              <a:rPr lang="en-US" dirty="0" smtClean="0"/>
              <a:t>we </a:t>
            </a:r>
            <a:r>
              <a:rPr lang="en-US" dirty="0" smtClean="0"/>
              <a:t>say all of </a:t>
            </a:r>
            <a:r>
              <a:rPr lang="en-US" dirty="0" smtClean="0">
                <a:latin typeface="Courier New"/>
                <a:cs typeface="Courier New"/>
              </a:rPr>
              <a:t>/</a:t>
            </a:r>
            <a:r>
              <a:rPr lang="en-US" dirty="0" err="1" smtClean="0">
                <a:latin typeface="Courier New"/>
                <a:cs typeface="Courier New"/>
              </a:rPr>
              <a:t>etc</a:t>
            </a:r>
            <a:r>
              <a:rPr lang="en-US" dirty="0" smtClean="0"/>
              <a:t>) are different</a:t>
            </a:r>
          </a:p>
          <a:p>
            <a:pPr lvl="1"/>
            <a:r>
              <a:rPr lang="en-US" dirty="0" smtClean="0"/>
              <a:t>the services running, firewalling, and so on, are different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linux</a:t>
            </a:r>
            <a:r>
              <a:rPr lang="en-US" dirty="0" smtClean="0"/>
              <a:t> rescue (cont'd)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CST8177 – Todd Kelley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54080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Rescue mode / Live CD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CST8177 – Todd Kelley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28600" y="2057400"/>
            <a:ext cx="5867400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                          /</a:t>
            </a:r>
          </a:p>
          <a:p>
            <a:r>
              <a:rPr lang="en-US" dirty="0" err="1" smtClean="0"/>
              <a:t>etc</a:t>
            </a:r>
            <a:r>
              <a:rPr lang="en-US" dirty="0" smtClean="0"/>
              <a:t>/                           bin/                      </a:t>
            </a:r>
            <a:r>
              <a:rPr lang="en-US" dirty="0" err="1" smtClean="0"/>
              <a:t>dev</a:t>
            </a:r>
            <a:r>
              <a:rPr lang="en-US" dirty="0" smtClean="0"/>
              <a:t>/</a:t>
            </a:r>
          </a:p>
          <a:p>
            <a:r>
              <a:rPr lang="en-US" dirty="0" smtClean="0"/>
              <a:t>   </a:t>
            </a:r>
            <a:r>
              <a:rPr lang="en-US" dirty="0" err="1" smtClean="0"/>
              <a:t>passwd</a:t>
            </a:r>
            <a:r>
              <a:rPr lang="en-US" dirty="0" smtClean="0"/>
              <a:t>                    </a:t>
            </a:r>
            <a:r>
              <a:rPr lang="en-US" dirty="0" err="1" smtClean="0"/>
              <a:t>ls</a:t>
            </a:r>
            <a:r>
              <a:rPr lang="en-US" dirty="0" smtClean="0"/>
              <a:t>                           </a:t>
            </a:r>
            <a:r>
              <a:rPr lang="en-US" dirty="0" err="1" smtClean="0"/>
              <a:t>sda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shadow                    bash                      </a:t>
            </a:r>
            <a:r>
              <a:rPr lang="en-US" dirty="0" smtClean="0"/>
              <a:t>sda1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                                                           </a:t>
            </a:r>
            <a:r>
              <a:rPr lang="en-US" dirty="0" smtClean="0"/>
              <a:t>sda2</a:t>
            </a:r>
            <a:r>
              <a:rPr lang="en-US" dirty="0" smtClean="0"/>
              <a:t>                                                     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28600" y="1752600"/>
            <a:ext cx="571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ramdisk</a:t>
            </a:r>
            <a:r>
              <a:rPr lang="en-US" dirty="0" smtClean="0"/>
              <a:t> (the root file system of the rescue system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514600" y="4572000"/>
            <a:ext cx="6629400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              /</a:t>
            </a:r>
          </a:p>
          <a:p>
            <a:r>
              <a:rPr lang="en-US" dirty="0" err="1" smtClean="0"/>
              <a:t>etc</a:t>
            </a:r>
            <a:r>
              <a:rPr lang="en-US" dirty="0" smtClean="0"/>
              <a:t>/                           home/                       </a:t>
            </a:r>
            <a:r>
              <a:rPr lang="en-US" dirty="0" err="1" smtClean="0"/>
              <a:t>dev</a:t>
            </a:r>
            <a:r>
              <a:rPr lang="en-US" dirty="0" smtClean="0"/>
              <a:t>/</a:t>
            </a:r>
          </a:p>
          <a:p>
            <a:r>
              <a:rPr lang="en-US" dirty="0" smtClean="0"/>
              <a:t>   </a:t>
            </a:r>
            <a:r>
              <a:rPr lang="en-US" dirty="0" err="1" smtClean="0"/>
              <a:t>fstab</a:t>
            </a:r>
            <a:r>
              <a:rPr lang="en-US" dirty="0" smtClean="0"/>
              <a:t>                         </a:t>
            </a:r>
            <a:r>
              <a:rPr lang="en-US" dirty="0" err="1" smtClean="0"/>
              <a:t>idallen</a:t>
            </a:r>
            <a:r>
              <a:rPr lang="en-US" dirty="0" smtClean="0"/>
              <a:t>/</a:t>
            </a:r>
            <a:endParaRPr lang="en-US" dirty="0" smtClean="0"/>
          </a:p>
          <a:p>
            <a:r>
              <a:rPr lang="en-US" dirty="0" smtClean="0"/>
              <a:t>   </a:t>
            </a:r>
            <a:r>
              <a:rPr lang="en-US" dirty="0" err="1" smtClean="0"/>
              <a:t>passwd</a:t>
            </a:r>
            <a:r>
              <a:rPr lang="en-US" dirty="0" smtClean="0"/>
              <a:t>                     </a:t>
            </a:r>
            <a:r>
              <a:rPr lang="en-US" dirty="0" err="1" smtClean="0"/>
              <a:t>donnelr</a:t>
            </a:r>
            <a:endParaRPr lang="en-US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4495800" y="4114800"/>
            <a:ext cx="449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/</a:t>
            </a:r>
            <a:r>
              <a:rPr lang="en-US" dirty="0" err="1" smtClean="0"/>
              <a:t>dev</a:t>
            </a:r>
            <a:r>
              <a:rPr lang="en-US" dirty="0" smtClean="0"/>
              <a:t>/sda1 (your "real" root file system)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8310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Fix /</a:t>
            </a:r>
            <a:r>
              <a:rPr lang="en-US" dirty="0" err="1" smtClean="0"/>
              <a:t>etc</a:t>
            </a:r>
            <a:r>
              <a:rPr lang="en-US" dirty="0" smtClean="0"/>
              <a:t>/</a:t>
            </a:r>
            <a:r>
              <a:rPr lang="en-US" dirty="0" err="1" smtClean="0"/>
              <a:t>fstab</a:t>
            </a:r>
            <a:endParaRPr lang="en-US" dirty="0" smtClean="0"/>
          </a:p>
          <a:p>
            <a:pPr lvl="1"/>
            <a:r>
              <a:rPr lang="en-US" dirty="0" smtClean="0"/>
              <a:t>mount /</a:t>
            </a:r>
            <a:r>
              <a:rPr lang="en-US" dirty="0" err="1" smtClean="0"/>
              <a:t>dev</a:t>
            </a:r>
            <a:r>
              <a:rPr lang="en-US" dirty="0" smtClean="0"/>
              <a:t>/sda1 /</a:t>
            </a:r>
            <a:r>
              <a:rPr lang="en-US" dirty="0" err="1" smtClean="0"/>
              <a:t>mnt</a:t>
            </a:r>
            <a:r>
              <a:rPr lang="en-US" dirty="0" smtClean="0"/>
              <a:t>/</a:t>
            </a:r>
            <a:r>
              <a:rPr lang="en-US" dirty="0" err="1" smtClean="0"/>
              <a:t>sysimage</a:t>
            </a:r>
            <a:r>
              <a:rPr lang="en-US" dirty="0" smtClean="0"/>
              <a:t> (if it isn't already </a:t>
            </a:r>
            <a:r>
              <a:rPr lang="en-US" dirty="0" smtClean="0"/>
              <a:t>mounted – the rescue boot process probably offered to mount this for you)</a:t>
            </a:r>
            <a:endParaRPr lang="en-US" dirty="0" smtClean="0"/>
          </a:p>
          <a:p>
            <a:pPr lvl="1"/>
            <a:r>
              <a:rPr lang="en-US" dirty="0" smtClean="0"/>
              <a:t>vi /</a:t>
            </a:r>
            <a:r>
              <a:rPr lang="en-US" dirty="0" err="1" smtClean="0"/>
              <a:t>mnt</a:t>
            </a:r>
            <a:r>
              <a:rPr lang="en-US" dirty="0" smtClean="0"/>
              <a:t>/</a:t>
            </a:r>
            <a:r>
              <a:rPr lang="en-US" dirty="0" err="1" smtClean="0"/>
              <a:t>sysimage</a:t>
            </a:r>
            <a:r>
              <a:rPr lang="en-US" dirty="0" smtClean="0"/>
              <a:t>/</a:t>
            </a:r>
            <a:r>
              <a:rPr lang="en-US" dirty="0" err="1" smtClean="0"/>
              <a:t>etc</a:t>
            </a:r>
            <a:r>
              <a:rPr lang="en-US" dirty="0" smtClean="0"/>
              <a:t>/</a:t>
            </a:r>
            <a:r>
              <a:rPr lang="en-US" dirty="0" err="1" smtClean="0"/>
              <a:t>fstab</a:t>
            </a:r>
            <a:endParaRPr lang="en-US" dirty="0" smtClean="0"/>
          </a:p>
          <a:p>
            <a:pPr lvl="2"/>
            <a:r>
              <a:rPr lang="en-US" dirty="0" smtClean="0"/>
              <a:t>fix the problem</a:t>
            </a:r>
          </a:p>
          <a:p>
            <a:pPr lvl="2"/>
            <a:r>
              <a:rPr lang="en-US" dirty="0" smtClean="0"/>
              <a:t>save and quit</a:t>
            </a:r>
          </a:p>
          <a:p>
            <a:pPr lvl="1"/>
            <a:r>
              <a:rPr lang="en-US" dirty="0" smtClean="0"/>
              <a:t>exit (to reboot)</a:t>
            </a:r>
            <a:endParaRPr lang="en-US" dirty="0" smtClean="0"/>
          </a:p>
          <a:p>
            <a:pPr marL="109537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linux</a:t>
            </a:r>
            <a:r>
              <a:rPr lang="en-US" dirty="0" smtClean="0"/>
              <a:t> rescue example 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CST8177 – Todd Kelley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26800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fix MBR</a:t>
            </a:r>
          </a:p>
          <a:p>
            <a:pPr lvl="1"/>
            <a:r>
              <a:rPr lang="en-US" dirty="0" smtClean="0"/>
              <a:t># </a:t>
            </a:r>
            <a:r>
              <a:rPr lang="en-US" sz="2000" dirty="0" smtClean="0"/>
              <a:t>our root file system is mounted on /</a:t>
            </a:r>
            <a:r>
              <a:rPr lang="en-US" sz="2000" dirty="0" err="1" smtClean="0"/>
              <a:t>mnt</a:t>
            </a:r>
            <a:r>
              <a:rPr lang="en-US" sz="2000" dirty="0" smtClean="0"/>
              <a:t>/</a:t>
            </a:r>
            <a:r>
              <a:rPr lang="en-US" sz="2000" dirty="0" err="1" smtClean="0"/>
              <a:t>sysimage</a:t>
            </a:r>
            <a:endParaRPr lang="en-US" sz="2000" dirty="0" smtClean="0"/>
          </a:p>
          <a:p>
            <a:pPr lvl="1"/>
            <a:r>
              <a:rPr lang="en-US" dirty="0" err="1" smtClean="0"/>
              <a:t>chroot</a:t>
            </a:r>
            <a:r>
              <a:rPr lang="en-US" dirty="0" smtClean="0"/>
              <a:t> /</a:t>
            </a:r>
            <a:r>
              <a:rPr lang="en-US" dirty="0" err="1" smtClean="0"/>
              <a:t>mnt</a:t>
            </a:r>
            <a:r>
              <a:rPr lang="en-US" dirty="0" smtClean="0"/>
              <a:t>/</a:t>
            </a:r>
            <a:r>
              <a:rPr lang="en-US" dirty="0" err="1" smtClean="0"/>
              <a:t>sysimage</a:t>
            </a:r>
            <a:endParaRPr lang="en-US" dirty="0" smtClean="0"/>
          </a:p>
          <a:p>
            <a:pPr lvl="1"/>
            <a:r>
              <a:rPr lang="en-US" dirty="0" smtClean="0"/>
              <a:t># now / is our root file system!</a:t>
            </a:r>
          </a:p>
          <a:p>
            <a:pPr lvl="1"/>
            <a:r>
              <a:rPr lang="en-US" dirty="0" smtClean="0"/>
              <a:t># our boot </a:t>
            </a:r>
            <a:r>
              <a:rPr lang="en-US" dirty="0" err="1" smtClean="0"/>
              <a:t>filesystem</a:t>
            </a:r>
            <a:r>
              <a:rPr lang="en-US" dirty="0" smtClean="0"/>
              <a:t> is mounted on /boot</a:t>
            </a:r>
          </a:p>
          <a:p>
            <a:pPr lvl="1"/>
            <a:r>
              <a:rPr lang="en-US" dirty="0" smtClean="0"/>
              <a:t>grub-install /</a:t>
            </a:r>
            <a:r>
              <a:rPr lang="en-US" dirty="0" err="1" smtClean="0"/>
              <a:t>dev</a:t>
            </a:r>
            <a:r>
              <a:rPr lang="en-US" dirty="0" smtClean="0"/>
              <a:t>/</a:t>
            </a:r>
            <a:r>
              <a:rPr lang="en-US" dirty="0" err="1" smtClean="0"/>
              <a:t>sda</a:t>
            </a:r>
            <a:endParaRPr lang="en-US" dirty="0"/>
          </a:p>
          <a:p>
            <a:r>
              <a:rPr lang="en-US" dirty="0" smtClean="0"/>
              <a:t>Whoa!  That </a:t>
            </a:r>
            <a:r>
              <a:rPr lang="en-US" dirty="0" err="1" smtClean="0"/>
              <a:t>chroot</a:t>
            </a:r>
            <a:r>
              <a:rPr lang="en-US" dirty="0" smtClean="0"/>
              <a:t> thing was neat</a:t>
            </a:r>
          </a:p>
          <a:p>
            <a:pPr lvl="1"/>
            <a:r>
              <a:rPr lang="en-US" dirty="0" err="1" smtClean="0"/>
              <a:t>chroot</a:t>
            </a:r>
            <a:r>
              <a:rPr lang="en-US" dirty="0" smtClean="0"/>
              <a:t> runs a program or interactive shell using the named directory as the root directory</a:t>
            </a:r>
          </a:p>
          <a:p>
            <a:pPr lvl="1"/>
            <a:r>
              <a:rPr lang="en-US" dirty="0" smtClean="0"/>
              <a:t>Default program is ${SHELL} –</a:t>
            </a:r>
            <a:r>
              <a:rPr lang="en-US" dirty="0" err="1" smtClean="0"/>
              <a:t>i</a:t>
            </a:r>
            <a:endParaRPr lang="en-US" dirty="0" smtClean="0"/>
          </a:p>
          <a:p>
            <a:pPr lvl="1"/>
            <a:r>
              <a:rPr lang="en-US" dirty="0" smtClean="0"/>
              <a:t>This simulates running off our system's root file system without going through its boot process</a:t>
            </a:r>
          </a:p>
          <a:p>
            <a:pPr lvl="1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linux</a:t>
            </a:r>
            <a:r>
              <a:rPr lang="en-US" dirty="0" smtClean="0"/>
              <a:t> rescue example 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CST8177 – Todd Kelley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924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762000"/>
            <a:ext cx="8229600" cy="5105400"/>
          </a:xfrm>
        </p:spPr>
        <p:txBody>
          <a:bodyPr/>
          <a:lstStyle/>
          <a:p>
            <a:r>
              <a:rPr lang="en-US" dirty="0" smtClean="0"/>
              <a:t>That </a:t>
            </a:r>
            <a:r>
              <a:rPr lang="en-US" dirty="0" err="1" smtClean="0">
                <a:latin typeface="Courier New"/>
                <a:cs typeface="Courier New"/>
              </a:rPr>
              <a:t>chroot</a:t>
            </a:r>
            <a:r>
              <a:rPr lang="en-US" dirty="0">
                <a:cs typeface="Courier New"/>
              </a:rPr>
              <a:t> </a:t>
            </a:r>
            <a:r>
              <a:rPr lang="en-US" dirty="0" smtClean="0">
                <a:cs typeface="Courier New"/>
              </a:rPr>
              <a:t>command did something very special, so let's be sure we understand what it did</a:t>
            </a:r>
          </a:p>
          <a:p>
            <a:r>
              <a:rPr lang="en-US" dirty="0" err="1" smtClean="0">
                <a:latin typeface="Courier New"/>
                <a:cs typeface="Courier New"/>
              </a:rPr>
              <a:t>chroot</a:t>
            </a:r>
            <a:r>
              <a:rPr lang="en-US" dirty="0" smtClean="0">
                <a:latin typeface="Courier New"/>
                <a:cs typeface="Courier New"/>
              </a:rPr>
              <a:t> /some/</a:t>
            </a:r>
            <a:r>
              <a:rPr lang="en-US" dirty="0" err="1" smtClean="0">
                <a:latin typeface="Courier New"/>
                <a:cs typeface="Courier New"/>
              </a:rPr>
              <a:t>dir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smtClean="0">
                <a:cs typeface="Courier New"/>
              </a:rPr>
              <a:t>gives us a shell process where the </a:t>
            </a:r>
            <a:r>
              <a:rPr lang="en-US" dirty="0" smtClean="0">
                <a:latin typeface="Courier New"/>
                <a:cs typeface="Courier New"/>
              </a:rPr>
              <a:t>/some/</a:t>
            </a:r>
            <a:r>
              <a:rPr lang="en-US" dirty="0" err="1" smtClean="0">
                <a:latin typeface="Courier New"/>
                <a:cs typeface="Courier New"/>
              </a:rPr>
              <a:t>dir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smtClean="0">
                <a:cs typeface="Courier New"/>
              </a:rPr>
              <a:t>is </a:t>
            </a:r>
            <a:r>
              <a:rPr lang="en-US" dirty="0" smtClean="0">
                <a:latin typeface="Courier New"/>
                <a:cs typeface="Courier New"/>
              </a:rPr>
              <a:t>/ </a:t>
            </a:r>
            <a:r>
              <a:rPr lang="en-US" dirty="0" smtClean="0">
                <a:cs typeface="Courier New"/>
              </a:rPr>
              <a:t>for that shell process</a:t>
            </a:r>
          </a:p>
          <a:p>
            <a:r>
              <a:rPr lang="en-US" dirty="0" smtClean="0">
                <a:cs typeface="Courier New"/>
              </a:rPr>
              <a:t>In that shell process, any commands you run from its prompt and those resulting processes will work with that changed "root"</a:t>
            </a:r>
          </a:p>
          <a:p>
            <a:r>
              <a:rPr lang="en-US" dirty="0" smtClean="0">
                <a:cs typeface="Courier New"/>
              </a:rPr>
              <a:t>They will use the </a:t>
            </a:r>
            <a:r>
              <a:rPr lang="en-US" dirty="0" smtClean="0">
                <a:latin typeface="Courier New"/>
                <a:cs typeface="Courier New"/>
              </a:rPr>
              <a:t>/bin, /lib/, /etc...</a:t>
            </a:r>
            <a:r>
              <a:rPr lang="en-US" dirty="0" smtClean="0">
                <a:cs typeface="Courier New"/>
              </a:rPr>
              <a:t> in the changed root</a:t>
            </a:r>
            <a:endParaRPr lang="en-US" dirty="0">
              <a:cs typeface="Courier New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dirty="0" err="1"/>
              <a:t>c</a:t>
            </a:r>
            <a:r>
              <a:rPr lang="en-US" dirty="0" err="1" smtClean="0"/>
              <a:t>hroot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CST8177 – Todd Kelley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566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914400"/>
            <a:ext cx="8229600" cy="5181600"/>
          </a:xfrm>
        </p:spPr>
        <p:txBody>
          <a:bodyPr/>
          <a:lstStyle/>
          <a:p>
            <a:r>
              <a:rPr lang="en-US" sz="2400" dirty="0" smtClean="0"/>
              <a:t>A bind mount is used to mount a directory onto a mount point: man mount</a:t>
            </a:r>
          </a:p>
          <a:p>
            <a:r>
              <a:rPr lang="en-US" sz="2400" dirty="0" smtClean="0"/>
              <a:t>use the “bind” option for the mount command</a:t>
            </a:r>
          </a:p>
          <a:p>
            <a:pPr marL="109537" indent="0">
              <a:buNone/>
            </a:pPr>
            <a:r>
              <a:rPr lang="en-US" sz="2400" dirty="0" smtClean="0"/>
              <a:t># mount –o bind /some/</a:t>
            </a:r>
            <a:r>
              <a:rPr lang="en-US" sz="2400" dirty="0" err="1" smtClean="0"/>
              <a:t>dir</a:t>
            </a:r>
            <a:r>
              <a:rPr lang="en-US" sz="2400" dirty="0" smtClean="0"/>
              <a:t>   /</a:t>
            </a:r>
            <a:r>
              <a:rPr lang="en-US" sz="2400" dirty="0" err="1" smtClean="0"/>
              <a:t>anotherdir</a:t>
            </a:r>
            <a:endParaRPr lang="en-US" sz="2400" dirty="0" smtClean="0"/>
          </a:p>
          <a:p>
            <a:pPr lvl="1"/>
            <a:r>
              <a:rPr lang="en-US" sz="2000" dirty="0" smtClean="0"/>
              <a:t>now /some/</a:t>
            </a:r>
            <a:r>
              <a:rPr lang="en-US" sz="2000" dirty="0" err="1" smtClean="0"/>
              <a:t>dir</a:t>
            </a:r>
            <a:r>
              <a:rPr lang="en-US" sz="2000" dirty="0" smtClean="0"/>
              <a:t> and /</a:t>
            </a:r>
            <a:r>
              <a:rPr lang="en-US" sz="2000" dirty="0" err="1" smtClean="0"/>
              <a:t>anotherdir</a:t>
            </a:r>
            <a:r>
              <a:rPr lang="en-US" sz="2000" dirty="0" smtClean="0"/>
              <a:t>  are the same directory</a:t>
            </a:r>
          </a:p>
          <a:p>
            <a:pPr marL="365125" lvl="2" indent="-255588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</a:pPr>
            <a:r>
              <a:rPr lang="en-US" sz="2400" dirty="0" smtClean="0"/>
              <a:t>Be careful with bind mounts, because they make it possible to form cycles in the file system</a:t>
            </a:r>
          </a:p>
          <a:p>
            <a:pPr marL="365125" lvl="2" indent="-255588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</a:pPr>
            <a:r>
              <a:rPr lang="en-US" sz="2000" dirty="0" smtClean="0"/>
              <a:t>e.g</a:t>
            </a:r>
            <a:r>
              <a:rPr lang="en-US" sz="2000" dirty="0"/>
              <a:t>. </a:t>
            </a:r>
            <a:r>
              <a:rPr lang="en-US" sz="2000" dirty="0" smtClean="0"/>
              <a:t>dangerous: "</a:t>
            </a:r>
            <a:r>
              <a:rPr lang="en-US" sz="2000" dirty="0"/>
              <a:t>mount –o bind /home /home/user/</a:t>
            </a:r>
            <a:r>
              <a:rPr lang="en-US" sz="2000" dirty="0" err="1"/>
              <a:t>dir</a:t>
            </a:r>
            <a:r>
              <a:rPr lang="en-US" sz="2000" dirty="0" smtClean="0"/>
              <a:t>"</a:t>
            </a:r>
            <a:endParaRPr lang="en-US" sz="2400" dirty="0" smtClean="0"/>
          </a:p>
          <a:p>
            <a:pPr lvl="1"/>
            <a:r>
              <a:rPr lang="en-US" sz="2000" dirty="0" smtClean="0"/>
              <a:t>serious repercussions for</a:t>
            </a:r>
          </a:p>
          <a:p>
            <a:pPr lvl="2"/>
            <a:r>
              <a:rPr lang="en-US" sz="2000" dirty="0" err="1" smtClean="0"/>
              <a:t>rm</a:t>
            </a:r>
            <a:r>
              <a:rPr lang="en-US" sz="2000" dirty="0" smtClean="0"/>
              <a:t> –</a:t>
            </a:r>
            <a:r>
              <a:rPr lang="en-US" sz="2000" dirty="0" err="1" smtClean="0"/>
              <a:t>rf</a:t>
            </a:r>
            <a:r>
              <a:rPr lang="en-US" sz="2000" dirty="0" smtClean="0"/>
              <a:t>  /home/user   # will remove all of /home</a:t>
            </a:r>
          </a:p>
          <a:p>
            <a:pPr lvl="2"/>
            <a:r>
              <a:rPr lang="en-US" sz="2000" dirty="0" smtClean="0"/>
              <a:t>find /home/user       # will never stop</a:t>
            </a:r>
          </a:p>
          <a:p>
            <a:pPr lvl="2"/>
            <a:r>
              <a:rPr lang="en-US" sz="2000" dirty="0" smtClean="0"/>
              <a:t>any program that recursively descends directories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Bind mounts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CST8177 – Todd Kelley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7282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410200"/>
          </a:xfrm>
        </p:spPr>
        <p:txBody>
          <a:bodyPr/>
          <a:lstStyle/>
          <a:p>
            <a:r>
              <a:rPr lang="en-US" dirty="0" smtClean="0"/>
              <a:t>When we are running in rescue mode, and our "real" root file system is mounted on</a:t>
            </a:r>
          </a:p>
          <a:p>
            <a:pPr marL="109537" indent="0">
              <a:buNone/>
            </a:pPr>
            <a:r>
              <a:rPr lang="en-US" dirty="0" smtClean="0"/>
              <a:t> </a:t>
            </a:r>
            <a:r>
              <a:rPr lang="en-US" dirty="0" smtClean="0">
                <a:latin typeface="Courier New"/>
                <a:cs typeface="Courier New"/>
              </a:rPr>
              <a:t>/</a:t>
            </a:r>
            <a:r>
              <a:rPr lang="en-US" dirty="0" err="1" smtClean="0">
                <a:latin typeface="Courier New"/>
                <a:cs typeface="Courier New"/>
              </a:rPr>
              <a:t>mnt</a:t>
            </a:r>
            <a:r>
              <a:rPr lang="en-US" dirty="0" smtClean="0">
                <a:latin typeface="Courier New"/>
                <a:cs typeface="Courier New"/>
              </a:rPr>
              <a:t>/</a:t>
            </a:r>
            <a:r>
              <a:rPr lang="en-US" dirty="0" err="1" smtClean="0">
                <a:latin typeface="Courier New"/>
                <a:cs typeface="Courier New"/>
              </a:rPr>
              <a:t>sysimage</a:t>
            </a:r>
            <a:endParaRPr lang="en-US" dirty="0" smtClean="0">
              <a:latin typeface="Courier New"/>
              <a:cs typeface="Courier New"/>
            </a:endParaRPr>
          </a:p>
          <a:p>
            <a:pPr marL="109537" indent="0">
              <a:buNone/>
            </a:pPr>
            <a:r>
              <a:rPr lang="en-US" dirty="0">
                <a:cs typeface="Courier New"/>
              </a:rPr>
              <a:t> </a:t>
            </a:r>
            <a:r>
              <a:rPr lang="en-US" dirty="0" smtClean="0">
                <a:cs typeface="Courier New"/>
              </a:rPr>
              <a:t>then the shell prompt we get from</a:t>
            </a:r>
          </a:p>
          <a:p>
            <a:pPr marL="109537" indent="0">
              <a:buNone/>
            </a:pPr>
            <a:r>
              <a:rPr lang="en-US" dirty="0" err="1" smtClean="0">
                <a:latin typeface="Courier New"/>
                <a:cs typeface="Courier New"/>
              </a:rPr>
              <a:t>chroot</a:t>
            </a:r>
            <a:r>
              <a:rPr lang="en-US" dirty="0" smtClean="0">
                <a:latin typeface="Courier New"/>
                <a:cs typeface="Courier New"/>
              </a:rPr>
              <a:t> /</a:t>
            </a:r>
            <a:r>
              <a:rPr lang="en-US" dirty="0" err="1" smtClean="0">
                <a:latin typeface="Courier New"/>
                <a:cs typeface="Courier New"/>
              </a:rPr>
              <a:t>mnt</a:t>
            </a:r>
            <a:r>
              <a:rPr lang="en-US" dirty="0" smtClean="0">
                <a:latin typeface="Courier New"/>
                <a:cs typeface="Courier New"/>
              </a:rPr>
              <a:t>/</a:t>
            </a:r>
            <a:r>
              <a:rPr lang="en-US" dirty="0" err="1" smtClean="0">
                <a:latin typeface="Courier New"/>
                <a:cs typeface="Courier New"/>
              </a:rPr>
              <a:t>sysimage</a:t>
            </a:r>
            <a:endParaRPr lang="en-US" dirty="0" smtClean="0">
              <a:latin typeface="Courier New"/>
              <a:cs typeface="Courier New"/>
            </a:endParaRPr>
          </a:p>
          <a:p>
            <a:pPr marL="109537" indent="0">
              <a:buNone/>
            </a:pPr>
            <a:r>
              <a:rPr lang="en-US" dirty="0" smtClean="0">
                <a:cs typeface="Courier New"/>
              </a:rPr>
              <a:t>will "use" (because that's what it sees) our "real" </a:t>
            </a:r>
            <a:r>
              <a:rPr lang="en-US" dirty="0" smtClean="0">
                <a:latin typeface="Courier New"/>
                <a:cs typeface="Courier New"/>
              </a:rPr>
              <a:t>/bin, /lib/, /etc</a:t>
            </a:r>
            <a:r>
              <a:rPr lang="en-US" dirty="0" smtClean="0">
                <a:cs typeface="Courier New"/>
              </a:rPr>
              <a:t>... (our "real" root file system that resides on our disk)</a:t>
            </a:r>
          </a:p>
          <a:p>
            <a:r>
              <a:rPr lang="en-US" dirty="0" smtClean="0">
                <a:cs typeface="Courier New"/>
              </a:rPr>
              <a:t>We can even start services from that </a:t>
            </a:r>
            <a:r>
              <a:rPr lang="en-US" dirty="0" err="1" smtClean="0">
                <a:cs typeface="Courier New"/>
              </a:rPr>
              <a:t>chroot-ed</a:t>
            </a:r>
            <a:r>
              <a:rPr lang="en-US" dirty="0" smtClean="0">
                <a:cs typeface="Courier New"/>
              </a:rPr>
              <a:t> prompt – they will run with our "real" root file system binaries(</a:t>
            </a:r>
            <a:r>
              <a:rPr lang="en-US" dirty="0" smtClean="0">
                <a:latin typeface="Courier New"/>
                <a:cs typeface="Courier New"/>
              </a:rPr>
              <a:t>/bin</a:t>
            </a:r>
            <a:r>
              <a:rPr lang="en-US" dirty="0" smtClean="0">
                <a:cs typeface="Courier New"/>
              </a:rPr>
              <a:t>) libraries (</a:t>
            </a:r>
            <a:r>
              <a:rPr lang="en-US" dirty="0" smtClean="0">
                <a:latin typeface="Courier New"/>
                <a:cs typeface="Courier New"/>
              </a:rPr>
              <a:t>/lib</a:t>
            </a:r>
            <a:r>
              <a:rPr lang="en-US" dirty="0" smtClean="0">
                <a:cs typeface="Courier New"/>
              </a:rPr>
              <a:t>) and configuration (</a:t>
            </a:r>
            <a:r>
              <a:rPr lang="en-US" dirty="0" smtClean="0">
                <a:latin typeface="Courier New"/>
                <a:cs typeface="Courier New"/>
              </a:rPr>
              <a:t>/</a:t>
            </a:r>
            <a:r>
              <a:rPr lang="en-US" dirty="0" err="1" smtClean="0">
                <a:latin typeface="Courier New"/>
                <a:cs typeface="Courier New"/>
              </a:rPr>
              <a:t>etc</a:t>
            </a:r>
            <a:r>
              <a:rPr lang="en-US" dirty="0" smtClean="0">
                <a:cs typeface="Courier New"/>
              </a:rPr>
              <a:t>), but on the rescue kernel</a:t>
            </a:r>
            <a:endParaRPr lang="en-US" dirty="0">
              <a:cs typeface="Courier New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rescue </a:t>
            </a:r>
            <a:r>
              <a:rPr lang="en-US" dirty="0" err="1" smtClean="0">
                <a:latin typeface="Courier New"/>
                <a:cs typeface="Courier New"/>
              </a:rPr>
              <a:t>chroot</a:t>
            </a:r>
            <a:r>
              <a:rPr lang="en-US" dirty="0" smtClean="0">
                <a:latin typeface="Courier New"/>
                <a:cs typeface="Courier New"/>
              </a:rPr>
              <a:t> /</a:t>
            </a:r>
            <a:r>
              <a:rPr lang="en-US" dirty="0" err="1" smtClean="0">
                <a:latin typeface="Courier New"/>
                <a:cs typeface="Courier New"/>
              </a:rPr>
              <a:t>mnt</a:t>
            </a:r>
            <a:r>
              <a:rPr lang="en-US" dirty="0" smtClean="0">
                <a:latin typeface="Courier New"/>
                <a:cs typeface="Courier New"/>
              </a:rPr>
              <a:t>/</a:t>
            </a:r>
            <a:r>
              <a:rPr lang="en-US" dirty="0" err="1" smtClean="0">
                <a:latin typeface="Courier New"/>
                <a:cs typeface="Courier New"/>
              </a:rPr>
              <a:t>sysimage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CST8177 – Todd Kelley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06394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>
                <a:latin typeface="Courier New"/>
                <a:cs typeface="Courier New"/>
              </a:rPr>
              <a:t>/</a:t>
            </a:r>
            <a:r>
              <a:rPr lang="en-US" dirty="0" err="1" smtClean="0">
                <a:latin typeface="Courier New"/>
                <a:cs typeface="Courier New"/>
              </a:rPr>
              <a:t>dev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smtClean="0">
                <a:cs typeface="Courier New"/>
              </a:rPr>
              <a:t>directory on modern Linux systems contains the device nodes, and these are managed by </a:t>
            </a:r>
            <a:r>
              <a:rPr lang="en-US" dirty="0" err="1" smtClean="0">
                <a:latin typeface="Courier New"/>
                <a:cs typeface="Courier New"/>
              </a:rPr>
              <a:t>udev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smtClean="0">
                <a:cs typeface="Courier New"/>
              </a:rPr>
              <a:t>at boot time</a:t>
            </a:r>
          </a:p>
          <a:p>
            <a:r>
              <a:rPr lang="en-US" dirty="0" smtClean="0">
                <a:cs typeface="Courier New"/>
              </a:rPr>
              <a:t>When booting in rescue mode, </a:t>
            </a:r>
            <a:r>
              <a:rPr lang="en-US" dirty="0" err="1" smtClean="0">
                <a:latin typeface="Courier New"/>
                <a:cs typeface="Courier New"/>
              </a:rPr>
              <a:t>udev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smtClean="0">
                <a:cs typeface="Courier New"/>
              </a:rPr>
              <a:t>puts device nodes for </a:t>
            </a:r>
            <a:r>
              <a:rPr lang="en-US" i="1" dirty="0" smtClean="0">
                <a:cs typeface="Courier New"/>
              </a:rPr>
              <a:t>your</a:t>
            </a:r>
            <a:r>
              <a:rPr lang="en-US" dirty="0">
                <a:cs typeface="Courier New"/>
              </a:rPr>
              <a:t> </a:t>
            </a:r>
            <a:r>
              <a:rPr lang="en-US" dirty="0" smtClean="0">
                <a:cs typeface="Courier New"/>
              </a:rPr>
              <a:t>hardware (disks, partitions, </a:t>
            </a:r>
            <a:r>
              <a:rPr lang="en-US" dirty="0" err="1" smtClean="0">
                <a:cs typeface="Courier New"/>
              </a:rPr>
              <a:t>etc</a:t>
            </a:r>
            <a:r>
              <a:rPr lang="en-US" dirty="0" smtClean="0">
                <a:cs typeface="Courier New"/>
              </a:rPr>
              <a:t>) into </a:t>
            </a:r>
            <a:r>
              <a:rPr lang="en-US" dirty="0" smtClean="0">
                <a:latin typeface="Courier New"/>
                <a:cs typeface="Courier New"/>
              </a:rPr>
              <a:t>/</a:t>
            </a:r>
            <a:r>
              <a:rPr lang="en-US" dirty="0" err="1" smtClean="0">
                <a:latin typeface="Courier New"/>
                <a:cs typeface="Courier New"/>
              </a:rPr>
              <a:t>dev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endParaRPr lang="en-US" dirty="0" smtClean="0">
              <a:latin typeface="+mj-lt"/>
              <a:cs typeface="Courier New"/>
            </a:endParaRPr>
          </a:p>
          <a:p>
            <a:r>
              <a:rPr lang="en-US" dirty="0" smtClean="0">
                <a:latin typeface="+mj-lt"/>
                <a:cs typeface="Courier New"/>
              </a:rPr>
              <a:t>Your "real" (non-rescue) root file system contains an empty </a:t>
            </a:r>
            <a:r>
              <a:rPr lang="en-US" dirty="0" smtClean="0">
                <a:latin typeface="Courier New"/>
                <a:cs typeface="Courier New"/>
              </a:rPr>
              <a:t>/</a:t>
            </a:r>
            <a:r>
              <a:rPr lang="en-US" dirty="0" err="1" smtClean="0">
                <a:latin typeface="Courier New"/>
                <a:cs typeface="Courier New"/>
              </a:rPr>
              <a:t>dev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+mj-lt"/>
                <a:cs typeface="Courier New"/>
              </a:rPr>
              <a:t>directory (it looks full to you because </a:t>
            </a:r>
            <a:r>
              <a:rPr lang="en-US" dirty="0" err="1" smtClean="0">
                <a:latin typeface="Courier New"/>
                <a:cs typeface="Courier New"/>
              </a:rPr>
              <a:t>udev</a:t>
            </a:r>
            <a:r>
              <a:rPr lang="en-US" dirty="0" smtClean="0">
                <a:latin typeface="+mj-lt"/>
                <a:cs typeface="Courier New"/>
              </a:rPr>
              <a:t> populates it when you boot your real system!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rescue </a:t>
            </a:r>
            <a:r>
              <a:rPr lang="en-US" dirty="0" smtClean="0">
                <a:latin typeface="Courier New"/>
                <a:cs typeface="Courier New"/>
              </a:rPr>
              <a:t>/</a:t>
            </a:r>
            <a:r>
              <a:rPr lang="en-US" dirty="0" err="1" smtClean="0">
                <a:latin typeface="Courier New"/>
                <a:cs typeface="Courier New"/>
              </a:rPr>
              <a:t>dev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CST8177 – Todd Kelley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67053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the rescue system mounts your "real" root file system on </a:t>
            </a:r>
            <a:r>
              <a:rPr lang="en-US" dirty="0" smtClean="0">
                <a:latin typeface="Courier New"/>
                <a:cs typeface="Courier New"/>
              </a:rPr>
              <a:t>/</a:t>
            </a:r>
            <a:r>
              <a:rPr lang="en-US" dirty="0" err="1" smtClean="0">
                <a:latin typeface="Courier New"/>
                <a:cs typeface="Courier New"/>
              </a:rPr>
              <a:t>mnt</a:t>
            </a:r>
            <a:r>
              <a:rPr lang="en-US" dirty="0" smtClean="0">
                <a:latin typeface="Courier New"/>
                <a:cs typeface="Courier New"/>
              </a:rPr>
              <a:t>/</a:t>
            </a:r>
            <a:r>
              <a:rPr lang="en-US" dirty="0" err="1" smtClean="0">
                <a:latin typeface="Courier New"/>
                <a:cs typeface="Courier New"/>
              </a:rPr>
              <a:t>sysimage</a:t>
            </a:r>
            <a:r>
              <a:rPr lang="en-US" dirty="0" smtClean="0">
                <a:latin typeface="Courier New"/>
                <a:cs typeface="Courier New"/>
              </a:rPr>
              <a:t>,</a:t>
            </a:r>
            <a:r>
              <a:rPr lang="en-US" dirty="0" smtClean="0">
                <a:cs typeface="Courier New"/>
              </a:rPr>
              <a:t> it first creates a bind mount from</a:t>
            </a:r>
          </a:p>
          <a:p>
            <a:pPr marL="109537" indent="0">
              <a:buNone/>
            </a:pPr>
            <a:r>
              <a:rPr lang="en-US" dirty="0" smtClean="0"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/</a:t>
            </a:r>
            <a:r>
              <a:rPr lang="en-US" dirty="0" err="1" smtClean="0">
                <a:latin typeface="Courier New"/>
                <a:cs typeface="Courier New"/>
              </a:rPr>
              <a:t>dev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smtClean="0">
                <a:cs typeface="Courier New"/>
              </a:rPr>
              <a:t>to </a:t>
            </a:r>
            <a:r>
              <a:rPr lang="en-US" dirty="0" smtClean="0">
                <a:latin typeface="Courier New"/>
                <a:cs typeface="Courier New"/>
              </a:rPr>
              <a:t>/</a:t>
            </a:r>
            <a:r>
              <a:rPr lang="en-US" dirty="0" err="1" smtClean="0">
                <a:latin typeface="Courier New"/>
                <a:cs typeface="Courier New"/>
              </a:rPr>
              <a:t>mnt</a:t>
            </a:r>
            <a:r>
              <a:rPr lang="en-US" dirty="0" smtClean="0">
                <a:latin typeface="Courier New"/>
                <a:cs typeface="Courier New"/>
              </a:rPr>
              <a:t>/</a:t>
            </a:r>
            <a:r>
              <a:rPr lang="en-US" dirty="0" err="1" smtClean="0">
                <a:latin typeface="Courier New"/>
                <a:cs typeface="Courier New"/>
              </a:rPr>
              <a:t>sysimage</a:t>
            </a:r>
            <a:r>
              <a:rPr lang="en-US" dirty="0" smtClean="0">
                <a:latin typeface="Courier New"/>
                <a:cs typeface="Courier New"/>
              </a:rPr>
              <a:t>/</a:t>
            </a:r>
            <a:r>
              <a:rPr lang="en-US" dirty="0" err="1" smtClean="0">
                <a:latin typeface="Courier New"/>
                <a:cs typeface="Courier New"/>
              </a:rPr>
              <a:t>dev</a:t>
            </a:r>
            <a:endParaRPr lang="en-US" dirty="0" smtClean="0">
              <a:latin typeface="Courier New"/>
              <a:cs typeface="Courier New"/>
            </a:endParaRPr>
          </a:p>
          <a:p>
            <a:pPr marL="109537" indent="0">
              <a:buNone/>
            </a:pPr>
            <a:r>
              <a:rPr lang="en-US" dirty="0" smtClean="0">
                <a:cs typeface="Courier New"/>
              </a:rPr>
              <a:t>so that when you do</a:t>
            </a:r>
          </a:p>
          <a:p>
            <a:pPr marL="109537" indent="0">
              <a:buNone/>
            </a:pPr>
            <a:r>
              <a:rPr lang="en-US" dirty="0" err="1" smtClean="0">
                <a:latin typeface="Courier New"/>
                <a:cs typeface="Courier New"/>
              </a:rPr>
              <a:t>chroot</a:t>
            </a:r>
            <a:r>
              <a:rPr lang="en-US" dirty="0" smtClean="0">
                <a:latin typeface="Courier New"/>
                <a:cs typeface="Courier New"/>
              </a:rPr>
              <a:t> /</a:t>
            </a:r>
            <a:r>
              <a:rPr lang="en-US" dirty="0" err="1" smtClean="0">
                <a:latin typeface="Courier New"/>
                <a:cs typeface="Courier New"/>
              </a:rPr>
              <a:t>mnt</a:t>
            </a:r>
            <a:r>
              <a:rPr lang="en-US" dirty="0" smtClean="0">
                <a:latin typeface="Courier New"/>
                <a:cs typeface="Courier New"/>
              </a:rPr>
              <a:t>/</a:t>
            </a:r>
            <a:r>
              <a:rPr lang="en-US" dirty="0" err="1" smtClean="0">
                <a:latin typeface="Courier New"/>
                <a:cs typeface="Courier New"/>
              </a:rPr>
              <a:t>sysimage</a:t>
            </a:r>
            <a:endParaRPr lang="en-US" dirty="0" smtClean="0">
              <a:latin typeface="Courier New"/>
              <a:cs typeface="Courier New"/>
            </a:endParaRPr>
          </a:p>
          <a:p>
            <a:pPr marL="109537" indent="0">
              <a:buNone/>
            </a:pPr>
            <a:r>
              <a:rPr lang="en-US" dirty="0" smtClean="0">
                <a:cs typeface="Courier New"/>
              </a:rPr>
              <a:t>the shell you get will see a populated </a:t>
            </a:r>
            <a:r>
              <a:rPr lang="en-US" dirty="0" smtClean="0">
                <a:latin typeface="Courier New"/>
                <a:cs typeface="Courier New"/>
              </a:rPr>
              <a:t>/</a:t>
            </a:r>
            <a:r>
              <a:rPr lang="en-US" dirty="0" err="1" smtClean="0">
                <a:latin typeface="Courier New"/>
                <a:cs typeface="Courier New"/>
              </a:rPr>
              <a:t>dev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smtClean="0">
                <a:cs typeface="Courier New"/>
              </a:rPr>
              <a:t>instead of the </a:t>
            </a:r>
            <a:r>
              <a:rPr lang="en-US" smtClean="0">
                <a:cs typeface="Courier New"/>
              </a:rPr>
              <a:t>empty directory</a:t>
            </a:r>
            <a:endParaRPr lang="en-US" dirty="0" smtClean="0">
              <a:latin typeface="Courier New"/>
              <a:cs typeface="Courier New"/>
            </a:endParaRPr>
          </a:p>
          <a:p>
            <a:r>
              <a:rPr lang="en-US" dirty="0" smtClean="0">
                <a:cs typeface="Courier New"/>
              </a:rPr>
              <a:t>This is a good reason to know about bind mounts!</a:t>
            </a:r>
            <a:endParaRPr lang="en-US" dirty="0">
              <a:cs typeface="Courier New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/</a:t>
            </a:r>
            <a:r>
              <a:rPr lang="en-US" dirty="0" err="1" smtClean="0"/>
              <a:t>mnt</a:t>
            </a:r>
            <a:r>
              <a:rPr lang="en-US" dirty="0" smtClean="0"/>
              <a:t>/</a:t>
            </a:r>
            <a:r>
              <a:rPr lang="en-US" dirty="0" err="1" smtClean="0"/>
              <a:t>sysimage</a:t>
            </a:r>
            <a:r>
              <a:rPr lang="en-US" dirty="0" smtClean="0"/>
              <a:t> and /</a:t>
            </a:r>
            <a:r>
              <a:rPr lang="en-US" dirty="0" err="1" smtClean="0"/>
              <a:t>dev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CST8177 – Todd Kelley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3966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219200"/>
            <a:ext cx="8229600" cy="4724400"/>
          </a:xfrm>
        </p:spPr>
        <p:txBody>
          <a:bodyPr/>
          <a:lstStyle/>
          <a:p>
            <a:r>
              <a:rPr lang="en-US" dirty="0" smtClean="0"/>
              <a:t>make an inaccessible directory accessible:</a:t>
            </a:r>
          </a:p>
          <a:p>
            <a:pPr lvl="1"/>
            <a:r>
              <a:rPr lang="en-US" dirty="0" smtClean="0"/>
              <a:t>mount –o bind /home/user/private/public  /public</a:t>
            </a:r>
            <a:endParaRPr lang="en-US" dirty="0"/>
          </a:p>
          <a:p>
            <a:r>
              <a:rPr lang="en-US" dirty="0" smtClean="0"/>
              <a:t>make disk space in one file system available in another file system</a:t>
            </a:r>
          </a:p>
          <a:p>
            <a:pPr lvl="1"/>
            <a:r>
              <a:rPr lang="en-US" dirty="0" smtClean="0"/>
              <a:t>suppose you have a large separate file system with lots of free space on /</a:t>
            </a:r>
            <a:r>
              <a:rPr lang="en-US" dirty="0" err="1" smtClean="0"/>
              <a:t>var</a:t>
            </a:r>
            <a:r>
              <a:rPr lang="en-US" dirty="0" smtClean="0"/>
              <a:t>, and root file system with /home is nearly full:</a:t>
            </a:r>
          </a:p>
          <a:p>
            <a:pPr lvl="2"/>
            <a:r>
              <a:rPr lang="en-US" dirty="0" err="1" smtClean="0"/>
              <a:t>mkdir</a:t>
            </a:r>
            <a:r>
              <a:rPr lang="en-US" dirty="0" smtClean="0"/>
              <a:t> /</a:t>
            </a:r>
            <a:r>
              <a:rPr lang="en-US" dirty="0" err="1" smtClean="0"/>
              <a:t>var</a:t>
            </a:r>
            <a:r>
              <a:rPr lang="en-US" dirty="0" smtClean="0"/>
              <a:t>/local/home/{user1,user2}</a:t>
            </a:r>
          </a:p>
          <a:p>
            <a:pPr lvl="2"/>
            <a:r>
              <a:rPr lang="en-US" dirty="0" smtClean="0"/>
              <a:t>move contents of /home/{user1,user2,...} to /</a:t>
            </a:r>
            <a:r>
              <a:rPr lang="en-US" dirty="0" err="1" smtClean="0"/>
              <a:t>var</a:t>
            </a:r>
            <a:r>
              <a:rPr lang="en-US" dirty="0" smtClean="0"/>
              <a:t>/local/home</a:t>
            </a:r>
          </a:p>
          <a:p>
            <a:pPr lvl="2"/>
            <a:r>
              <a:rPr lang="en-US" dirty="0" smtClean="0"/>
              <a:t>mount –o bind /</a:t>
            </a:r>
            <a:r>
              <a:rPr lang="en-US" dirty="0" err="1" smtClean="0"/>
              <a:t>var</a:t>
            </a:r>
            <a:r>
              <a:rPr lang="en-US" dirty="0" smtClean="0"/>
              <a:t>/local/home  /home</a:t>
            </a:r>
          </a:p>
          <a:p>
            <a:pPr lvl="2"/>
            <a:r>
              <a:rPr lang="en-US" dirty="0" smtClean="0"/>
              <a:t>beware: new /home has same mount options as /</a:t>
            </a:r>
            <a:r>
              <a:rPr lang="en-US" dirty="0" err="1" smtClean="0"/>
              <a:t>var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Bind mount examples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CST8177 – Todd Kelley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7569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share directories across </a:t>
            </a:r>
            <a:r>
              <a:rPr lang="en-US" dirty="0" err="1" smtClean="0"/>
              <a:t>chroot</a:t>
            </a:r>
            <a:r>
              <a:rPr lang="en-US" dirty="0" smtClean="0"/>
              <a:t> environments</a:t>
            </a:r>
          </a:p>
          <a:p>
            <a:pPr lvl="1"/>
            <a:r>
              <a:rPr lang="en-US" dirty="0" smtClean="0"/>
              <a:t>mount –o bind /</a:t>
            </a:r>
            <a:r>
              <a:rPr lang="en-US" dirty="0" err="1" smtClean="0"/>
              <a:t>dev</a:t>
            </a:r>
            <a:r>
              <a:rPr lang="en-US" dirty="0" smtClean="0"/>
              <a:t>   /home/user/</a:t>
            </a:r>
            <a:r>
              <a:rPr lang="en-US" dirty="0" err="1" smtClean="0"/>
              <a:t>myroot</a:t>
            </a:r>
            <a:r>
              <a:rPr lang="en-US" dirty="0" smtClean="0"/>
              <a:t>/</a:t>
            </a:r>
            <a:r>
              <a:rPr lang="en-US" dirty="0" err="1" smtClean="0"/>
              <a:t>dev</a:t>
            </a:r>
            <a:endParaRPr lang="en-US" dirty="0" smtClean="0"/>
          </a:p>
          <a:p>
            <a:pPr lvl="1"/>
            <a:r>
              <a:rPr lang="en-US" dirty="0" err="1" smtClean="0"/>
              <a:t>chroot</a:t>
            </a:r>
            <a:r>
              <a:rPr lang="en-US" dirty="0" smtClean="0"/>
              <a:t> /home/user/</a:t>
            </a:r>
            <a:r>
              <a:rPr lang="en-US" dirty="0" err="1" smtClean="0"/>
              <a:t>myroot</a:t>
            </a:r>
            <a:r>
              <a:rPr lang="en-US" dirty="0" smtClean="0"/>
              <a:t>/</a:t>
            </a:r>
            <a:r>
              <a:rPr lang="en-US" dirty="0" err="1" smtClean="0"/>
              <a:t>dev</a:t>
            </a:r>
            <a:endParaRPr lang="en-US" dirty="0" smtClean="0"/>
          </a:p>
          <a:p>
            <a:pPr lvl="1"/>
            <a:r>
              <a:rPr lang="en-US" dirty="0" smtClean="0"/>
              <a:t>in the </a:t>
            </a:r>
            <a:r>
              <a:rPr lang="en-US" dirty="0" err="1" smtClean="0"/>
              <a:t>chroot-ed</a:t>
            </a:r>
            <a:r>
              <a:rPr lang="en-US" dirty="0" smtClean="0"/>
              <a:t> environment, /</a:t>
            </a:r>
            <a:r>
              <a:rPr lang="en-US" dirty="0" err="1" smtClean="0"/>
              <a:t>dev</a:t>
            </a:r>
            <a:r>
              <a:rPr lang="en-US" dirty="0" smtClean="0"/>
              <a:t> will be the same as the un-</a:t>
            </a:r>
            <a:r>
              <a:rPr lang="en-US" dirty="0" err="1" smtClean="0"/>
              <a:t>chroot</a:t>
            </a:r>
            <a:r>
              <a:rPr lang="en-US" dirty="0" smtClean="0"/>
              <a:t>-</a:t>
            </a:r>
            <a:r>
              <a:rPr lang="en-US" dirty="0" err="1" smtClean="0"/>
              <a:t>ed</a:t>
            </a:r>
            <a:r>
              <a:rPr lang="en-US" dirty="0" smtClean="0"/>
              <a:t> /</a:t>
            </a:r>
            <a:r>
              <a:rPr lang="en-US" dirty="0" err="1" smtClean="0"/>
              <a:t>dev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Bind mount examples (cont'd)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CST8177 – Todd Kelley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8936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8458200" cy="4525962"/>
          </a:xfrm>
        </p:spPr>
        <p:txBody>
          <a:bodyPr/>
          <a:lstStyle/>
          <a:p>
            <a:r>
              <a:rPr lang="en-US" sz="1800" dirty="0">
                <a:hlinkClick r:id="rId2"/>
              </a:rPr>
              <a:t>https://</a:t>
            </a:r>
            <a:r>
              <a:rPr lang="en-US" sz="1800" dirty="0" smtClean="0">
                <a:hlinkClick r:id="rId2"/>
              </a:rPr>
              <a:t>access.redhat.com/knowledge/docs/en-US/Red_Hat_Enterprise_Linux/6/html/Storage_Administration_Guide/ch-disk-quotas.html</a:t>
            </a:r>
            <a:endParaRPr lang="en-US" sz="1800" dirty="0" smtClean="0"/>
          </a:p>
          <a:p>
            <a:r>
              <a:rPr lang="en-US" sz="1800" dirty="0" smtClean="0"/>
              <a:t>Quotas give us the ability to keep track of users' disk usage: both blocks (disk space) and </a:t>
            </a:r>
            <a:r>
              <a:rPr lang="en-US" sz="1800" dirty="0" err="1" smtClean="0"/>
              <a:t>inodes</a:t>
            </a:r>
            <a:r>
              <a:rPr lang="en-US" sz="1800" dirty="0" smtClean="0"/>
              <a:t> (number of files)</a:t>
            </a: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uota</a:t>
            </a:r>
            <a:r>
              <a:rPr lang="en-US" sz="1800" dirty="0" smtClean="0"/>
              <a:t> rpm must be installed</a:t>
            </a:r>
          </a:p>
          <a:p>
            <a:r>
              <a:rPr lang="en-US" sz="1800" dirty="0" smtClean="0"/>
              <a:t>For both blocks and </a:t>
            </a:r>
            <a:r>
              <a:rPr lang="en-US" sz="1800" dirty="0" err="1" smtClean="0"/>
              <a:t>inodes</a:t>
            </a:r>
            <a:r>
              <a:rPr lang="en-US" sz="1800" dirty="0" smtClean="0"/>
              <a:t>, </a:t>
            </a:r>
            <a:r>
              <a:rPr lang="en-US" sz="1800" dirty="0" smtClean="0"/>
              <a:t>quotas </a:t>
            </a:r>
            <a:r>
              <a:rPr lang="en-US" sz="1800" dirty="0" smtClean="0"/>
              <a:t>allow hard limits and soft limits:</a:t>
            </a:r>
          </a:p>
          <a:p>
            <a:pPr lvl="1"/>
            <a:r>
              <a:rPr lang="en-US" sz="1400" dirty="0" smtClean="0"/>
              <a:t>Soft limit: user is allowed to exceed a soft limit, but they will be warned, and after a grace period, they cannot increase usage</a:t>
            </a:r>
          </a:p>
          <a:p>
            <a:pPr lvl="1"/>
            <a:r>
              <a:rPr lang="en-US" sz="1400" dirty="0" smtClean="0"/>
              <a:t>Hard limit: user is never allowed to exceed the hard limit</a:t>
            </a:r>
          </a:p>
          <a:p>
            <a:r>
              <a:rPr lang="en-US" sz="1800" dirty="0" smtClean="0"/>
              <a:t>We enable quotas for a </a:t>
            </a:r>
            <a:r>
              <a:rPr lang="en-US" sz="1800" dirty="0" smtClean="0"/>
              <a:t>file system</a:t>
            </a:r>
            <a:endParaRPr lang="en-US" sz="1800" dirty="0" smtClean="0"/>
          </a:p>
          <a:p>
            <a:r>
              <a:rPr lang="en-US" sz="1800" dirty="0" smtClean="0"/>
              <a:t>Quotas can be applied to users and/or groups</a:t>
            </a:r>
          </a:p>
          <a:p>
            <a:r>
              <a:rPr lang="en-US" sz="1800" dirty="0" smtClean="0"/>
              <a:t>System administrator can report on all users' disk usage status</a:t>
            </a:r>
          </a:p>
          <a:p>
            <a:r>
              <a:rPr lang="en-US" sz="1800" dirty="0" smtClean="0"/>
              <a:t>Each user can see their own disk usage status (quota information)</a:t>
            </a:r>
            <a:endParaRPr lang="en-US" sz="1400" dirty="0" smtClean="0"/>
          </a:p>
          <a:p>
            <a:endParaRPr lang="en-US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Quotas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CST8177 – Todd Kelley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9968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Example: enabling quotas on /</a:t>
            </a:r>
            <a:r>
              <a:rPr lang="en-US" sz="1800" dirty="0" smtClean="0"/>
              <a:t>home (separate /home </a:t>
            </a:r>
            <a:r>
              <a:rPr lang="en-US" sz="1800" dirty="0" err="1" smtClean="0"/>
              <a:t>filesystem</a:t>
            </a:r>
            <a:r>
              <a:rPr lang="en-US" sz="1800" dirty="0" smtClean="0"/>
              <a:t>)</a:t>
            </a:r>
            <a:endParaRPr lang="en-US" sz="1800" dirty="0"/>
          </a:p>
          <a:p>
            <a:pPr lvl="1"/>
            <a:r>
              <a:rPr lang="en-US" sz="1400" dirty="0" smtClean="0"/>
              <a:t>In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etc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fstab</a:t>
            </a:r>
            <a:r>
              <a:rPr lang="en-US" sz="1400" dirty="0" smtClean="0"/>
              <a:t>, add the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usrquota,grpquota</a:t>
            </a:r>
            <a:r>
              <a:rPr lang="en-US" sz="1400" dirty="0" smtClean="0"/>
              <a:t> </a:t>
            </a:r>
            <a:r>
              <a:rPr lang="en-US" sz="1400" dirty="0"/>
              <a:t>mount options for </a:t>
            </a:r>
            <a:r>
              <a:rPr lang="en-US" sz="1400" dirty="0" smtClean="0"/>
              <a:t>the file </a:t>
            </a:r>
            <a:r>
              <a:rPr lang="en-US" sz="1400" dirty="0"/>
              <a:t>system </a:t>
            </a:r>
            <a:r>
              <a:rPr lang="en-US" sz="1400" dirty="0" smtClean="0"/>
              <a:t>mounted on the </a:t>
            </a:r>
            <a:r>
              <a:rPr lang="en-US" sz="1400" dirty="0"/>
              <a:t>/</a:t>
            </a:r>
            <a:r>
              <a:rPr lang="en-US" sz="1400" dirty="0" smtClean="0"/>
              <a:t>home mount point</a:t>
            </a:r>
            <a:endParaRPr lang="en-US" sz="1400" dirty="0"/>
          </a:p>
          <a:p>
            <a:pPr lvl="1"/>
            <a:r>
              <a:rPr lang="en-US" sz="1400" dirty="0" smtClean="0"/>
              <a:t>Initialize the quota database files for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/home</a:t>
            </a:r>
            <a:r>
              <a:rPr lang="en-US" sz="1400" dirty="0" smtClean="0"/>
              <a:t> with the command </a:t>
            </a:r>
          </a:p>
          <a:p>
            <a:pPr marL="392113" lvl="1" indent="0">
              <a:buNone/>
            </a:pP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quotacheck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–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cug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/home</a:t>
            </a:r>
          </a:p>
          <a:p>
            <a:pPr lvl="2"/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1200" dirty="0"/>
              <a:t>: don't read quota files, create new quota </a:t>
            </a:r>
            <a:r>
              <a:rPr lang="en-US" sz="1200" dirty="0" smtClean="0"/>
              <a:t>database files</a:t>
            </a:r>
            <a:endParaRPr lang="en-US" sz="1200" dirty="0"/>
          </a:p>
          <a:p>
            <a:pPr lvl="2"/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u</a:t>
            </a:r>
            <a:r>
              <a:rPr lang="en-US" sz="1200" dirty="0"/>
              <a:t>: do user quotas</a:t>
            </a:r>
          </a:p>
          <a:p>
            <a:pPr lvl="2"/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g</a:t>
            </a:r>
            <a:r>
              <a:rPr lang="en-US" sz="1200" dirty="0"/>
              <a:t>: do group </a:t>
            </a:r>
            <a:r>
              <a:rPr lang="en-US" sz="1200" dirty="0" smtClean="0"/>
              <a:t>quotas</a:t>
            </a:r>
          </a:p>
          <a:p>
            <a:pPr lvl="1"/>
            <a:r>
              <a:rPr lang="en-US" sz="1400" dirty="0" smtClean="0"/>
              <a:t>Turn quotas on</a:t>
            </a:r>
            <a:endParaRPr lang="en-US" sz="1400" dirty="0"/>
          </a:p>
          <a:p>
            <a:pPr lvl="1"/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quotaon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–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vaug</a:t>
            </a:r>
            <a:r>
              <a:rPr lang="en-US" sz="1400" dirty="0"/>
              <a:t> 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# turn quotas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on</a:t>
            </a:r>
          </a:p>
          <a:p>
            <a:pPr lvl="2"/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</a:t>
            </a:r>
            <a:r>
              <a:rPr lang="en-US" sz="1200" dirty="0" smtClean="0"/>
              <a:t>: display a message for each </a:t>
            </a:r>
            <a:r>
              <a:rPr lang="en-US" sz="1200" dirty="0" err="1" smtClean="0"/>
              <a:t>filesystem</a:t>
            </a:r>
            <a:r>
              <a:rPr lang="en-US" sz="1200" dirty="0" smtClean="0"/>
              <a:t> affected</a:t>
            </a:r>
          </a:p>
          <a:p>
            <a:pPr lvl="2"/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1200" dirty="0" smtClean="0"/>
              <a:t>: turn quotas on for all automatically mounted file systems according to 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etc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fstab</a:t>
            </a:r>
            <a:endParaRPr lang="en-US" sz="1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u: </a:t>
            </a:r>
            <a:r>
              <a:rPr lang="en-US" sz="1200" dirty="0" smtClean="0">
                <a:cs typeface="Courier New" panose="02070309020205020404" pitchFamily="49" charset="0"/>
              </a:rPr>
              <a:t>user quotas</a:t>
            </a:r>
          </a:p>
          <a:p>
            <a:pPr lvl="2"/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g: </a:t>
            </a:r>
            <a:r>
              <a:rPr lang="en-US" sz="1200" dirty="0" smtClean="0">
                <a:cs typeface="Courier New" panose="02070309020205020404" pitchFamily="49" charset="0"/>
              </a:rPr>
              <a:t>group quotas</a:t>
            </a:r>
            <a:endParaRPr lang="en-US" sz="1200" dirty="0">
              <a:cs typeface="Courier New" panose="02070309020205020404" pitchFamily="49" charset="0"/>
            </a:endParaRPr>
          </a:p>
          <a:p>
            <a:pPr lvl="1"/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repquota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–a</a:t>
            </a:r>
            <a:r>
              <a:rPr lang="en-US" sz="1400" dirty="0"/>
              <a:t>     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# report on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quotas</a:t>
            </a:r>
          </a:p>
          <a:p>
            <a:pPr lvl="1"/>
            <a:r>
              <a:rPr lang="en-US" sz="1400" dirty="0" smtClean="0">
                <a:cs typeface="Courier New" panose="02070309020205020404" pitchFamily="49" charset="0"/>
              </a:rPr>
              <a:t>Turn quotas off</a:t>
            </a:r>
            <a:endParaRPr lang="en-US" sz="1400" dirty="0">
              <a:cs typeface="Courier New" panose="02070309020205020404" pitchFamily="49" charset="0"/>
            </a:endParaRPr>
          </a:p>
          <a:p>
            <a:pPr lvl="1"/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quotaoff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–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vaug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# turn quotas off</a:t>
            </a:r>
          </a:p>
          <a:p>
            <a:pPr lvl="1"/>
            <a:r>
              <a:rPr lang="en-US" sz="1400" dirty="0" err="1" smtClean="0"/>
              <a:t>quotaoff</a:t>
            </a:r>
            <a:r>
              <a:rPr lang="en-US" sz="1400" dirty="0" smtClean="0"/>
              <a:t> -</a:t>
            </a:r>
            <a:r>
              <a:rPr lang="en-US" sz="1400" dirty="0" err="1" smtClean="0"/>
              <a:t>vaug</a:t>
            </a:r>
            <a:r>
              <a:rPr lang="en-US" sz="1400" dirty="0" smtClean="0"/>
              <a:t>; </a:t>
            </a:r>
            <a:r>
              <a:rPr lang="en-US" sz="1400" dirty="0" err="1"/>
              <a:t>quotacheck</a:t>
            </a:r>
            <a:r>
              <a:rPr lang="en-US" sz="1400" dirty="0"/>
              <a:t> –</a:t>
            </a:r>
            <a:r>
              <a:rPr lang="en-US" sz="1400" dirty="0" err="1"/>
              <a:t>vaug</a:t>
            </a:r>
            <a:r>
              <a:rPr lang="en-US" sz="1400" dirty="0"/>
              <a:t>; </a:t>
            </a:r>
            <a:r>
              <a:rPr lang="en-US" sz="1400" dirty="0" err="1"/>
              <a:t>quotaon</a:t>
            </a:r>
            <a:r>
              <a:rPr lang="en-US" sz="1400" dirty="0"/>
              <a:t> –</a:t>
            </a:r>
            <a:r>
              <a:rPr lang="en-US" sz="1400" dirty="0" err="1"/>
              <a:t>vaug</a:t>
            </a:r>
            <a:r>
              <a:rPr lang="en-US" sz="1400" dirty="0"/>
              <a:t>  #single user mode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Turning quotas on (and off)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CST8177 – Todd Kelley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3242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>
                <a:cs typeface="Courier New" panose="02070309020205020404" pitchFamily="49" charset="0"/>
              </a:rPr>
              <a:t>To set a quota for a user, as root</a:t>
            </a:r>
          </a:p>
          <a:p>
            <a:pPr marL="109537" indent="0">
              <a:buNone/>
            </a:pP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edquota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username</a:t>
            </a:r>
          </a:p>
          <a:p>
            <a:pPr lvl="1"/>
            <a:r>
              <a:rPr lang="en-US" sz="1600" dirty="0" smtClean="0">
                <a:cs typeface="Courier New" panose="02070309020205020404" pitchFamily="49" charset="0"/>
              </a:rPr>
              <a:t>where</a:t>
            </a:r>
          </a:p>
          <a:p>
            <a:pPr lvl="2"/>
            <a:r>
              <a:rPr lang="en-US" sz="1400" dirty="0" smtClean="0">
                <a:cs typeface="Courier New" panose="02070309020205020404" pitchFamily="49" charset="0"/>
              </a:rPr>
              <a:t>you'll see (example) DO NOT edit blocks or </a:t>
            </a:r>
            <a:r>
              <a:rPr lang="en-US" sz="1400" dirty="0" err="1" smtClean="0">
                <a:cs typeface="Courier New" panose="02070309020205020404" pitchFamily="49" charset="0"/>
              </a:rPr>
              <a:t>inodes</a:t>
            </a:r>
            <a:r>
              <a:rPr lang="en-US" sz="1400" dirty="0" smtClean="0">
                <a:cs typeface="Courier New" panose="02070309020205020404" pitchFamily="49" charset="0"/>
              </a:rPr>
              <a:t>, just soft and hard limits!</a:t>
            </a:r>
            <a:endParaRPr lang="en-US" sz="1400" dirty="0">
              <a:cs typeface="Courier New" panose="02070309020205020404" pitchFamily="49" charset="0"/>
            </a:endParaRPr>
          </a:p>
          <a:p>
            <a:pPr marL="630238" lvl="2" indent="0">
              <a:buNone/>
            </a:pPr>
            <a:r>
              <a:rPr lang="en-US" sz="1100" dirty="0" smtClean="0"/>
              <a:t>Disk </a:t>
            </a:r>
            <a:r>
              <a:rPr lang="en-US" sz="1100" dirty="0"/>
              <a:t>quotas for user </a:t>
            </a:r>
            <a:r>
              <a:rPr lang="en-US" sz="1100" dirty="0" err="1" smtClean="0"/>
              <a:t>tgk</a:t>
            </a:r>
            <a:r>
              <a:rPr lang="en-US" sz="1100" dirty="0" smtClean="0"/>
              <a:t> </a:t>
            </a:r>
            <a:r>
              <a:rPr lang="en-US" sz="1100" dirty="0"/>
              <a:t>(</a:t>
            </a:r>
            <a:r>
              <a:rPr lang="en-US" sz="1100" dirty="0" err="1"/>
              <a:t>uid</a:t>
            </a:r>
            <a:r>
              <a:rPr lang="en-US" sz="1100" dirty="0"/>
              <a:t> </a:t>
            </a:r>
            <a:r>
              <a:rPr lang="en-US" sz="1100" dirty="0" smtClean="0"/>
              <a:t>107):</a:t>
            </a:r>
          </a:p>
          <a:p>
            <a:pPr marL="630238" lvl="2" indent="0">
              <a:buNone/>
            </a:pPr>
            <a:r>
              <a:rPr lang="en-US" sz="1100" dirty="0" err="1" smtClean="0"/>
              <a:t>Filesystem</a:t>
            </a:r>
            <a:r>
              <a:rPr lang="en-US" sz="1100" dirty="0" smtClean="0"/>
              <a:t>         </a:t>
            </a:r>
            <a:r>
              <a:rPr lang="en-US" sz="1100" dirty="0"/>
              <a:t>blocks       soft       hard     </a:t>
            </a:r>
            <a:r>
              <a:rPr lang="en-US" sz="1100" dirty="0" err="1"/>
              <a:t>inodes</a:t>
            </a:r>
            <a:r>
              <a:rPr lang="en-US" sz="1100" dirty="0"/>
              <a:t>     soft     </a:t>
            </a:r>
            <a:r>
              <a:rPr lang="en-US" sz="1100" dirty="0" smtClean="0"/>
              <a:t>hard</a:t>
            </a:r>
          </a:p>
          <a:p>
            <a:pPr marL="630238" lvl="2" indent="0">
              <a:buNone/>
            </a:pPr>
            <a:r>
              <a:rPr lang="en-US" sz="1100" dirty="0" smtClean="0"/>
              <a:t>/</a:t>
            </a:r>
            <a:r>
              <a:rPr lang="en-US" sz="1100" dirty="0" err="1"/>
              <a:t>dev</a:t>
            </a:r>
            <a:r>
              <a:rPr lang="en-US" sz="1100" dirty="0"/>
              <a:t>/sda8            108       1000       2000          1        0        0</a:t>
            </a:r>
            <a:endParaRPr lang="en-US" sz="1100" dirty="0" smtClean="0">
              <a:cs typeface="Courier New" panose="02070309020205020404" pitchFamily="49" charset="0"/>
            </a:endParaRPr>
          </a:p>
          <a:p>
            <a:pPr marL="109537" indent="0">
              <a:buNone/>
            </a:pPr>
            <a:r>
              <a:rPr lang="en-US" sz="2000" dirty="0" smtClean="0">
                <a:cs typeface="Courier New" panose="02070309020205020404" pitchFamily="49" charset="0"/>
              </a:rPr>
              <a:t>or this command can be used in scripts</a:t>
            </a:r>
          </a:p>
          <a:p>
            <a:pPr marL="109537" indent="0">
              <a:buNone/>
            </a:pPr>
            <a:r>
              <a:rPr lang="it-IT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setquota </a:t>
            </a:r>
            <a:r>
              <a:rPr lang="it-IT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-u </a:t>
            </a:r>
            <a:r>
              <a:rPr lang="it-IT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username </a:t>
            </a:r>
            <a:r>
              <a:rPr lang="it-IT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soft hard isoft ihard 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fs</a:t>
            </a:r>
          </a:p>
          <a:p>
            <a:pPr lvl="1"/>
            <a:r>
              <a:rPr lang="en-US" sz="1600" dirty="0" smtClean="0">
                <a:cs typeface="Courier New" panose="02070309020205020404" pitchFamily="49" charset="0"/>
              </a:rPr>
              <a:t>where</a:t>
            </a:r>
          </a:p>
          <a:p>
            <a:pPr lvl="2"/>
            <a:r>
              <a:rPr lang="en-US" sz="1400" dirty="0" smtClean="0">
                <a:cs typeface="Courier New" panose="02070309020205020404" pitchFamily="49" charset="0"/>
              </a:rPr>
              <a:t>username is the name of the user</a:t>
            </a:r>
          </a:p>
          <a:p>
            <a:pPr lvl="2"/>
            <a:r>
              <a:rPr lang="en-US" sz="1400" dirty="0" smtClean="0">
                <a:cs typeface="Courier New" panose="02070309020205020404" pitchFamily="49" charset="0"/>
              </a:rPr>
              <a:t>soft is the block soft limit</a:t>
            </a:r>
          </a:p>
          <a:p>
            <a:pPr lvl="2"/>
            <a:r>
              <a:rPr lang="en-US" sz="1400" dirty="0" smtClean="0">
                <a:cs typeface="Courier New" panose="02070309020205020404" pitchFamily="49" charset="0"/>
              </a:rPr>
              <a:t>hard is the block hard limit</a:t>
            </a:r>
          </a:p>
          <a:p>
            <a:pPr lvl="2"/>
            <a:r>
              <a:rPr lang="en-US" sz="1400" dirty="0" err="1" smtClean="0">
                <a:cs typeface="Courier New" panose="02070309020205020404" pitchFamily="49" charset="0"/>
              </a:rPr>
              <a:t>isoft</a:t>
            </a:r>
            <a:r>
              <a:rPr lang="en-US" sz="1400" dirty="0" smtClean="0">
                <a:cs typeface="Courier New" panose="02070309020205020404" pitchFamily="49" charset="0"/>
              </a:rPr>
              <a:t> is the </a:t>
            </a:r>
            <a:r>
              <a:rPr lang="en-US" sz="1400" dirty="0" err="1" smtClean="0">
                <a:cs typeface="Courier New" panose="02070309020205020404" pitchFamily="49" charset="0"/>
              </a:rPr>
              <a:t>inode</a:t>
            </a:r>
            <a:r>
              <a:rPr lang="en-US" sz="1400" dirty="0" smtClean="0">
                <a:cs typeface="Courier New" panose="02070309020205020404" pitchFamily="49" charset="0"/>
              </a:rPr>
              <a:t> soft limit</a:t>
            </a:r>
          </a:p>
          <a:p>
            <a:pPr lvl="2"/>
            <a:r>
              <a:rPr lang="en-US" sz="1400" dirty="0" err="1" smtClean="0">
                <a:cs typeface="Courier New" panose="02070309020205020404" pitchFamily="49" charset="0"/>
              </a:rPr>
              <a:t>ihard</a:t>
            </a:r>
            <a:r>
              <a:rPr lang="en-US" sz="1400" dirty="0" smtClean="0">
                <a:cs typeface="Courier New" panose="02070309020205020404" pitchFamily="49" charset="0"/>
              </a:rPr>
              <a:t> is the </a:t>
            </a:r>
            <a:r>
              <a:rPr lang="en-US" sz="1400" dirty="0" err="1" smtClean="0">
                <a:cs typeface="Courier New" panose="02070309020205020404" pitchFamily="49" charset="0"/>
              </a:rPr>
              <a:t>inode</a:t>
            </a:r>
            <a:r>
              <a:rPr lang="en-US" sz="1400" dirty="0" smtClean="0">
                <a:cs typeface="Courier New" panose="02070309020205020404" pitchFamily="49" charset="0"/>
              </a:rPr>
              <a:t> hard limit</a:t>
            </a:r>
          </a:p>
          <a:p>
            <a:pPr lvl="2"/>
            <a:r>
              <a:rPr lang="en-US" sz="1400" dirty="0" smtClean="0">
                <a:cs typeface="Courier New" panose="02070309020205020404" pitchFamily="49" charset="0"/>
              </a:rPr>
              <a:t>fs is the file system mount point (e.g. /home)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Setting Quotas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CST8177 – Todd Kelley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6072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cs typeface="Courier New" panose="02070309020205020404" pitchFamily="49" charset="0"/>
              </a:rPr>
              <a:t>To set the grace period for all users</a:t>
            </a:r>
          </a:p>
          <a:p>
            <a:pPr marL="109537" indent="0">
              <a:buNone/>
            </a:pP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edquota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–t    # edit grace </a:t>
            </a: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period</a:t>
            </a:r>
          </a:p>
          <a:p>
            <a:pPr lvl="1"/>
            <a:r>
              <a:rPr lang="en-US" sz="2400" dirty="0" smtClean="0">
                <a:cs typeface="Courier New" panose="02070309020205020404" pitchFamily="49" charset="0"/>
              </a:rPr>
              <a:t>where you'll see something like this (note units)</a:t>
            </a:r>
          </a:p>
          <a:p>
            <a:pPr marL="392113" lvl="1" indent="0">
              <a:buNone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Grace period before enforcing soft limits for users</a:t>
            </a:r>
            <a:r>
              <a:rPr 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392113" lvl="1" indent="0">
              <a:buNone/>
            </a:pPr>
            <a:r>
              <a:rPr 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Time 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units may be: days, hours, minutes, or </a:t>
            </a:r>
            <a:r>
              <a:rPr 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seconds</a:t>
            </a:r>
          </a:p>
          <a:p>
            <a:pPr marL="392113" lvl="1" indent="0">
              <a:buNone/>
            </a:pPr>
            <a:r>
              <a:rPr lang="en-US" sz="11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Filesystem</a:t>
            </a:r>
            <a:r>
              <a:rPr 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Block grace period     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Inode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grace </a:t>
            </a:r>
            <a:r>
              <a:rPr 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period</a:t>
            </a:r>
          </a:p>
          <a:p>
            <a:pPr marL="392113" lvl="1" indent="0">
              <a:buNone/>
            </a:pPr>
            <a:r>
              <a:rPr 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dev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/mapper/VolGroup00-LogVol00                  8days                  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8days</a:t>
            </a:r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/>
              <a:t>To set the grace period for an individual user</a:t>
            </a:r>
          </a:p>
          <a:p>
            <a:pPr marL="109537" indent="0">
              <a:buNone/>
            </a:pP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edquota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-T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tgk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2437" lvl="1" indent="-342900">
              <a:spcBef>
                <a:spcPts val="400"/>
              </a:spcBef>
              <a:buSzPct val="68000"/>
            </a:pPr>
            <a:r>
              <a:rPr lang="en-US" sz="2400" dirty="0">
                <a:cs typeface="Courier New" panose="02070309020205020404" pitchFamily="49" charset="0"/>
              </a:rPr>
              <a:t>where you'll see something like this (note units</a:t>
            </a:r>
            <a:r>
              <a:rPr lang="en-US" sz="2400" dirty="0" smtClean="0">
                <a:cs typeface="Courier New" panose="02070309020205020404" pitchFamily="49" charset="0"/>
              </a:rPr>
              <a:t>)</a:t>
            </a:r>
          </a:p>
          <a:p>
            <a:pPr marL="109537" lvl="1" indent="0">
              <a:spcBef>
                <a:spcPts val="400"/>
              </a:spcBef>
              <a:buSzPct val="68000"/>
              <a:buNone/>
            </a:pPr>
            <a:r>
              <a:rPr lang="en-US" sz="1200" dirty="0"/>
              <a:t>Times to enforce </a:t>
            </a:r>
            <a:r>
              <a:rPr lang="en-US" sz="1200" dirty="0" err="1"/>
              <a:t>softlimit</a:t>
            </a:r>
            <a:r>
              <a:rPr lang="en-US" sz="1200" dirty="0"/>
              <a:t> for user </a:t>
            </a:r>
            <a:r>
              <a:rPr lang="en-US" sz="1200" dirty="0" err="1"/>
              <a:t>tgk</a:t>
            </a:r>
            <a:r>
              <a:rPr lang="en-US" sz="1200" dirty="0"/>
              <a:t> (</a:t>
            </a:r>
            <a:r>
              <a:rPr lang="en-US" sz="1200" dirty="0" err="1"/>
              <a:t>uid</a:t>
            </a:r>
            <a:r>
              <a:rPr lang="en-US" sz="1200" dirty="0"/>
              <a:t> 498</a:t>
            </a:r>
            <a:r>
              <a:rPr lang="en-US" sz="1200" dirty="0" smtClean="0"/>
              <a:t>):</a:t>
            </a:r>
          </a:p>
          <a:p>
            <a:pPr marL="109537" lvl="1" indent="0">
              <a:spcBef>
                <a:spcPts val="400"/>
              </a:spcBef>
              <a:buSzPct val="68000"/>
              <a:buNone/>
            </a:pPr>
            <a:r>
              <a:rPr lang="en-US" sz="1200" dirty="0" smtClean="0"/>
              <a:t>Time </a:t>
            </a:r>
            <a:r>
              <a:rPr lang="en-US" sz="1200" dirty="0"/>
              <a:t>units may be: days, hours, minutes, or seconds  </a:t>
            </a:r>
            <a:endParaRPr lang="en-US" sz="1200" dirty="0" smtClean="0"/>
          </a:p>
          <a:p>
            <a:pPr marL="109537" lvl="1" indent="0">
              <a:spcBef>
                <a:spcPts val="400"/>
              </a:spcBef>
              <a:buSzPct val="68000"/>
              <a:buNone/>
            </a:pPr>
            <a:r>
              <a:rPr lang="en-US" sz="1200" dirty="0" err="1" smtClean="0"/>
              <a:t>Filesystem</a:t>
            </a:r>
            <a:r>
              <a:rPr lang="en-US" sz="1200" dirty="0" smtClean="0"/>
              <a:t>                                                    </a:t>
            </a:r>
            <a:r>
              <a:rPr lang="en-US" sz="1200" dirty="0"/>
              <a:t>block grace               </a:t>
            </a:r>
            <a:r>
              <a:rPr lang="en-US" sz="1200" dirty="0" err="1"/>
              <a:t>inode</a:t>
            </a:r>
            <a:r>
              <a:rPr lang="en-US" sz="1200" dirty="0"/>
              <a:t> </a:t>
            </a:r>
            <a:r>
              <a:rPr lang="en-US" sz="1200" dirty="0" smtClean="0"/>
              <a:t>grace</a:t>
            </a:r>
          </a:p>
          <a:p>
            <a:pPr marL="109537" lvl="1" indent="0">
              <a:spcBef>
                <a:spcPts val="400"/>
              </a:spcBef>
              <a:buSzPct val="68000"/>
              <a:buNone/>
            </a:pPr>
            <a:r>
              <a:rPr lang="en-US" sz="1200" dirty="0" smtClean="0"/>
              <a:t>/</a:t>
            </a:r>
            <a:r>
              <a:rPr lang="en-US" sz="1200" dirty="0" err="1"/>
              <a:t>dev</a:t>
            </a:r>
            <a:r>
              <a:rPr lang="en-US" sz="1200" dirty="0"/>
              <a:t>/mapper/VolGroup00-LogVol00                  unset                  </a:t>
            </a:r>
            <a:r>
              <a:rPr lang="en-US" sz="1200" dirty="0" err="1"/>
              <a:t>unset</a:t>
            </a: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09537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Quota Grace Period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CST8177 – Todd Kelley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3392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XPANDSHOWBAR" val="True"/>
  <p:tag name="BULLETTYPE" val="3"/>
  <p:tag name="RESPCOUNTERSTYLE" val="-1"/>
  <p:tag name="INPUTSOURCE" val="1"/>
  <p:tag name="BACKUPMAINTENANCE" val="7"/>
  <p:tag name="ROTATIONINTERVAL" val="2"/>
  <p:tag name="RACERSMAXDISPLAYED" val="5"/>
  <p:tag name="TEAMSINLEADERBOARD" val="5"/>
  <p:tag name="BUBBLEVALUEFORMAT" val="0.0"/>
  <p:tag name="CUSTOMCELLFORECOLOR" val="-16777216"/>
  <p:tag name="CUSTOMCELLBACKCOLOR4" val="-8355712"/>
  <p:tag name="DISPLAYDEVICEID" val="True"/>
  <p:tag name="GRIDSIZE" val="{Width=800, Height=600}"/>
  <p:tag name="CHARTLABELS" val="1"/>
  <p:tag name="PARTLISTDEFAULT" val="1"/>
  <p:tag name="INCORRECTPOINTVALUE" val="0"/>
  <p:tag name="AUTOADJUSTPARTRANGE" val="True"/>
  <p:tag name="FIBNUMRESULTS" val="5"/>
  <p:tag name="PRRESPONSE2" val="9"/>
  <p:tag name="PRRESPONSE6" val="5"/>
  <p:tag name="PRRESPONSE10" val="1"/>
  <p:tag name="POWERPOINTVERSION" val="12.0"/>
  <p:tag name="CSVFORMAT" val="0"/>
  <p:tag name="RESPCOUNTERFORMAT" val="0"/>
  <p:tag name="ALLOWDUPLICATES" val="False"/>
  <p:tag name="REVIEWONLY" val="False"/>
  <p:tag name="RACEANIMATIONSPEED" val="3"/>
  <p:tag name="BUBBLENAMEVISIBLE" val="True"/>
  <p:tag name="CUSTOMGRIDBACKCOLOR" val="-2830136"/>
  <p:tag name="USESCHEMECOLORS" val="True"/>
  <p:tag name="GRIDROTATIONINTERVAL" val="2"/>
  <p:tag name="CHARTCOLORS" val="0"/>
  <p:tag name="INCLUDEPPT" val="True"/>
  <p:tag name="REALTIMEBACKUPPATH" val="(None)"/>
  <p:tag name="FIBDISPLAYRESULTS" val="True"/>
  <p:tag name="PRRESPONSE3" val="8"/>
  <p:tag name="PRRESPONSE8" val="3"/>
  <p:tag name="TPVERSION" val="2008"/>
  <p:tag name="ANSWERNOWSTYLE" val="-1"/>
  <p:tag name="COUNTDOWNSECONDS" val="10"/>
  <p:tag name="AUTOADVANCE" val="False"/>
  <p:tag name="SKIPREMAININGRACESLIDES" val="True"/>
  <p:tag name="BUBBLEGROUPING" val="3"/>
  <p:tag name="CUSTOMCELLBACKCOLOR3" val="-268652"/>
  <p:tag name="AUTOSIZEGRID" val="True"/>
  <p:tag name="INCLUDENONRESPONDERS" val="False"/>
  <p:tag name="REALTIMEBACKUP" val="False"/>
  <p:tag name="FIBINCLUDEOTHER" val="True"/>
  <p:tag name="PRRESPONSE5" val="6"/>
  <p:tag name="ALWAYSOPENPOLL" val="False"/>
  <p:tag name="ANSWERNOWTEXT" val="Answer Now"/>
  <p:tag name="BACKUPSESSIONS" val="True"/>
  <p:tag name="RACEENDPOINTS" val="100"/>
  <p:tag name="DEFAULTNUMTEAMS" val="5"/>
  <p:tag name="DISPLAYDEVICENUMBER" val="True"/>
  <p:tag name="RESETCHARTS" val="True"/>
  <p:tag name="ZEROBASED" val="False"/>
  <p:tag name="PRRESPONSE1" val="10"/>
  <p:tag name="SHOWFLASHWARNING" val="True"/>
  <p:tag name="COUNTDOWNSTYLE" val="-1"/>
  <p:tag name="AUTOUPDATEALIASES" val="True"/>
  <p:tag name="BUBBLESIZEVISIBLE" val="True"/>
  <p:tag name="GRIDOPACITY" val="90"/>
  <p:tag name="ALLOWUSERFEEDBACK" val="True"/>
  <p:tag name="FIBDISPLAYKEYWORDS" val="True"/>
  <p:tag name="SHOWBARVISIBLE" val="True"/>
  <p:tag name="NUMRESPONSES" val="1"/>
  <p:tag name="MAXRESPONDERS" val="5"/>
  <p:tag name="GRIDPOSITION" val="1"/>
  <p:tag name="CHARTSCALE" val="True"/>
  <p:tag name="PRRESPONSE9" val="2"/>
  <p:tag name="CHARTVALUEFORMAT" val="0%"/>
  <p:tag name="CUSTOMCELLBACKCOLOR2" val="-13395457"/>
  <p:tag name="CORRECTPOINTVALUE" val="100"/>
  <p:tag name="USESECONDARYMONITOR" val="True"/>
  <p:tag name="PARTICIPANTSINLEADERBOARD" val="5"/>
  <p:tag name="MULTIRESPDIVISOR" val="1"/>
  <p:tag name="SAVECSVWITHSESSION" val="False"/>
  <p:tag name="DISPLAYNAME" val="True"/>
  <p:tag name="PRRESPONSE7" val="4"/>
  <p:tag name="POLLINGCYCLE" val="2"/>
  <p:tag name="STDCHART" val="1"/>
  <p:tag name="RESPTABLESTYLE" val="-1"/>
  <p:tag name="CUSTOMCELLBACKCOLOR1" val="-657956"/>
  <p:tag name="PRRESPONSE4" val="7"/>
  <p:tag name="ADVANCEDSETTINGSVIEW" val="False"/>
  <p:tag name="DELIMITERS" val="3.1"/>
  <p:tag name="TPFULLVERSION" val="4.2.3.23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33707</TotalTime>
  <Words>3066</Words>
  <Application>Microsoft Macintosh PowerPoint</Application>
  <PresentationFormat>On-screen Show (4:3)</PresentationFormat>
  <Paragraphs>343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Concourse</vt:lpstr>
      <vt:lpstr>CST8177 – Linux II</vt:lpstr>
      <vt:lpstr> Topics</vt:lpstr>
      <vt:lpstr>Bind mounts</vt:lpstr>
      <vt:lpstr>Bind mount examples</vt:lpstr>
      <vt:lpstr>Bind mount examples (cont'd)</vt:lpstr>
      <vt:lpstr>Quotas</vt:lpstr>
      <vt:lpstr>Turning quotas on (and off)</vt:lpstr>
      <vt:lpstr>Setting Quotas</vt:lpstr>
      <vt:lpstr>Quota Grace Period</vt:lpstr>
      <vt:lpstr>quota and repquota commands</vt:lpstr>
      <vt:lpstr>Booting</vt:lpstr>
      <vt:lpstr>Booting Sequence (CentOS)</vt:lpstr>
      <vt:lpstr>/etc/inittab</vt:lpstr>
      <vt:lpstr>When booting</vt:lpstr>
      <vt:lpstr>SysVinit scripts</vt:lpstr>
      <vt:lpstr>chkconfig</vt:lpstr>
      <vt:lpstr>/etc/rc.d/rcN.d/*</vt:lpstr>
      <vt:lpstr>Entering a runlevel</vt:lpstr>
      <vt:lpstr>Example of entering a runlevel</vt:lpstr>
      <vt:lpstr>Example service: sshd</vt:lpstr>
      <vt:lpstr>service – run a System V init script</vt:lpstr>
      <vt:lpstr>Installation DVD for rescue mode / Live CD</vt:lpstr>
      <vt:lpstr>Rescue Mode</vt:lpstr>
      <vt:lpstr>linux rescue</vt:lpstr>
      <vt:lpstr>linux rescue (cont'd)</vt:lpstr>
      <vt:lpstr>Rescue mode / Live CD</vt:lpstr>
      <vt:lpstr>linux rescue example 1</vt:lpstr>
      <vt:lpstr>linux rescue example 2</vt:lpstr>
      <vt:lpstr>chroot</vt:lpstr>
      <vt:lpstr>rescue chroot /mnt/sysimage</vt:lpstr>
      <vt:lpstr>rescue /dev</vt:lpstr>
      <vt:lpstr>/mnt/sysimage and /dev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CST8207 – Linux o/s i</dc:title>
  <dc:creator>Todd</dc:creator>
  <cp:lastModifiedBy>Todd</cp:lastModifiedBy>
  <cp:revision>459</cp:revision>
  <cp:lastPrinted>2013-03-25T11:41:30Z</cp:lastPrinted>
  <dcterms:created xsi:type="dcterms:W3CDTF">2006-08-16T00:00:00Z</dcterms:created>
  <dcterms:modified xsi:type="dcterms:W3CDTF">2014-04-03T13:10:35Z</dcterms:modified>
</cp:coreProperties>
</file>