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handoutMasterIdLst>
    <p:handoutMasterId r:id="rId36"/>
  </p:handoutMasterIdLst>
  <p:sldIdLst>
    <p:sldId id="256" r:id="rId2"/>
    <p:sldId id="257" r:id="rId3"/>
    <p:sldId id="314" r:id="rId4"/>
    <p:sldId id="339" r:id="rId5"/>
    <p:sldId id="315" r:id="rId6"/>
    <p:sldId id="317" r:id="rId7"/>
    <p:sldId id="318" r:id="rId8"/>
    <p:sldId id="316" r:id="rId9"/>
    <p:sldId id="337" r:id="rId10"/>
    <p:sldId id="310" r:id="rId11"/>
    <p:sldId id="258" r:id="rId12"/>
    <p:sldId id="311" r:id="rId13"/>
    <p:sldId id="312" r:id="rId14"/>
    <p:sldId id="313"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272" r:id="rId33"/>
    <p:sldId id="338" r:id="rId34"/>
  </p:sldIdLst>
  <p:sldSz cx="9144000" cy="6858000" type="screen4x3"/>
  <p:notesSz cx="7315200" cy="9601200"/>
  <p:custDataLst>
    <p:tags r:id="rId37"/>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76"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25AB72E-AAB0-46C9-8C10-F676A3EE81C0}" type="datetimeFigureOut">
              <a:rPr lang="en-US"/>
              <a:pPr>
                <a:defRPr/>
              </a:pPr>
              <a:t>10/13/2014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E122CAB-C6F4-4CD2-A9C6-BCBD75B32F59}" type="slidenum">
              <a:rPr lang="en-US"/>
              <a:pPr>
                <a:defRPr/>
              </a:pPr>
              <a:t>‹#›</a:t>
            </a:fld>
            <a:endParaRPr lang="en-US"/>
          </a:p>
        </p:txBody>
      </p:sp>
    </p:spTree>
    <p:extLst>
      <p:ext uri="{BB962C8B-B14F-4D97-AF65-F5344CB8AC3E}">
        <p14:creationId xmlns:p14="http://schemas.microsoft.com/office/powerpoint/2010/main" val="30728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BC1507E-54C6-44C4-A6D7-B3B8E77BD97F}" type="datetimeFigureOut">
              <a:rPr lang="en-US"/>
              <a:pPr>
                <a:defRPr/>
              </a:pPr>
              <a:t>10/13/2014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2035D5DD-142F-4F53-A0F4-A4C82482F797}" type="slidenum">
              <a:rPr lang="en-US"/>
              <a:pPr>
                <a:defRPr/>
              </a:pPr>
              <a:t>‹#›</a:t>
            </a:fld>
            <a:endParaRPr lang="en-US"/>
          </a:p>
        </p:txBody>
      </p:sp>
    </p:spTree>
    <p:extLst>
      <p:ext uri="{BB962C8B-B14F-4D97-AF65-F5344CB8AC3E}">
        <p14:creationId xmlns:p14="http://schemas.microsoft.com/office/powerpoint/2010/main" val="120764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5"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6"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89"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0"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3" name="Text Box 1"/>
          <p:cNvSpPr txBox="1">
            <a:spLocks noChangeArrowheads="1"/>
          </p:cNvSpPr>
          <p:nvPr/>
        </p:nvSpPr>
        <p:spPr bwMode="auto">
          <a:xfrm>
            <a:off x="2143125" y="685800"/>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4514" name="Rectangle 2"/>
          <p:cNvSpPr txBox="1">
            <a:spLocks noGrp="1" noChangeArrowheads="1"/>
          </p:cNvSpPr>
          <p:nvPr>
            <p:ph type="body"/>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7" name="Text Box 1"/>
          <p:cNvSpPr txBox="1">
            <a:spLocks noChangeArrowheads="1"/>
          </p:cNvSpPr>
          <p:nvPr/>
        </p:nvSpPr>
        <p:spPr bwMode="auto">
          <a:xfrm>
            <a:off x="2143125" y="685800"/>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65538" name="Rectangle 2"/>
          <p:cNvSpPr txBox="1">
            <a:spLocks noGrp="1" noChangeArrowheads="1"/>
          </p:cNvSpPr>
          <p:nvPr>
            <p:ph type="body"/>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2143125" y="685800"/>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3250" name="Rectangle 2"/>
          <p:cNvSpPr txBox="1">
            <a:spLocks noGrp="1" noChangeArrowheads="1"/>
          </p:cNvSpPr>
          <p:nvPr>
            <p:ph type="body"/>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2143125" y="685800"/>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4274" name="Rectangle 2"/>
          <p:cNvSpPr txBox="1">
            <a:spLocks noGrp="1" noChangeArrowheads="1"/>
          </p:cNvSpPr>
          <p:nvPr>
            <p:ph type="body"/>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Rectangle 2"/>
          <p:cNvSpPr txBox="1">
            <a:spLocks noGrp="1" noChangeArrowheads="1"/>
          </p:cNvSpPr>
          <p:nvPr>
            <p:ph type="body" idx="1"/>
          </p:nvPr>
        </p:nvSpPr>
        <p:spPr bwMode="auto">
          <a:xfrm>
            <a:off x="1147763" y="4298950"/>
            <a:ext cx="5233987" cy="33448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2143125" y="685800"/>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7346" name="Rectangle 2"/>
          <p:cNvSpPr txBox="1">
            <a:spLocks noGrp="1" noChangeArrowheads="1"/>
          </p:cNvSpPr>
          <p:nvPr>
            <p:ph type="body"/>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Rectangle 1"/>
          <p:cNvSpPr txBox="1">
            <a:spLocks noGrp="1" noRot="1" noChangeAspect="1" noChangeArrowheads="1"/>
          </p:cNvSpPr>
          <p:nvPr>
            <p:ph type="sldImg"/>
          </p:nvPr>
        </p:nvSpPr>
        <p:spPr bwMode="auto">
          <a:xfrm>
            <a:off x="1697038" y="903288"/>
            <a:ext cx="4129087" cy="30956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p:cNvSpPr txBox="1">
            <a:spLocks noGrp="1" noChangeArrowheads="1"/>
          </p:cNvSpPr>
          <p:nvPr>
            <p:ph type="body" idx="1"/>
          </p:nvPr>
        </p:nvSpPr>
        <p:spPr bwMode="auto">
          <a:xfrm>
            <a:off x="1147763" y="4298950"/>
            <a:ext cx="5233987" cy="34353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userDrawn="1"/>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F629E2-7CCB-4049-8D37-F5260A6E6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17"/>
          <p:cNvSpPr>
            <a:spLocks noGrp="1"/>
          </p:cNvSpPr>
          <p:nvPr>
            <p:ph type="sldNum" sz="quarter" idx="12"/>
          </p:nvPr>
        </p:nvSpPr>
        <p:spPr/>
        <p:txBody>
          <a:bodyPr/>
          <a:lstStyle>
            <a:lvl1pPr>
              <a:defRPr/>
            </a:lvl1pPr>
          </a:lstStyle>
          <a:p>
            <a:pPr>
              <a:defRPr/>
            </a:pPr>
            <a:fld id="{9285CC76-A992-4A43-9C35-3E556515D7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17"/>
          <p:cNvSpPr>
            <a:spLocks noGrp="1"/>
          </p:cNvSpPr>
          <p:nvPr>
            <p:ph type="sldNum" sz="quarter" idx="12"/>
          </p:nvPr>
        </p:nvSpPr>
        <p:spPr/>
        <p:txBody>
          <a:bodyPr/>
          <a:lstStyle>
            <a:lvl1pPr>
              <a:defRPr/>
            </a:lvl1pPr>
          </a:lstStyle>
          <a:p>
            <a:pPr>
              <a:defRPr/>
            </a:pPr>
            <a:fld id="{314E5BEC-8E65-412D-A275-E426B270AD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6" name="Slide Number Placeholder 17"/>
          <p:cNvSpPr>
            <a:spLocks noGrp="1"/>
          </p:cNvSpPr>
          <p:nvPr>
            <p:ph type="sldNum" sz="quarter" idx="12"/>
          </p:nvPr>
        </p:nvSpPr>
        <p:spPr/>
        <p:txBody>
          <a:bodyPr/>
          <a:lstStyle>
            <a:lvl1pPr>
              <a:defRPr/>
            </a:lvl1pPr>
          </a:lstStyle>
          <a:p>
            <a:pPr>
              <a:defRPr/>
            </a:pPr>
            <a:fld id="{184D155E-D2A1-484E-8813-A61F9D792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Slide Number Placeholder 5"/>
          <p:cNvSpPr>
            <a:spLocks noGrp="1"/>
          </p:cNvSpPr>
          <p:nvPr>
            <p:ph type="sldNum" sz="quarter" idx="12"/>
          </p:nvPr>
        </p:nvSpPr>
        <p:spPr/>
        <p:txBody>
          <a:bodyPr/>
          <a:lstStyle>
            <a:lvl1pPr>
              <a:defRPr/>
            </a:lvl1pPr>
            <a:extLst/>
          </a:lstStyle>
          <a:p>
            <a:pPr>
              <a:defRPr/>
            </a:pPr>
            <a:fld id="{74A5F08F-BB0F-4A44-A923-5A3B92D326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925DBF2-F4DB-406D-B955-2BF1D8E3F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820C10C-9EC0-4A0E-8CD0-53442CF3AB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50F0C938-DCB8-4C09-AB5F-C6F0098D2D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17"/>
          <p:cNvSpPr>
            <a:spLocks noGrp="1"/>
          </p:cNvSpPr>
          <p:nvPr>
            <p:ph type="sldNum" sz="quarter" idx="12"/>
          </p:nvPr>
        </p:nvSpPr>
        <p:spPr/>
        <p:txBody>
          <a:bodyPr/>
          <a:lstStyle>
            <a:lvl1pPr>
              <a:defRPr/>
            </a:lvl1pPr>
          </a:lstStyle>
          <a:p>
            <a:pPr>
              <a:defRPr/>
            </a:pPr>
            <a:fld id="{26A104A7-A852-4036-9315-113AE8A336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7AF20B4-13DC-444C-A6C6-4D48AEABDF2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BB792CA-4EF8-4095-8731-0B9B32B291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BD1274-B62D-469E-95D6-39289E33E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teaching.idallen.ca/cst8207/12f/notes/400_search_path.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teaching.idallen.com/cst8177/14w/notes/000_character_set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teaching.idallen.com/cst8207/12f/notes/460_links_and_inodes.html" TargetMode="External"/><Relationship Id="rId2" Type="http://schemas.openxmlformats.org/officeDocument/2006/relationships/hyperlink" Target="http://teaching.idallen.com/cst8207/12f/notes/450_file_system.html" TargetMode="External"/><Relationship Id="rId1" Type="http://schemas.openxmlformats.org/officeDocument/2006/relationships/slideLayout" Target="../slideLayouts/slideLayout2.xml"/><Relationship Id="rId6" Type="http://schemas.openxmlformats.org/officeDocument/2006/relationships/hyperlink" Target="http://teaching.idallen.com/cst8207/12f/notes/510_umask.html" TargetMode="External"/><Relationship Id="rId5" Type="http://schemas.openxmlformats.org/officeDocument/2006/relationships/hyperlink" Target="http://teaching.idallen.com/cst8207/12f/notes/500_permissions.html" TargetMode="External"/><Relationship Id="rId4" Type="http://schemas.openxmlformats.org/officeDocument/2006/relationships/hyperlink" Target="http://teaching.idallen.com/cst8207/12f/notes/460_symbolic_link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lstStyle/>
          <a:p>
            <a:pPr eaLnBrk="1" fontAlgn="auto" hangingPunct="1">
              <a:spcAft>
                <a:spcPts val="0"/>
              </a:spcAft>
              <a:defRPr/>
            </a:pPr>
            <a:r>
              <a:rPr lang="en-US" dirty="0" smtClean="0"/>
              <a:t>CST8177 – Linux II</a:t>
            </a:r>
            <a:endParaRPr lang="en-US" dirty="0"/>
          </a:p>
        </p:txBody>
      </p:sp>
      <p:sp>
        <p:nvSpPr>
          <p:cNvPr id="10243" name="Subtitle 2"/>
          <p:cNvSpPr>
            <a:spLocks noGrp="1"/>
          </p:cNvSpPr>
          <p:nvPr>
            <p:ph type="subTitle" idx="1"/>
          </p:nvPr>
        </p:nvSpPr>
        <p:spPr>
          <a:xfrm>
            <a:off x="1295400" y="2895600"/>
            <a:ext cx="6400800" cy="2230438"/>
          </a:xfrm>
        </p:spPr>
        <p:txBody>
          <a:bodyPr/>
          <a:lstStyle/>
          <a:p>
            <a:pPr marR="0" eaLnBrk="1" hangingPunct="1">
              <a:lnSpc>
                <a:spcPct val="90000"/>
              </a:lnSpc>
            </a:pPr>
            <a:r>
              <a:rPr lang="en-US" dirty="0" smtClean="0"/>
              <a:t>Review of Fundamentals (cont’d)</a:t>
            </a:r>
          </a:p>
          <a:p>
            <a:pPr marR="0" eaLnBrk="1" hangingPunct="1">
              <a:lnSpc>
                <a:spcPct val="90000"/>
              </a:lnSpc>
            </a:pPr>
            <a:endParaRPr lang="en-US" dirty="0" smtClean="0"/>
          </a:p>
        </p:txBody>
      </p:sp>
      <p:sp>
        <p:nvSpPr>
          <p:cNvPr id="10245"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5E87B3-0DF3-44E1-8B83-31834B08A364}" type="slidenum">
              <a:rPr lang="en-US" smtClean="0"/>
              <a:pPr fontAlgn="base">
                <a:spcBef>
                  <a:spcPct val="0"/>
                </a:spcBef>
                <a:spcAft>
                  <a:spcPct val="0"/>
                </a:spcAft>
                <a:defRPr/>
              </a:pPr>
              <a:t>1</a:t>
            </a:fld>
            <a:endParaRPr lang="en-US"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File Permissions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10</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62216"/>
            <a:ext cx="7543800" cy="44850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6520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endParaRPr lang="en-US" altLang="zh-CN" b="1" dirty="0" smtClean="0">
              <a:latin typeface="Courier New" pitchFamily="49" charset="0"/>
              <a:ea typeface="SimSun"/>
              <a:cs typeface="SimSun"/>
            </a:endParaRPr>
          </a:p>
          <a:p>
            <a:pPr eaLnBrk="1" hangingPunct="1"/>
            <a:endParaRPr lang="en-US" dirty="0" smtClean="0"/>
          </a:p>
        </p:txBody>
      </p:sp>
      <p:sp>
        <p:nvSpPr>
          <p:cNvPr id="12292"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B7322A1-6001-4CDA-83DC-DB034C2D11B3}" type="slidenum">
              <a:rPr lang="en-US" smtClean="0"/>
              <a:pPr fontAlgn="base">
                <a:spcBef>
                  <a:spcPct val="0"/>
                </a:spcBef>
                <a:spcAft>
                  <a:spcPct val="0"/>
                </a:spcAft>
                <a:defRPr/>
              </a:pPr>
              <a:t>11</a:t>
            </a:fld>
            <a:endParaRPr lang="en-US" smtClean="0"/>
          </a:p>
        </p:txBody>
      </p:sp>
      <p:sp>
        <p:nvSpPr>
          <p:cNvPr id="2" name="Title 1"/>
          <p:cNvSpPr>
            <a:spLocks noGrp="1"/>
          </p:cNvSpPr>
          <p:nvPr>
            <p:ph type="title"/>
          </p:nvPr>
        </p:nvSpPr>
        <p:spPr>
          <a:xfrm>
            <a:off x="457200" y="274638"/>
            <a:ext cx="8229600" cy="868362"/>
          </a:xfrm>
        </p:spPr>
        <p:txBody>
          <a:bodyPr>
            <a:normAutofit/>
          </a:bodyPr>
          <a:lstStyle/>
          <a:p>
            <a:pPr eaLnBrk="1" fontAlgn="auto" hangingPunct="1">
              <a:spcAft>
                <a:spcPts val="0"/>
              </a:spcAft>
              <a:defRPr/>
            </a:pPr>
            <a:r>
              <a:rPr lang="en-US" sz="3200" dirty="0" smtClean="0"/>
              <a:t>Typical directory and file</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89604936"/>
              </p:ext>
            </p:extLst>
          </p:nvPr>
        </p:nvGraphicFramePr>
        <p:xfrm>
          <a:off x="304800" y="1143000"/>
          <a:ext cx="4495800" cy="5180787"/>
        </p:xfrm>
        <a:graphic>
          <a:graphicData uri="http://schemas.openxmlformats.org/drawingml/2006/table">
            <a:tbl>
              <a:tblPr firstRow="1" bandRow="1">
                <a:tableStyleId>{5C22544A-7EE6-4342-B048-85BDC9FD1C3A}</a:tableStyleId>
              </a:tblPr>
              <a:tblGrid>
                <a:gridCol w="2590800"/>
                <a:gridCol w="1905000"/>
              </a:tblGrid>
              <a:tr h="1755842">
                <a:tc gridSpan="2">
                  <a:txBody>
                    <a:bodyPr/>
                    <a:lstStyle/>
                    <a:p>
                      <a:r>
                        <a:rPr lang="en-US" dirty="0" err="1" smtClean="0"/>
                        <a:t>inode</a:t>
                      </a:r>
                      <a:r>
                        <a:rPr lang="en-US" dirty="0" smtClean="0"/>
                        <a:t> 5242914</a:t>
                      </a:r>
                    </a:p>
                    <a:p>
                      <a:r>
                        <a:rPr lang="en-US" dirty="0" err="1" smtClean="0"/>
                        <a:t>drwxr</a:t>
                      </a:r>
                      <a:r>
                        <a:rPr lang="en-US" dirty="0" smtClean="0"/>
                        <a:t>-x---</a:t>
                      </a:r>
                    </a:p>
                    <a:p>
                      <a:r>
                        <a:rPr lang="en-US" dirty="0" smtClean="0"/>
                        <a:t>access</a:t>
                      </a:r>
                      <a:r>
                        <a:rPr lang="en-US" baseline="0" dirty="0" smtClean="0"/>
                        <a:t> time</a:t>
                      </a:r>
                    </a:p>
                    <a:p>
                      <a:r>
                        <a:rPr lang="en-US" baseline="0" dirty="0" smtClean="0"/>
                        <a:t>modification time</a:t>
                      </a:r>
                    </a:p>
                    <a:p>
                      <a:r>
                        <a:rPr lang="en-US" baseline="0" dirty="0" smtClean="0"/>
                        <a:t>change time</a:t>
                      </a:r>
                    </a:p>
                    <a:p>
                      <a:r>
                        <a:rPr lang="en-US" baseline="0" dirty="0" smtClean="0"/>
                        <a:t>…etc…</a:t>
                      </a:r>
                      <a:endParaRPr lang="en-US" dirty="0"/>
                    </a:p>
                  </a:txBody>
                  <a:tcPr/>
                </a:tc>
                <a:tc hMerge="1">
                  <a:txBody>
                    <a:bodyPr/>
                    <a:lstStyle/>
                    <a:p>
                      <a:endParaRPr lang="en-US" dirty="0"/>
                    </a:p>
                  </a:txBody>
                  <a:tcPr/>
                </a:tc>
              </a:tr>
              <a:tr h="684989">
                <a:tc>
                  <a:txBody>
                    <a:bodyPr/>
                    <a:lstStyle/>
                    <a:p>
                      <a:r>
                        <a:rPr lang="en-US"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inode</a:t>
                      </a:r>
                      <a:r>
                        <a:rPr lang="en-US" baseline="0" dirty="0" smtClean="0"/>
                        <a:t> </a:t>
                      </a:r>
                      <a:r>
                        <a:rPr lang="en-US" dirty="0" smtClean="0"/>
                        <a:t>5242914</a:t>
                      </a:r>
                    </a:p>
                  </a:txBody>
                  <a:tcPr/>
                </a:tc>
              </a:tr>
              <a:tr h="684989">
                <a:tc>
                  <a:txBody>
                    <a:bodyPr/>
                    <a:lstStyle/>
                    <a:p>
                      <a:r>
                        <a:rPr lang="en-US" dirty="0" smtClean="0"/>
                        <a:t>..</a:t>
                      </a:r>
                      <a:endParaRPr lang="en-US" dirty="0"/>
                    </a:p>
                  </a:txBody>
                  <a:tcPr/>
                </a:tc>
                <a:tc>
                  <a:txBody>
                    <a:bodyPr/>
                    <a:lstStyle/>
                    <a:p>
                      <a:endParaRPr lang="en-US" dirty="0"/>
                    </a:p>
                  </a:txBody>
                  <a:tcPr/>
                </a:tc>
              </a:tr>
              <a:tr h="684989">
                <a:tc>
                  <a:txBody>
                    <a:bodyPr/>
                    <a:lstStyle/>
                    <a:p>
                      <a:r>
                        <a:rPr lang="en-US" dirty="0" smtClean="0"/>
                        <a:t>.</a:t>
                      </a:r>
                      <a:r>
                        <a:rPr lang="en-US" dirty="0" err="1" smtClean="0"/>
                        <a:t>bash_history</a:t>
                      </a:r>
                      <a:endParaRPr lang="en-US" dirty="0"/>
                    </a:p>
                  </a:txBody>
                  <a:tcPr/>
                </a:tc>
                <a:tc>
                  <a:txBody>
                    <a:bodyPr/>
                    <a:lstStyle/>
                    <a:p>
                      <a:r>
                        <a:rPr lang="en-US" dirty="0" err="1" smtClean="0"/>
                        <a:t>inode</a:t>
                      </a:r>
                      <a:r>
                        <a:rPr lang="en-US" dirty="0" smtClean="0"/>
                        <a:t> 5242915</a:t>
                      </a:r>
                      <a:endParaRPr lang="en-US" dirty="0"/>
                    </a:p>
                  </a:txBody>
                  <a:tcPr/>
                </a:tc>
              </a:tr>
              <a:tr h="684989">
                <a:tc>
                  <a:txBody>
                    <a:bodyPr/>
                    <a:lstStyle/>
                    <a:p>
                      <a:r>
                        <a:rPr lang="en-US" dirty="0" smtClean="0"/>
                        <a:t>.</a:t>
                      </a:r>
                      <a:r>
                        <a:rPr lang="en-US" dirty="0" err="1" smtClean="0"/>
                        <a:t>bash_profile</a:t>
                      </a:r>
                      <a:endParaRPr lang="en-US" dirty="0"/>
                    </a:p>
                  </a:txBody>
                  <a:tcPr/>
                </a:tc>
                <a:tc>
                  <a:txBody>
                    <a:bodyPr/>
                    <a:lstStyle/>
                    <a:p>
                      <a:r>
                        <a:rPr lang="en-US" dirty="0" err="1" smtClean="0"/>
                        <a:t>inode</a:t>
                      </a:r>
                      <a:r>
                        <a:rPr lang="en-US" dirty="0" smtClean="0"/>
                        <a:t> 5242946</a:t>
                      </a:r>
                      <a:endParaRPr lang="en-US" dirty="0"/>
                    </a:p>
                  </a:txBody>
                  <a:tcPr/>
                </a:tc>
              </a:tr>
              <a:tr h="684989">
                <a:tc>
                  <a:txBody>
                    <a:bodyPr/>
                    <a:lstStyle/>
                    <a:p>
                      <a:r>
                        <a:rPr lang="en-US" dirty="0" smtClean="0"/>
                        <a:t>…etc…</a:t>
                      </a:r>
                      <a:endParaRPr lang="en-US" dirty="0"/>
                    </a:p>
                  </a:txBody>
                  <a:tcPr/>
                </a:tc>
                <a:tc>
                  <a:txBody>
                    <a:bodyPr/>
                    <a:lstStyle/>
                    <a:p>
                      <a:r>
                        <a:rPr lang="en-US" dirty="0" smtClean="0"/>
                        <a:t>…etc…</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46197715"/>
              </p:ext>
            </p:extLst>
          </p:nvPr>
        </p:nvGraphicFramePr>
        <p:xfrm>
          <a:off x="6096000" y="381000"/>
          <a:ext cx="2209800" cy="4495798"/>
        </p:xfrm>
        <a:graphic>
          <a:graphicData uri="http://schemas.openxmlformats.org/drawingml/2006/table">
            <a:tbl>
              <a:tblPr firstRow="1" bandRow="1">
                <a:tableStyleId>{5C22544A-7EE6-4342-B048-85BDC9FD1C3A}</a:tableStyleId>
              </a:tblPr>
              <a:tblGrid>
                <a:gridCol w="2209800"/>
              </a:tblGrid>
              <a:tr h="1755842">
                <a:tc>
                  <a:txBody>
                    <a:bodyPr/>
                    <a:lstStyle/>
                    <a:p>
                      <a:r>
                        <a:rPr lang="en-US" dirty="0" err="1" smtClean="0"/>
                        <a:t>inode</a:t>
                      </a:r>
                      <a:r>
                        <a:rPr lang="en-US" dirty="0" smtClean="0"/>
                        <a:t> 5242946 -</a:t>
                      </a:r>
                      <a:r>
                        <a:rPr lang="en-US" dirty="0" err="1" smtClean="0"/>
                        <a:t>rw</a:t>
                      </a:r>
                      <a:r>
                        <a:rPr lang="en-US" dirty="0" smtClean="0"/>
                        <a:t>-</a:t>
                      </a:r>
                      <a:r>
                        <a:rPr lang="en-US" dirty="0" err="1" smtClean="0"/>
                        <a:t>rw</a:t>
                      </a:r>
                      <a:r>
                        <a:rPr lang="en-US" dirty="0" smtClean="0"/>
                        <a:t>-r-- access</a:t>
                      </a:r>
                      <a:r>
                        <a:rPr lang="en-US" baseline="0" dirty="0" smtClean="0"/>
                        <a:t> time</a:t>
                      </a:r>
                    </a:p>
                    <a:p>
                      <a:r>
                        <a:rPr lang="en-US" baseline="0" dirty="0" smtClean="0"/>
                        <a:t>modification time</a:t>
                      </a:r>
                    </a:p>
                    <a:p>
                      <a:r>
                        <a:rPr lang="en-US" baseline="0" dirty="0" smtClean="0"/>
                        <a:t>change time</a:t>
                      </a:r>
                    </a:p>
                    <a:p>
                      <a:r>
                        <a:rPr lang="en-US" baseline="0" dirty="0" smtClean="0"/>
                        <a:t>…etc…</a:t>
                      </a:r>
                      <a:endParaRPr lang="en-US" dirty="0"/>
                    </a:p>
                  </a:txBody>
                  <a:tcPr/>
                </a:tc>
              </a:tr>
              <a:tr h="2739956">
                <a:tc>
                  <a:txBody>
                    <a:bodyPr/>
                    <a:lstStyle/>
                    <a:p>
                      <a:r>
                        <a:rPr lang="en-US" dirty="0" smtClean="0"/>
                        <a:t>data blocks for the</a:t>
                      </a:r>
                      <a:r>
                        <a:rPr lang="en-US" baseline="0" dirty="0" smtClean="0"/>
                        <a:t> file</a:t>
                      </a:r>
                    </a:p>
                    <a:p>
                      <a:r>
                        <a:rPr lang="en-US" baseline="0" dirty="0" smtClean="0"/>
                        <a:t>there is no filename here</a:t>
                      </a:r>
                    </a:p>
                    <a:p>
                      <a:r>
                        <a:rPr lang="en-US" baseline="0" dirty="0" smtClean="0"/>
                        <a:t>the filename(s)  (at least one) are stored in directories</a:t>
                      </a:r>
                      <a:endParaRPr lang="en-US" dirty="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File Permissions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13814753"/>
              </p:ext>
            </p:extLst>
          </p:nvPr>
        </p:nvGraphicFramePr>
        <p:xfrm>
          <a:off x="304800" y="1143000"/>
          <a:ext cx="4495800" cy="5180787"/>
        </p:xfrm>
        <a:graphic>
          <a:graphicData uri="http://schemas.openxmlformats.org/drawingml/2006/table">
            <a:tbl>
              <a:tblPr firstRow="1" bandRow="1">
                <a:tableStyleId>{5C22544A-7EE6-4342-B048-85BDC9FD1C3A}</a:tableStyleId>
              </a:tblPr>
              <a:tblGrid>
                <a:gridCol w="2590800"/>
                <a:gridCol w="1905000"/>
              </a:tblGrid>
              <a:tr h="1755842">
                <a:tc gridSpan="2">
                  <a:txBody>
                    <a:bodyPr/>
                    <a:lstStyle/>
                    <a:p>
                      <a:r>
                        <a:rPr lang="en-US" dirty="0" err="1" smtClean="0"/>
                        <a:t>inode</a:t>
                      </a:r>
                      <a:r>
                        <a:rPr lang="en-US" dirty="0" smtClean="0"/>
                        <a:t> 5242914</a:t>
                      </a:r>
                    </a:p>
                    <a:p>
                      <a:r>
                        <a:rPr lang="en-US" dirty="0" err="1" smtClean="0"/>
                        <a:t>drwxr</a:t>
                      </a:r>
                      <a:r>
                        <a:rPr lang="en-US" dirty="0" smtClean="0"/>
                        <a:t>-x---</a:t>
                      </a:r>
                    </a:p>
                    <a:p>
                      <a:r>
                        <a:rPr lang="en-US" dirty="0" smtClean="0"/>
                        <a:t>access</a:t>
                      </a:r>
                      <a:r>
                        <a:rPr lang="en-US" baseline="0" dirty="0" smtClean="0"/>
                        <a:t> time</a:t>
                      </a:r>
                    </a:p>
                    <a:p>
                      <a:r>
                        <a:rPr lang="en-US" baseline="0" dirty="0" smtClean="0"/>
                        <a:t>modification time</a:t>
                      </a:r>
                    </a:p>
                    <a:p>
                      <a:r>
                        <a:rPr lang="en-US" baseline="0" dirty="0" smtClean="0"/>
                        <a:t>change time</a:t>
                      </a:r>
                    </a:p>
                    <a:p>
                      <a:r>
                        <a:rPr lang="en-US" baseline="0" dirty="0" smtClean="0"/>
                        <a:t>…etc…</a:t>
                      </a:r>
                      <a:endParaRPr lang="en-US" dirty="0"/>
                    </a:p>
                  </a:txBody>
                  <a:tcPr/>
                </a:tc>
                <a:tc hMerge="1">
                  <a:txBody>
                    <a:bodyPr/>
                    <a:lstStyle/>
                    <a:p>
                      <a:endParaRPr lang="en-US" dirty="0"/>
                    </a:p>
                  </a:txBody>
                  <a:tcPr/>
                </a:tc>
              </a:tr>
              <a:tr h="684989">
                <a:tc>
                  <a:txBody>
                    <a:bodyPr/>
                    <a:lstStyle/>
                    <a:p>
                      <a:r>
                        <a:rPr lang="en-US"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inode</a:t>
                      </a:r>
                      <a:r>
                        <a:rPr lang="en-US" baseline="0" dirty="0" smtClean="0"/>
                        <a:t> </a:t>
                      </a:r>
                      <a:r>
                        <a:rPr lang="en-US" dirty="0" smtClean="0"/>
                        <a:t>5242914</a:t>
                      </a:r>
                    </a:p>
                  </a:txBody>
                  <a:tcPr/>
                </a:tc>
              </a:tr>
              <a:tr h="684989">
                <a:tc>
                  <a:txBody>
                    <a:bodyPr/>
                    <a:lstStyle/>
                    <a:p>
                      <a:r>
                        <a:rPr lang="en-US" dirty="0" smtClean="0"/>
                        <a:t>..</a:t>
                      </a:r>
                      <a:endParaRPr lang="en-US" dirty="0"/>
                    </a:p>
                  </a:txBody>
                  <a:tcPr/>
                </a:tc>
                <a:tc>
                  <a:txBody>
                    <a:bodyPr/>
                    <a:lstStyle/>
                    <a:p>
                      <a:endParaRPr lang="en-US" dirty="0"/>
                    </a:p>
                  </a:txBody>
                  <a:tcPr/>
                </a:tc>
              </a:tr>
              <a:tr h="684989">
                <a:tc>
                  <a:txBody>
                    <a:bodyPr/>
                    <a:lstStyle/>
                    <a:p>
                      <a:r>
                        <a:rPr lang="en-US" dirty="0" smtClean="0"/>
                        <a:t>.</a:t>
                      </a:r>
                      <a:r>
                        <a:rPr lang="en-US" dirty="0" err="1" smtClean="0"/>
                        <a:t>bash_history</a:t>
                      </a:r>
                      <a:endParaRPr lang="en-US" dirty="0"/>
                    </a:p>
                  </a:txBody>
                  <a:tcPr/>
                </a:tc>
                <a:tc>
                  <a:txBody>
                    <a:bodyPr/>
                    <a:lstStyle/>
                    <a:p>
                      <a:r>
                        <a:rPr lang="en-US" dirty="0" err="1" smtClean="0"/>
                        <a:t>inode</a:t>
                      </a:r>
                      <a:r>
                        <a:rPr lang="en-US" dirty="0" smtClean="0"/>
                        <a:t> 5242915</a:t>
                      </a:r>
                      <a:endParaRPr lang="en-US" dirty="0"/>
                    </a:p>
                  </a:txBody>
                  <a:tcPr/>
                </a:tc>
              </a:tr>
              <a:tr h="684989">
                <a:tc>
                  <a:txBody>
                    <a:bodyPr/>
                    <a:lstStyle/>
                    <a:p>
                      <a:r>
                        <a:rPr lang="en-US" dirty="0" smtClean="0"/>
                        <a:t>.</a:t>
                      </a:r>
                      <a:r>
                        <a:rPr lang="en-US" dirty="0" err="1" smtClean="0"/>
                        <a:t>bash_profile</a:t>
                      </a:r>
                      <a:endParaRPr lang="en-US" dirty="0"/>
                    </a:p>
                  </a:txBody>
                  <a:tcPr/>
                </a:tc>
                <a:tc>
                  <a:txBody>
                    <a:bodyPr/>
                    <a:lstStyle/>
                    <a:p>
                      <a:r>
                        <a:rPr lang="en-US" dirty="0" err="1" smtClean="0"/>
                        <a:t>inode</a:t>
                      </a:r>
                      <a:r>
                        <a:rPr lang="en-US" dirty="0" smtClean="0"/>
                        <a:t> 5242946</a:t>
                      </a:r>
                      <a:endParaRPr lang="en-US" dirty="0"/>
                    </a:p>
                  </a:txBody>
                  <a:tcPr/>
                </a:tc>
              </a:tr>
              <a:tr h="684989">
                <a:tc>
                  <a:txBody>
                    <a:bodyPr/>
                    <a:lstStyle/>
                    <a:p>
                      <a:r>
                        <a:rPr lang="en-US" dirty="0" smtClean="0"/>
                        <a:t>…etc…</a:t>
                      </a:r>
                      <a:endParaRPr lang="en-US" dirty="0"/>
                    </a:p>
                  </a:txBody>
                  <a:tcPr/>
                </a:tc>
                <a:tc>
                  <a:txBody>
                    <a:bodyPr/>
                    <a:lstStyle/>
                    <a:p>
                      <a:r>
                        <a:rPr lang="en-US" dirty="0" smtClean="0"/>
                        <a:t>…etc…</a:t>
                      </a:r>
                      <a:endParaRPr lang="en-US" dirty="0"/>
                    </a:p>
                  </a:txBody>
                  <a:tcPr/>
                </a:tc>
              </a:tr>
            </a:tbl>
          </a:graphicData>
        </a:graphic>
      </p:graphicFrame>
      <p:sp>
        <p:nvSpPr>
          <p:cNvPr id="7" name="TextBox 6"/>
          <p:cNvSpPr txBox="1"/>
          <p:nvPr/>
        </p:nvSpPr>
        <p:spPr>
          <a:xfrm>
            <a:off x="5486400" y="1600200"/>
            <a:ext cx="2595465" cy="923330"/>
          </a:xfrm>
          <a:prstGeom prst="rect">
            <a:avLst/>
          </a:prstGeom>
          <a:noFill/>
        </p:spPr>
        <p:txBody>
          <a:bodyPr wrap="square" rtlCol="0">
            <a:spAutoFit/>
          </a:bodyPr>
          <a:lstStyle/>
          <a:p>
            <a:r>
              <a:rPr lang="en-US" dirty="0" smtClean="0"/>
              <a:t>Need read (r) on directory to read this column</a:t>
            </a:r>
            <a:endParaRPr lang="en-US" dirty="0"/>
          </a:p>
        </p:txBody>
      </p:sp>
      <p:sp>
        <p:nvSpPr>
          <p:cNvPr id="8" name="TextBox 7"/>
          <p:cNvSpPr txBox="1"/>
          <p:nvPr/>
        </p:nvSpPr>
        <p:spPr>
          <a:xfrm>
            <a:off x="6019800" y="3124200"/>
            <a:ext cx="2595465" cy="923330"/>
          </a:xfrm>
          <a:prstGeom prst="rect">
            <a:avLst/>
          </a:prstGeom>
          <a:noFill/>
        </p:spPr>
        <p:txBody>
          <a:bodyPr wrap="square" rtlCol="0">
            <a:spAutoFit/>
          </a:bodyPr>
          <a:lstStyle/>
          <a:p>
            <a:r>
              <a:rPr lang="en-US" dirty="0" smtClean="0"/>
              <a:t>Need search (x) on directory to access this column</a:t>
            </a:r>
            <a:endParaRPr lang="en-US" dirty="0"/>
          </a:p>
        </p:txBody>
      </p:sp>
      <p:cxnSp>
        <p:nvCxnSpPr>
          <p:cNvPr id="10" name="Straight Connector 9"/>
          <p:cNvCxnSpPr>
            <a:stCxn id="8" idx="0"/>
          </p:cNvCxnSpPr>
          <p:nvPr/>
        </p:nvCxnSpPr>
        <p:spPr>
          <a:xfrm flipH="1" flipV="1">
            <a:off x="6019800" y="2743200"/>
            <a:ext cx="1297733"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733800" y="2743200"/>
            <a:ext cx="228600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219200" y="1600200"/>
            <a:ext cx="556493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219200" y="1600200"/>
            <a:ext cx="0" cy="13335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733800" y="2743200"/>
            <a:ext cx="0" cy="1905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486400" y="4724400"/>
            <a:ext cx="2595465" cy="923330"/>
          </a:xfrm>
          <a:prstGeom prst="rect">
            <a:avLst/>
          </a:prstGeom>
          <a:noFill/>
        </p:spPr>
        <p:txBody>
          <a:bodyPr wrap="square" rtlCol="0">
            <a:spAutoFit/>
          </a:bodyPr>
          <a:lstStyle/>
          <a:p>
            <a:r>
              <a:rPr lang="en-US" dirty="0" smtClean="0"/>
              <a:t>Need write (w) </a:t>
            </a:r>
            <a:r>
              <a:rPr lang="en-US" b="1" i="1" dirty="0" smtClean="0"/>
              <a:t>and</a:t>
            </a:r>
            <a:r>
              <a:rPr lang="en-US" dirty="0" smtClean="0"/>
              <a:t> search (x) on directory to change first column</a:t>
            </a:r>
            <a:endParaRPr lang="en-US" dirty="0"/>
          </a:p>
        </p:txBody>
      </p:sp>
    </p:spTree>
    <p:extLst>
      <p:ext uri="{BB962C8B-B14F-4D97-AF65-F5344CB8AC3E}">
        <p14:creationId xmlns:p14="http://schemas.microsoft.com/office/powerpoint/2010/main" val="1983315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File Permissions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14153556"/>
              </p:ext>
            </p:extLst>
          </p:nvPr>
        </p:nvGraphicFramePr>
        <p:xfrm>
          <a:off x="838200" y="1600200"/>
          <a:ext cx="2209800" cy="4495798"/>
        </p:xfrm>
        <a:graphic>
          <a:graphicData uri="http://schemas.openxmlformats.org/drawingml/2006/table">
            <a:tbl>
              <a:tblPr firstRow="1" bandRow="1">
                <a:tableStyleId>{5C22544A-7EE6-4342-B048-85BDC9FD1C3A}</a:tableStyleId>
              </a:tblPr>
              <a:tblGrid>
                <a:gridCol w="2209800"/>
              </a:tblGrid>
              <a:tr h="1755842">
                <a:tc>
                  <a:txBody>
                    <a:bodyPr/>
                    <a:lstStyle/>
                    <a:p>
                      <a:r>
                        <a:rPr lang="en-US" dirty="0" err="1" smtClean="0"/>
                        <a:t>inode</a:t>
                      </a:r>
                      <a:r>
                        <a:rPr lang="en-US" dirty="0" smtClean="0"/>
                        <a:t> 5242946 </a:t>
                      </a:r>
                    </a:p>
                    <a:p>
                      <a:r>
                        <a:rPr lang="en-US" dirty="0" smtClean="0"/>
                        <a:t>-</a:t>
                      </a:r>
                      <a:r>
                        <a:rPr lang="en-US" dirty="0" err="1" smtClean="0"/>
                        <a:t>rw</a:t>
                      </a:r>
                      <a:r>
                        <a:rPr lang="en-US" dirty="0" smtClean="0"/>
                        <a:t>-</a:t>
                      </a:r>
                      <a:r>
                        <a:rPr lang="en-US" dirty="0" err="1" smtClean="0"/>
                        <a:t>rw</a:t>
                      </a:r>
                      <a:r>
                        <a:rPr lang="en-US" dirty="0" smtClean="0"/>
                        <a:t>-r-- access</a:t>
                      </a:r>
                      <a:r>
                        <a:rPr lang="en-US" baseline="0" dirty="0" smtClean="0"/>
                        <a:t> time</a:t>
                      </a:r>
                    </a:p>
                    <a:p>
                      <a:r>
                        <a:rPr lang="en-US" baseline="0" dirty="0" smtClean="0"/>
                        <a:t>modification time</a:t>
                      </a:r>
                    </a:p>
                    <a:p>
                      <a:r>
                        <a:rPr lang="en-US" baseline="0" dirty="0" smtClean="0"/>
                        <a:t>change time</a:t>
                      </a:r>
                    </a:p>
                    <a:p>
                      <a:r>
                        <a:rPr lang="en-US" baseline="0" dirty="0" smtClean="0"/>
                        <a:t>…etc…</a:t>
                      </a:r>
                      <a:endParaRPr lang="en-US" dirty="0"/>
                    </a:p>
                  </a:txBody>
                  <a:tcPr/>
                </a:tc>
              </a:tr>
              <a:tr h="2739956">
                <a:tc>
                  <a:txBody>
                    <a:bodyPr/>
                    <a:lstStyle/>
                    <a:p>
                      <a:r>
                        <a:rPr lang="en-US" dirty="0" smtClean="0"/>
                        <a:t>data blocks for the</a:t>
                      </a:r>
                      <a:r>
                        <a:rPr lang="en-US" baseline="0" dirty="0" smtClean="0"/>
                        <a:t> file</a:t>
                      </a:r>
                    </a:p>
                    <a:p>
                      <a:r>
                        <a:rPr lang="en-US" baseline="0" dirty="0" smtClean="0"/>
                        <a:t>there is no filename here</a:t>
                      </a:r>
                    </a:p>
                    <a:p>
                      <a:r>
                        <a:rPr lang="en-US" baseline="0" dirty="0" smtClean="0"/>
                        <a:t>the filename(s)  (at least one) are stored in directories</a:t>
                      </a:r>
                      <a:endParaRPr lang="en-US" dirty="0"/>
                    </a:p>
                  </a:txBody>
                  <a:tcPr/>
                </a:tc>
              </a:tr>
            </a:tbl>
          </a:graphicData>
        </a:graphic>
      </p:graphicFrame>
      <p:sp>
        <p:nvSpPr>
          <p:cNvPr id="7" name="TextBox 6"/>
          <p:cNvSpPr txBox="1"/>
          <p:nvPr/>
        </p:nvSpPr>
        <p:spPr>
          <a:xfrm>
            <a:off x="5257800" y="2010370"/>
            <a:ext cx="2595465" cy="1200329"/>
          </a:xfrm>
          <a:prstGeom prst="rect">
            <a:avLst/>
          </a:prstGeom>
          <a:noFill/>
        </p:spPr>
        <p:txBody>
          <a:bodyPr wrap="square" rtlCol="0">
            <a:spAutoFit/>
          </a:bodyPr>
          <a:lstStyle/>
          <a:p>
            <a:r>
              <a:rPr lang="en-US" smtClean="0"/>
              <a:t>Need </a:t>
            </a:r>
            <a:r>
              <a:rPr lang="en-US" dirty="0" smtClean="0"/>
              <a:t>search (x) on </a:t>
            </a:r>
            <a:r>
              <a:rPr lang="en-US" b="1" i="1" dirty="0" smtClean="0"/>
              <a:t>directory this file is in</a:t>
            </a:r>
            <a:r>
              <a:rPr lang="en-US" dirty="0" smtClean="0"/>
              <a:t> to access this info on the file’s </a:t>
            </a:r>
            <a:r>
              <a:rPr lang="en-US" dirty="0" err="1" smtClean="0"/>
              <a:t>inode</a:t>
            </a:r>
            <a:endParaRPr lang="en-US" dirty="0"/>
          </a:p>
        </p:txBody>
      </p:sp>
      <p:cxnSp>
        <p:nvCxnSpPr>
          <p:cNvPr id="10" name="Straight Arrow Connector 9"/>
          <p:cNvCxnSpPr/>
          <p:nvPr/>
        </p:nvCxnSpPr>
        <p:spPr>
          <a:xfrm flipH="1">
            <a:off x="3048000" y="2438400"/>
            <a:ext cx="2209800" cy="33635"/>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257800" y="3915370"/>
            <a:ext cx="2595465" cy="1200329"/>
          </a:xfrm>
          <a:prstGeom prst="rect">
            <a:avLst/>
          </a:prstGeom>
          <a:noFill/>
        </p:spPr>
        <p:txBody>
          <a:bodyPr wrap="square" rtlCol="0">
            <a:spAutoFit/>
          </a:bodyPr>
          <a:lstStyle/>
          <a:p>
            <a:r>
              <a:rPr lang="en-US" dirty="0" smtClean="0"/>
              <a:t>Need read (r) / write (w) / execute (x) on </a:t>
            </a:r>
            <a:r>
              <a:rPr lang="en-US" b="1" i="1" dirty="0" smtClean="0"/>
              <a:t>file </a:t>
            </a:r>
            <a:r>
              <a:rPr lang="en-US" dirty="0" smtClean="0"/>
              <a:t>to read / write / execute this file (contents)</a:t>
            </a:r>
            <a:endParaRPr lang="en-US" dirty="0"/>
          </a:p>
        </p:txBody>
      </p:sp>
      <p:cxnSp>
        <p:nvCxnSpPr>
          <p:cNvPr id="14" name="Straight Arrow Connector 13"/>
          <p:cNvCxnSpPr/>
          <p:nvPr/>
        </p:nvCxnSpPr>
        <p:spPr>
          <a:xfrm flipH="1">
            <a:off x="3048000" y="4343400"/>
            <a:ext cx="2209800" cy="33635"/>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2289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6800" y="304800"/>
            <a:ext cx="3326524" cy="5931543"/>
          </a:xfrm>
        </p:spPr>
      </p:pic>
      <p:sp>
        <p:nvSpPr>
          <p:cNvPr id="3" name="Title 2"/>
          <p:cNvSpPr>
            <a:spLocks noGrp="1"/>
          </p:cNvSpPr>
          <p:nvPr>
            <p:ph type="title"/>
          </p:nvPr>
        </p:nvSpPr>
        <p:spPr/>
        <p:txBody>
          <a:bodyPr/>
          <a:lstStyle/>
          <a:p>
            <a:r>
              <a:rPr lang="en-US" dirty="0" smtClean="0"/>
              <a:t>File Attributes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14</a:t>
            </a:fld>
            <a:endParaRPr lang="en-US"/>
          </a:p>
        </p:txBody>
      </p:sp>
    </p:spTree>
    <p:extLst>
      <p:ext uri="{BB962C8B-B14F-4D97-AF65-F5344CB8AC3E}">
        <p14:creationId xmlns:p14="http://schemas.microsoft.com/office/powerpoint/2010/main" val="1583062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360363" y="252413"/>
            <a:ext cx="8459787" cy="6211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2pPr>
            <a:lvl3pPr marL="647700" indent="-21590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5pPr>
            <a:lvl6pPr marL="2514600" indent="-228600" defTabSz="449263" fontAlgn="base">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6pPr>
            <a:lvl7pPr marL="2971800" indent="-228600" defTabSz="449263" fontAlgn="base">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7pPr>
            <a:lvl8pPr marL="3429000" indent="-228600" defTabSz="449263" fontAlgn="base">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8pPr>
            <a:lvl9pPr marL="3886200" indent="-228600" defTabSz="449263" fontAlgn="base">
              <a:lnSpc>
                <a:spcPct val="97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FFFFFF"/>
                </a:solidFill>
                <a:latin typeface="Arial" charset="0"/>
                <a:cs typeface="DejaVu Sans" charset="0"/>
              </a:defRPr>
            </a:lvl9pPr>
          </a:lstStyle>
          <a:p>
            <a:pPr>
              <a:lnSpc>
                <a:spcPct val="100000"/>
              </a:lnSpc>
              <a:spcBef>
                <a:spcPts val="450"/>
              </a:spcBef>
            </a:pPr>
            <a:r>
              <a:rPr lang="en-US" sz="2400" dirty="0" smtClean="0">
                <a:solidFill>
                  <a:srgbClr val="000000"/>
                </a:solidFill>
                <a:latin typeface="Bitstream Vera Serif" pitchFamily="16" charset="0"/>
              </a:rPr>
              <a:t>Information given by long listing: </a:t>
            </a:r>
            <a:r>
              <a:rPr lang="en-US" sz="2400" dirty="0" err="1" smtClean="0">
                <a:solidFill>
                  <a:srgbClr val="000000"/>
                </a:solidFill>
                <a:latin typeface="Bitstream Vera Serif" pitchFamily="16" charset="0"/>
              </a:rPr>
              <a:t>ls</a:t>
            </a:r>
            <a:r>
              <a:rPr lang="en-US" sz="2400" dirty="0" smtClean="0">
                <a:solidFill>
                  <a:srgbClr val="000000"/>
                </a:solidFill>
                <a:latin typeface="Bitstream Vera Serif" pitchFamily="16" charset="0"/>
              </a:rPr>
              <a:t> -l</a:t>
            </a:r>
            <a:endParaRPr lang="en-US" sz="2000" dirty="0">
              <a:solidFill>
                <a:srgbClr val="000000"/>
              </a:solidFill>
              <a:latin typeface="Bitstream Vera Serif" pitchFamily="16" charset="0"/>
            </a:endParaRPr>
          </a:p>
          <a:p>
            <a:pPr>
              <a:lnSpc>
                <a:spcPct val="100000"/>
              </a:lnSpc>
              <a:spcBef>
                <a:spcPts val="450"/>
              </a:spcBef>
            </a:pPr>
            <a:r>
              <a:rPr lang="en-US" sz="2000" dirty="0" smtClean="0">
                <a:solidFill>
                  <a:srgbClr val="000000"/>
                </a:solidFill>
                <a:latin typeface="Bitstream Vera Serif" pitchFamily="16" charset="0"/>
              </a:rPr>
              <a:t>10 characters</a:t>
            </a:r>
            <a:endParaRPr lang="en-US" sz="2000" dirty="0">
              <a:solidFill>
                <a:srgbClr val="000000"/>
              </a:solidFill>
              <a:latin typeface="Bitstream Vera Serif" pitchFamily="16" charset="0"/>
            </a:endParaRPr>
          </a:p>
          <a:p>
            <a:pPr lvl="2">
              <a:buSzPct val="45000"/>
              <a:buFont typeface="Wingdings" charset="2"/>
              <a:buChar char=""/>
            </a:pPr>
            <a:r>
              <a:rPr lang="en-US" sz="2000" dirty="0" smtClean="0">
                <a:solidFill>
                  <a:srgbClr val="000000"/>
                </a:solidFill>
                <a:latin typeface="Bitstream Vera Serif" pitchFamily="16" charset="0"/>
              </a:rPr>
              <a:t>file </a:t>
            </a:r>
            <a:r>
              <a:rPr lang="en-US" sz="2000" dirty="0">
                <a:solidFill>
                  <a:srgbClr val="000000"/>
                </a:solidFill>
                <a:latin typeface="Bitstream Vera Serif" pitchFamily="16" charset="0"/>
              </a:rPr>
              <a:t>type as the first letter</a:t>
            </a:r>
          </a:p>
          <a:p>
            <a:pPr lvl="2">
              <a:buSzPct val="45000"/>
              <a:buFont typeface="Wingdings" charset="2"/>
              <a:buChar char=""/>
            </a:pPr>
            <a:r>
              <a:rPr lang="en-US" sz="2000" dirty="0">
                <a:solidFill>
                  <a:srgbClr val="000000"/>
                </a:solidFill>
                <a:latin typeface="Bitstream Vera Serif" pitchFamily="16" charset="0"/>
              </a:rPr>
              <a:t>access modes (remaining letters)</a:t>
            </a:r>
          </a:p>
          <a:p>
            <a:pPr hangingPunct="0">
              <a:lnSpc>
                <a:spcPct val="100000"/>
              </a:lnSpc>
              <a:buClrTx/>
              <a:buSzPct val="45000"/>
              <a:buFontTx/>
              <a:buNone/>
            </a:pPr>
            <a:r>
              <a:rPr lang="en-US" sz="2000" dirty="0">
                <a:solidFill>
                  <a:srgbClr val="000000"/>
                </a:solidFill>
                <a:latin typeface="Bitstream Vera Serif" pitchFamily="16" charset="0"/>
              </a:rPr>
              <a:t>Link count </a:t>
            </a:r>
          </a:p>
          <a:p>
            <a:pPr lvl="2">
              <a:buSzPct val="45000"/>
              <a:buFont typeface="Wingdings" charset="2"/>
              <a:buChar char=""/>
            </a:pPr>
            <a:r>
              <a:rPr lang="en-US" sz="2000" dirty="0">
                <a:solidFill>
                  <a:srgbClr val="000000"/>
                </a:solidFill>
                <a:latin typeface="Bitstream Vera Serif" pitchFamily="16" charset="0"/>
              </a:rPr>
              <a:t>number of links to this file or directory</a:t>
            </a:r>
          </a:p>
          <a:p>
            <a:pPr hangingPunct="0">
              <a:lnSpc>
                <a:spcPct val="100000"/>
              </a:lnSpc>
              <a:buClrTx/>
              <a:buSzPct val="45000"/>
              <a:buFontTx/>
              <a:buNone/>
            </a:pPr>
            <a:r>
              <a:rPr lang="en-US" sz="2000" dirty="0">
                <a:solidFill>
                  <a:srgbClr val="000000"/>
                </a:solidFill>
                <a:latin typeface="Bitstream Vera Serif" pitchFamily="16" charset="0"/>
              </a:rPr>
              <a:t>User-owner Login Name</a:t>
            </a:r>
          </a:p>
          <a:p>
            <a:pPr lvl="2">
              <a:buSzPct val="45000"/>
              <a:buFont typeface="Wingdings" charset="2"/>
              <a:buChar char=""/>
            </a:pPr>
            <a:r>
              <a:rPr lang="en-US" sz="2000" dirty="0">
                <a:solidFill>
                  <a:srgbClr val="000000"/>
                </a:solidFill>
                <a:latin typeface="Bitstream Vera Serif" pitchFamily="16" charset="0"/>
              </a:rPr>
              <a:t>user who owns the file/directory</a:t>
            </a:r>
          </a:p>
          <a:p>
            <a:pPr lvl="2">
              <a:buSzPct val="45000"/>
              <a:buFont typeface="Wingdings" charset="2"/>
              <a:buChar char=""/>
            </a:pPr>
            <a:r>
              <a:rPr lang="en-US" sz="2000" dirty="0">
                <a:solidFill>
                  <a:srgbClr val="000000"/>
                </a:solidFill>
                <a:latin typeface="Bitstream Vera Serif" pitchFamily="16" charset="0"/>
              </a:rPr>
              <a:t>based on owner UID</a:t>
            </a:r>
          </a:p>
          <a:p>
            <a:pPr hangingPunct="0">
              <a:lnSpc>
                <a:spcPct val="100000"/>
              </a:lnSpc>
              <a:buClrTx/>
              <a:buSzPct val="45000"/>
              <a:buFontTx/>
              <a:buNone/>
            </a:pPr>
            <a:r>
              <a:rPr lang="en-US" sz="2000" dirty="0">
                <a:solidFill>
                  <a:srgbClr val="000000"/>
                </a:solidFill>
                <a:latin typeface="Bitstream Vera Serif" pitchFamily="16" charset="0"/>
              </a:rPr>
              <a:t>User-owner Group Name</a:t>
            </a:r>
          </a:p>
          <a:p>
            <a:pPr lvl="2">
              <a:buSzPct val="45000"/>
              <a:buFont typeface="Wingdings" charset="2"/>
              <a:buChar char=""/>
            </a:pPr>
            <a:r>
              <a:rPr lang="en-US" sz="2000" dirty="0">
                <a:solidFill>
                  <a:srgbClr val="000000"/>
                </a:solidFill>
                <a:latin typeface="Bitstream Vera Serif" pitchFamily="16" charset="0"/>
              </a:rPr>
              <a:t>group who owns the file/directory</a:t>
            </a:r>
          </a:p>
          <a:p>
            <a:pPr lvl="2">
              <a:buSzPct val="45000"/>
              <a:buFont typeface="Wingdings" charset="2"/>
              <a:buChar char=""/>
            </a:pPr>
            <a:r>
              <a:rPr lang="en-US" sz="2000" dirty="0">
                <a:solidFill>
                  <a:srgbClr val="000000"/>
                </a:solidFill>
                <a:latin typeface="Bitstream Vera Serif" pitchFamily="16" charset="0"/>
              </a:rPr>
              <a:t>based on owner GID</a:t>
            </a:r>
          </a:p>
          <a:p>
            <a:pPr hangingPunct="0">
              <a:lnSpc>
                <a:spcPct val="100000"/>
              </a:lnSpc>
              <a:buClrTx/>
              <a:buSzTx/>
              <a:buFontTx/>
              <a:buNone/>
            </a:pPr>
            <a:r>
              <a:rPr lang="en-US" sz="2000" dirty="0">
                <a:solidFill>
                  <a:srgbClr val="000000"/>
                </a:solidFill>
                <a:latin typeface="Bitstream Vera Serif" pitchFamily="16" charset="0"/>
              </a:rPr>
              <a:t>File Size </a:t>
            </a:r>
          </a:p>
          <a:p>
            <a:pPr lvl="2">
              <a:buSzPct val="45000"/>
              <a:buFont typeface="Wingdings" charset="2"/>
              <a:buChar char=""/>
            </a:pPr>
            <a:r>
              <a:rPr lang="en-US" sz="2000" dirty="0">
                <a:solidFill>
                  <a:srgbClr val="000000"/>
                </a:solidFill>
                <a:latin typeface="Bitstream Vera Serif" pitchFamily="16" charset="0"/>
              </a:rPr>
              <a:t>size (in bytes or K) of the file/directory</a:t>
            </a:r>
          </a:p>
          <a:p>
            <a:pPr hangingPunct="0">
              <a:lnSpc>
                <a:spcPct val="100000"/>
              </a:lnSpc>
              <a:buClrTx/>
              <a:buSzTx/>
              <a:buFontTx/>
              <a:buNone/>
            </a:pPr>
            <a:r>
              <a:rPr lang="en-US" sz="2000" dirty="0">
                <a:solidFill>
                  <a:srgbClr val="000000"/>
                </a:solidFill>
                <a:latin typeface="Bitstream Vera Serif" pitchFamily="16" charset="0"/>
              </a:rPr>
              <a:t>Date/Time Modified </a:t>
            </a:r>
          </a:p>
          <a:p>
            <a:pPr hangingPunct="0">
              <a:lnSpc>
                <a:spcPct val="100000"/>
              </a:lnSpc>
              <a:buSzPct val="45000"/>
              <a:buFont typeface="Wingdings" charset="2"/>
              <a:buChar char=""/>
            </a:pPr>
            <a:r>
              <a:rPr lang="en-US" sz="2000" dirty="0">
                <a:solidFill>
                  <a:srgbClr val="000000"/>
                </a:solidFill>
                <a:latin typeface="Bitstream Vera Serif" pitchFamily="16" charset="0"/>
              </a:rPr>
              <a:t>date and time when last created / modified / saved </a:t>
            </a:r>
          </a:p>
          <a:p>
            <a:pPr hangingPunct="0">
              <a:lnSpc>
                <a:spcPct val="100000"/>
              </a:lnSpc>
              <a:buClrTx/>
              <a:buSzTx/>
              <a:buFontTx/>
              <a:buNone/>
            </a:pPr>
            <a:r>
              <a:rPr lang="en-US" sz="2000" dirty="0">
                <a:solidFill>
                  <a:srgbClr val="000000"/>
                </a:solidFill>
                <a:latin typeface="Bitstream Vera Serif" pitchFamily="16" charset="0"/>
              </a:rPr>
              <a:t>File Name </a:t>
            </a:r>
          </a:p>
          <a:p>
            <a:pPr lvl="2">
              <a:buSzPct val="45000"/>
              <a:buFont typeface="Wingdings" charset="2"/>
              <a:buChar char=""/>
            </a:pPr>
            <a:r>
              <a:rPr lang="en-US" sz="2000" dirty="0">
                <a:solidFill>
                  <a:srgbClr val="000000"/>
                </a:solidFill>
                <a:latin typeface="Bitstream Vera Serif" pitchFamily="16" charset="0"/>
              </a:rPr>
              <a:t>actual file/directory name </a:t>
            </a:r>
          </a:p>
        </p:txBody>
      </p:sp>
    </p:spTree>
    <p:extLst>
      <p:ext uri="{BB962C8B-B14F-4D97-AF65-F5344CB8AC3E}">
        <p14:creationId xmlns:p14="http://schemas.microsoft.com/office/powerpoint/2010/main" val="679844950"/>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685800" y="381000"/>
            <a:ext cx="7772400" cy="9906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sz="4000"/>
              <a:t>File Types</a:t>
            </a:r>
          </a:p>
        </p:txBody>
      </p:sp>
      <p:sp>
        <p:nvSpPr>
          <p:cNvPr id="22530" name="Rectangle 2"/>
          <p:cNvSpPr>
            <a:spLocks noGrp="1" noChangeArrowheads="1"/>
          </p:cNvSpPr>
          <p:nvPr>
            <p:ph type="body" idx="1"/>
          </p:nvPr>
        </p:nvSpPr>
        <p:spPr>
          <a:xfrm>
            <a:off x="762000" y="1219200"/>
            <a:ext cx="7772400" cy="4648200"/>
          </a:xfrm>
          <a:ln/>
        </p:spPr>
        <p:txBody>
          <a:bodyPr lIns="90000" tIns="46800" rIns="90000" bIns="46800"/>
          <a:lstStyle/>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dirty="0">
                <a:latin typeface="Bitstream Vera Serif" pitchFamily="16" charset="0"/>
              </a:rPr>
              <a:t>Linux recognizes and identifies several file types, which is coded into the first letter of the first field of information about the file:</a:t>
            </a:r>
          </a:p>
          <a:p>
            <a:pPr>
              <a:lnSpc>
                <a:spcPct val="100000"/>
              </a:lnSpc>
              <a:spcAft>
                <a:spcPct val="0"/>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erif" pitchFamily="16" charset="0"/>
              </a:rPr>
              <a:t> 	</a:t>
            </a:r>
            <a:r>
              <a:rPr lang="en-US" sz="2400" b="1" dirty="0">
                <a:latin typeface="Bitstream Vera Sans Mono" pitchFamily="33" charset="0"/>
              </a:rPr>
              <a:t>-</a:t>
            </a:r>
            <a:r>
              <a:rPr lang="en-US" sz="2400" dirty="0">
                <a:latin typeface="Bitstream Vera Sans Mono" pitchFamily="33" charset="0"/>
              </a:rPr>
              <a:t> 		(</a:t>
            </a:r>
            <a:r>
              <a:rPr lang="en-US" sz="2400" b="1" dirty="0">
                <a:latin typeface="Bitstream Vera Sans Mono" pitchFamily="33" charset="0"/>
              </a:rPr>
              <a:t>dash</a:t>
            </a:r>
            <a:r>
              <a:rPr lang="en-US" sz="2400" dirty="0">
                <a:latin typeface="Bitstream Vera Sans Mono" pitchFamily="33" charset="0"/>
              </a:rPr>
              <a:t>)</a:t>
            </a:r>
            <a:r>
              <a:rPr lang="en-US" sz="2400" dirty="0">
                <a:latin typeface="Bitstream Vera Serif" pitchFamily="16" charset="0"/>
              </a:rPr>
              <a:t>a regular file</a:t>
            </a:r>
          </a:p>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ans Mono" pitchFamily="33" charset="0"/>
              </a:rPr>
              <a:t> 	b		</a:t>
            </a:r>
            <a:r>
              <a:rPr lang="en-US" sz="2400" dirty="0">
                <a:latin typeface="Bitstream Vera Serif" pitchFamily="16" charset="0"/>
              </a:rPr>
              <a:t>block device special file</a:t>
            </a:r>
          </a:p>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ans Mono" pitchFamily="33" charset="0"/>
              </a:rPr>
              <a:t> 	c</a:t>
            </a:r>
            <a:r>
              <a:rPr lang="en-US" sz="2400" dirty="0">
                <a:latin typeface="Bitstream Vera Sans Mono" pitchFamily="33" charset="0"/>
              </a:rPr>
              <a:t>		</a:t>
            </a:r>
            <a:r>
              <a:rPr lang="en-US" sz="2400" dirty="0">
                <a:latin typeface="Bitstream Vera Serif" pitchFamily="16" charset="0"/>
              </a:rPr>
              <a:t>character device special file</a:t>
            </a:r>
          </a:p>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ans Mono" pitchFamily="33" charset="0"/>
              </a:rPr>
              <a:t> 	d</a:t>
            </a:r>
            <a:r>
              <a:rPr lang="en-US" sz="2400" dirty="0">
                <a:latin typeface="Bitstream Vera Sans Mono" pitchFamily="33" charset="0"/>
              </a:rPr>
              <a:t>		</a:t>
            </a:r>
            <a:r>
              <a:rPr lang="en-US" sz="2400" dirty="0">
                <a:latin typeface="Bitstream Vera Serif" pitchFamily="16" charset="0"/>
              </a:rPr>
              <a:t>a directory</a:t>
            </a:r>
          </a:p>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ans Mono" pitchFamily="33" charset="0"/>
              </a:rPr>
              <a:t> 	l</a:t>
            </a:r>
            <a:r>
              <a:rPr lang="en-US" sz="2400" dirty="0">
                <a:latin typeface="Bitstream Vera Sans Mono" pitchFamily="33" charset="0"/>
              </a:rPr>
              <a:t>		</a:t>
            </a:r>
            <a:r>
              <a:rPr lang="en-US" sz="2400" dirty="0">
                <a:latin typeface="Bitstream Vera Serif" pitchFamily="16" charset="0"/>
              </a:rPr>
              <a:t>a symbolic (soft)  link</a:t>
            </a:r>
          </a:p>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ans Mono" pitchFamily="33" charset="0"/>
              </a:rPr>
              <a:t> 	p</a:t>
            </a:r>
            <a:r>
              <a:rPr lang="en-US" sz="2400" dirty="0">
                <a:latin typeface="Bitstream Vera Sans Mono" pitchFamily="33" charset="0"/>
              </a:rPr>
              <a:t>		</a:t>
            </a:r>
            <a:r>
              <a:rPr lang="en-US" sz="2400" dirty="0">
                <a:latin typeface="Bitstream Vera Serif" pitchFamily="16" charset="0"/>
              </a:rPr>
              <a:t>a named pipe or </a:t>
            </a:r>
            <a:r>
              <a:rPr lang="en-US" sz="2400" dirty="0" smtClean="0">
                <a:latin typeface="Bitstream Vera Serif" pitchFamily="16" charset="0"/>
              </a:rPr>
              <a:t>FIFO</a:t>
            </a:r>
            <a:endParaRPr lang="en-US" sz="2400" dirty="0">
              <a:latin typeface="Bitstream Vera Serif" pitchFamily="16" charset="0"/>
            </a:endParaRPr>
          </a:p>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sz="2400" b="1" dirty="0">
                <a:latin typeface="Bitstream Vera Serif" pitchFamily="16" charset="0"/>
              </a:rPr>
              <a:t> 	</a:t>
            </a:r>
            <a:r>
              <a:rPr lang="en-US" sz="2400" b="1" dirty="0">
                <a:latin typeface="Bitstream Vera Sans Mono" pitchFamily="33" charset="0"/>
              </a:rPr>
              <a:t>s</a:t>
            </a:r>
            <a:r>
              <a:rPr lang="en-US" sz="2400" dirty="0">
                <a:latin typeface="Bitstream Vera Serif" pitchFamily="16" charset="0"/>
              </a:rPr>
              <a:t>		socket special filename</a:t>
            </a:r>
          </a:p>
        </p:txBody>
      </p:sp>
    </p:spTree>
    <p:extLst>
      <p:ext uri="{BB962C8B-B14F-4D97-AF65-F5344CB8AC3E}">
        <p14:creationId xmlns:p14="http://schemas.microsoft.com/office/powerpoint/2010/main" val="71082116"/>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685800" y="0"/>
            <a:ext cx="7772400" cy="9906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sz="4000" dirty="0"/>
              <a:t>File Access Privileges</a:t>
            </a:r>
          </a:p>
        </p:txBody>
      </p:sp>
      <p:sp>
        <p:nvSpPr>
          <p:cNvPr id="23554" name="Rectangle 2"/>
          <p:cNvSpPr>
            <a:spLocks noGrp="1" noChangeArrowheads="1"/>
          </p:cNvSpPr>
          <p:nvPr>
            <p:ph type="body" idx="1"/>
          </p:nvPr>
        </p:nvSpPr>
        <p:spPr>
          <a:xfrm>
            <a:off x="609600" y="762000"/>
            <a:ext cx="7772400" cy="5102225"/>
          </a:xfrm>
          <a:ln/>
        </p:spPr>
        <p:txBody>
          <a:bodyPr lIns="90000" tIns="46800" rIns="90000" bIns="46800"/>
          <a:lstStyle/>
          <a:p>
            <a:pPr marL="431800" indent="-323850">
              <a:lnSpc>
                <a:spcPct val="100000"/>
              </a:lnSpc>
              <a:spcBef>
                <a:spcPts val="450"/>
              </a:spcBef>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CA" sz="2400" dirty="0">
                <a:latin typeface="Bitstream Vera Serif" pitchFamily="16" charset="0"/>
              </a:rPr>
              <a:t>In Linux, 3 types of access permissions or privileges can be associated with a </a:t>
            </a:r>
            <a:r>
              <a:rPr lang="en-CA" sz="2400" dirty="0" smtClean="0">
                <a:latin typeface="Bitstream Vera Serif" pitchFamily="16" charset="0"/>
              </a:rPr>
              <a:t>file:</a:t>
            </a:r>
            <a:endParaRPr lang="en-CA" sz="2400" dirty="0">
              <a:latin typeface="Bitstream Vera Serif" pitchFamily="16" charset="0"/>
            </a:endParaRP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ans Mono" pitchFamily="33" charset="0"/>
              </a:rPr>
              <a:t>read</a:t>
            </a:r>
            <a:r>
              <a:rPr lang="en-CA" sz="2400" b="1" dirty="0">
                <a:effectLst/>
                <a:latin typeface="Bitstream Vera Sans Mono" pitchFamily="33" charset="0"/>
              </a:rPr>
              <a:t> </a:t>
            </a:r>
            <a:r>
              <a:rPr lang="en-CA" sz="2400" dirty="0">
                <a:effectLst/>
                <a:latin typeface="Bitstream Vera Serif" pitchFamily="16" charset="0"/>
              </a:rPr>
              <a:t>(</a:t>
            </a:r>
            <a:r>
              <a:rPr lang="en-CA" sz="2400" dirty="0">
                <a:solidFill>
                  <a:srgbClr val="FF0000"/>
                </a:solidFill>
                <a:effectLst/>
                <a:latin typeface="Bitstream Vera Sans Mono" pitchFamily="33" charset="0"/>
              </a:rPr>
              <a:t>r</a:t>
            </a:r>
            <a:r>
              <a:rPr lang="en-CA" sz="2400" dirty="0">
                <a:effectLst/>
                <a:latin typeface="Bitstream Vera Serif" pitchFamily="16" charset="0"/>
              </a:rPr>
              <a:t>)</a:t>
            </a:r>
            <a:r>
              <a:rPr lang="en-CA" sz="2400" dirty="0">
                <a:solidFill>
                  <a:srgbClr val="000000"/>
                </a:solidFill>
                <a:effectLst/>
                <a:latin typeface="Bitstream Vera Serif" pitchFamily="16" charset="0"/>
              </a:rPr>
              <a:t> grants rights to read a file</a:t>
            </a: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ans Mono" pitchFamily="33" charset="0"/>
              </a:rPr>
              <a:t>write</a:t>
            </a:r>
            <a:r>
              <a:rPr lang="en-CA" sz="2400" dirty="0">
                <a:effectLst/>
                <a:latin typeface="Bitstream Vera Serif" pitchFamily="16" charset="0"/>
              </a:rPr>
              <a:t> (</a:t>
            </a:r>
            <a:r>
              <a:rPr lang="en-CA" sz="2400" b="1" dirty="0">
                <a:solidFill>
                  <a:srgbClr val="FF0000"/>
                </a:solidFill>
                <a:effectLst/>
                <a:latin typeface="Bitstream Vera Sans Mono" pitchFamily="33" charset="0"/>
              </a:rPr>
              <a:t>w</a:t>
            </a:r>
            <a:r>
              <a:rPr lang="en-CA" sz="2400" dirty="0">
                <a:effectLst/>
                <a:latin typeface="Bitstream Vera Serif" pitchFamily="16" charset="0"/>
              </a:rPr>
              <a:t>) </a:t>
            </a:r>
            <a:r>
              <a:rPr lang="en-CA" sz="2400" dirty="0">
                <a:solidFill>
                  <a:srgbClr val="000000"/>
                </a:solidFill>
                <a:effectLst/>
                <a:latin typeface="Bitstream Vera Serif" pitchFamily="16" charset="0"/>
              </a:rPr>
              <a:t>grants </a:t>
            </a:r>
            <a:r>
              <a:rPr lang="en-CA" sz="2400" dirty="0" smtClean="0">
                <a:solidFill>
                  <a:srgbClr val="000000"/>
                </a:solidFill>
                <a:effectLst/>
                <a:latin typeface="Bitstream Vera Serif" pitchFamily="16" charset="0"/>
              </a:rPr>
              <a:t>rights to </a:t>
            </a:r>
            <a:r>
              <a:rPr lang="en-CA" sz="2400" dirty="0">
                <a:solidFill>
                  <a:srgbClr val="000000"/>
                </a:solidFill>
                <a:effectLst/>
                <a:latin typeface="Bitstream Vera Serif" pitchFamily="16" charset="0"/>
              </a:rPr>
              <a:t>write to, or </a:t>
            </a:r>
            <a:r>
              <a:rPr lang="en-CA" sz="2400" dirty="0" smtClean="0">
                <a:solidFill>
                  <a:srgbClr val="000000"/>
                </a:solidFill>
                <a:effectLst/>
                <a:latin typeface="Bitstream Vera Serif" pitchFamily="16" charset="0"/>
              </a:rPr>
              <a:t>change, </a:t>
            </a:r>
            <a:r>
              <a:rPr lang="en-CA" sz="2400" dirty="0">
                <a:solidFill>
                  <a:srgbClr val="000000"/>
                </a:solidFill>
                <a:effectLst/>
                <a:latin typeface="Bitstream Vera Serif" pitchFamily="16" charset="0"/>
              </a:rPr>
              <a:t>a file</a:t>
            </a: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ans Mono" pitchFamily="33" charset="0"/>
              </a:rPr>
              <a:t>execute</a:t>
            </a:r>
            <a:r>
              <a:rPr lang="en-CA" sz="2400" dirty="0">
                <a:effectLst/>
                <a:latin typeface="Bitstream Vera Serif" pitchFamily="16" charset="0"/>
              </a:rPr>
              <a:t> (</a:t>
            </a:r>
            <a:r>
              <a:rPr lang="en-CA" sz="2400" b="1" dirty="0">
                <a:solidFill>
                  <a:srgbClr val="FF0000"/>
                </a:solidFill>
                <a:effectLst/>
                <a:latin typeface="Bitstream Vera Sans Mono" pitchFamily="33" charset="0"/>
              </a:rPr>
              <a:t>x</a:t>
            </a:r>
            <a:r>
              <a:rPr lang="en-CA" sz="2400" dirty="0">
                <a:effectLst/>
                <a:latin typeface="Bitstream Vera Serif" pitchFamily="16" charset="0"/>
              </a:rPr>
              <a:t>) </a:t>
            </a:r>
            <a:r>
              <a:rPr lang="en-CA" sz="2400" dirty="0">
                <a:solidFill>
                  <a:srgbClr val="000000"/>
                </a:solidFill>
                <a:effectLst/>
                <a:latin typeface="Bitstream Vera Serif" pitchFamily="16" charset="0"/>
              </a:rPr>
              <a:t>grants rights to </a:t>
            </a:r>
            <a:r>
              <a:rPr lang="en-CA" sz="2400" dirty="0" smtClean="0">
                <a:solidFill>
                  <a:srgbClr val="000000"/>
                </a:solidFill>
                <a:effectLst/>
                <a:latin typeface="Bitstream Vera Serif" pitchFamily="16" charset="0"/>
              </a:rPr>
              <a:t>execute </a:t>
            </a:r>
            <a:r>
              <a:rPr lang="en-CA" sz="2400" dirty="0">
                <a:solidFill>
                  <a:srgbClr val="000000"/>
                </a:solidFill>
                <a:effectLst/>
                <a:latin typeface="Bitstream Vera Serif" pitchFamily="16" charset="0"/>
              </a:rPr>
              <a:t>the file (to </a:t>
            </a:r>
            <a:r>
              <a:rPr lang="en-CA" sz="2400" dirty="0" smtClean="0">
                <a:solidFill>
                  <a:srgbClr val="000000"/>
                </a:solidFill>
                <a:effectLst/>
                <a:latin typeface="Bitstream Vera Serif" pitchFamily="16" charset="0"/>
              </a:rPr>
              <a:t>run </a:t>
            </a:r>
            <a:r>
              <a:rPr lang="en-CA" sz="2400" dirty="0">
                <a:solidFill>
                  <a:srgbClr val="000000"/>
                </a:solidFill>
                <a:effectLst/>
                <a:latin typeface="Bitstream Vera Serif" pitchFamily="16" charset="0"/>
              </a:rPr>
              <a:t>the file as a command)</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lang="en-CA" sz="2400" dirty="0">
                <a:latin typeface="Bitstream Vera Serif" pitchFamily="16" charset="0"/>
              </a:rPr>
              <a:t>All 3 permissions can then be applied to each of 3 types of </a:t>
            </a:r>
            <a:r>
              <a:rPr lang="en-CA" sz="2400" dirty="0" smtClean="0">
                <a:latin typeface="Bitstream Vera Serif" pitchFamily="16" charset="0"/>
              </a:rPr>
              <a:t> users:</a:t>
            </a:r>
            <a:endParaRPr lang="en-CA" sz="2400" dirty="0">
              <a:latin typeface="Bitstream Vera Serif" pitchFamily="16" charset="0"/>
            </a:endParaRP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smtClean="0">
                <a:solidFill>
                  <a:srgbClr val="FF0000"/>
                </a:solidFill>
                <a:effectLst/>
                <a:latin typeface="Bitstream Vera Serif" pitchFamily="16" charset="0"/>
              </a:rPr>
              <a:t>User:</a:t>
            </a:r>
            <a:r>
              <a:rPr lang="en-CA" sz="2400" dirty="0" smtClean="0">
                <a:effectLst/>
                <a:latin typeface="Bitstream Vera Serif" pitchFamily="16" charset="0"/>
              </a:rPr>
              <a:t>  </a:t>
            </a:r>
            <a:r>
              <a:rPr lang="en-CA" sz="2400" dirty="0" smtClean="0">
                <a:solidFill>
                  <a:srgbClr val="000000"/>
                </a:solidFill>
                <a:effectLst/>
                <a:latin typeface="Bitstream Vera Serif" pitchFamily="16" charset="0"/>
              </a:rPr>
              <a:t>owner </a:t>
            </a:r>
            <a:r>
              <a:rPr lang="en-CA" sz="2400" dirty="0">
                <a:solidFill>
                  <a:srgbClr val="000000"/>
                </a:solidFill>
                <a:effectLst/>
                <a:latin typeface="Bitstream Vera Serif" pitchFamily="16" charset="0"/>
              </a:rPr>
              <a:t>of the file</a:t>
            </a: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smtClean="0">
                <a:solidFill>
                  <a:srgbClr val="FF0000"/>
                </a:solidFill>
                <a:effectLst/>
                <a:latin typeface="Bitstream Vera Serif" pitchFamily="16" charset="0"/>
              </a:rPr>
              <a:t>Group:</a:t>
            </a:r>
            <a:r>
              <a:rPr lang="en-CA" sz="2400" b="1" i="1" dirty="0" smtClean="0">
                <a:solidFill>
                  <a:srgbClr val="FF0000"/>
                </a:solidFill>
                <a:effectLst/>
                <a:latin typeface="Bitstream Vera Serif" pitchFamily="16" charset="0"/>
              </a:rPr>
              <a:t> </a:t>
            </a:r>
            <a:r>
              <a:rPr lang="en-CA" sz="2400" dirty="0">
                <a:solidFill>
                  <a:srgbClr val="000000"/>
                </a:solidFill>
                <a:effectLst/>
                <a:latin typeface="Bitstream Vera Serif" pitchFamily="16" charset="0"/>
              </a:rPr>
              <a:t>group to which user must belong to gain associated rights</a:t>
            </a:r>
          </a:p>
          <a:p>
            <a:pPr marL="741363" lvl="1" indent="-284163" hangingPunct="1">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smtClean="0">
                <a:solidFill>
                  <a:srgbClr val="FF0000"/>
                </a:solidFill>
                <a:effectLst/>
                <a:latin typeface="Bitstream Vera Serif" pitchFamily="16" charset="0"/>
              </a:rPr>
              <a:t>Others:</a:t>
            </a:r>
            <a:r>
              <a:rPr lang="en-CA" sz="2400" b="1" i="1" dirty="0" smtClean="0">
                <a:solidFill>
                  <a:srgbClr val="FF0000"/>
                </a:solidFill>
                <a:effectLst/>
                <a:latin typeface="Bitstream Vera Serif" pitchFamily="16" charset="0"/>
              </a:rPr>
              <a:t> </a:t>
            </a:r>
            <a:r>
              <a:rPr lang="en-CA" sz="2400" dirty="0" smtClean="0">
                <a:solidFill>
                  <a:srgbClr val="000000"/>
                </a:solidFill>
                <a:effectLst/>
                <a:latin typeface="Bitstream Vera Serif" pitchFamily="16" charset="0"/>
              </a:rPr>
              <a:t>not</a:t>
            </a:r>
            <a:r>
              <a:rPr lang="en-CA" sz="2400" dirty="0" smtClean="0">
                <a:effectLst/>
                <a:latin typeface="Bitstream Vera Serif" pitchFamily="16" charset="0"/>
              </a:rPr>
              <a:t> </a:t>
            </a:r>
            <a:r>
              <a:rPr lang="en-CA" sz="2400" b="1" dirty="0">
                <a:solidFill>
                  <a:srgbClr val="FF0000"/>
                </a:solidFill>
                <a:effectLst/>
                <a:latin typeface="Bitstream Vera Serif" pitchFamily="16" charset="0"/>
              </a:rPr>
              <a:t>User</a:t>
            </a:r>
            <a:r>
              <a:rPr lang="en-CA" sz="2400" dirty="0">
                <a:effectLst/>
                <a:latin typeface="Bitstream Vera Serif" pitchFamily="16" charset="0"/>
              </a:rPr>
              <a:t> </a:t>
            </a:r>
            <a:r>
              <a:rPr lang="en-CA" sz="2400" dirty="0" smtClean="0">
                <a:solidFill>
                  <a:srgbClr val="000000"/>
                </a:solidFill>
                <a:effectLst/>
                <a:latin typeface="Bitstream Vera Serif" pitchFamily="16" charset="0"/>
              </a:rPr>
              <a:t>and </a:t>
            </a:r>
            <a:r>
              <a:rPr lang="en-CA" sz="2400" dirty="0">
                <a:solidFill>
                  <a:srgbClr val="000000"/>
                </a:solidFill>
                <a:effectLst/>
                <a:latin typeface="Bitstream Vera Serif" pitchFamily="16" charset="0"/>
              </a:rPr>
              <a:t>not </a:t>
            </a:r>
            <a:r>
              <a:rPr lang="en-CA" sz="2400" dirty="0" smtClean="0">
                <a:solidFill>
                  <a:srgbClr val="000000"/>
                </a:solidFill>
                <a:effectLst/>
                <a:latin typeface="Bitstream Vera Serif" pitchFamily="16" charset="0"/>
              </a:rPr>
              <a:t>member </a:t>
            </a:r>
            <a:r>
              <a:rPr lang="en-CA" sz="2400" dirty="0">
                <a:solidFill>
                  <a:srgbClr val="000000"/>
                </a:solidFill>
                <a:effectLst/>
                <a:latin typeface="Bitstream Vera Serif" pitchFamily="16" charset="0"/>
              </a:rPr>
              <a:t>of</a:t>
            </a:r>
            <a:r>
              <a:rPr lang="en-CA" sz="2400" dirty="0">
                <a:effectLst/>
                <a:latin typeface="Bitstream Vera Serif" pitchFamily="16" charset="0"/>
              </a:rPr>
              <a:t> </a:t>
            </a:r>
            <a:r>
              <a:rPr lang="en-CA" sz="2400" b="1" dirty="0">
                <a:solidFill>
                  <a:srgbClr val="FF0000"/>
                </a:solidFill>
                <a:effectLst/>
                <a:latin typeface="Bitstream Vera Serif" pitchFamily="16" charset="0"/>
              </a:rPr>
              <a:t>Group</a:t>
            </a:r>
            <a:r>
              <a:rPr lang="en-CA" sz="2400" dirty="0">
                <a:solidFill>
                  <a:srgbClr val="000000"/>
                </a:solidFill>
                <a:effectLst/>
                <a:latin typeface="Bitstream Vera Serif" pitchFamily="16" charset="0"/>
              </a:rPr>
              <a:t> </a:t>
            </a:r>
            <a:r>
              <a:rPr lang="en-CA" sz="2400" dirty="0" smtClean="0">
                <a:solidFill>
                  <a:srgbClr val="000000"/>
                </a:solidFill>
                <a:effectLst/>
                <a:latin typeface="Bitstream Vera Serif" pitchFamily="16" charset="0"/>
              </a:rPr>
              <a:t>(sometimes called “World” or “Everybody”)</a:t>
            </a:r>
            <a:endParaRPr lang="en-CA" sz="2400" dirty="0">
              <a:solidFill>
                <a:srgbClr val="000000"/>
              </a:solidFill>
              <a:effectLst/>
              <a:latin typeface="Bitstream Vera Serif" pitchFamily="16" charset="0"/>
            </a:endParaRPr>
          </a:p>
        </p:txBody>
      </p:sp>
    </p:spTree>
    <p:extLst>
      <p:ext uri="{BB962C8B-B14F-4D97-AF65-F5344CB8AC3E}">
        <p14:creationId xmlns:p14="http://schemas.microsoft.com/office/powerpoint/2010/main" val="1813730895"/>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1" name="Object 1"/>
          <p:cNvGraphicFramePr>
            <a:graphicFrameLocks noChangeAspect="1"/>
          </p:cNvGraphicFramePr>
          <p:nvPr/>
        </p:nvGraphicFramePr>
        <p:xfrm>
          <a:off x="360363" y="1377950"/>
          <a:ext cx="8313737" cy="3660775"/>
        </p:xfrm>
        <a:graphic>
          <a:graphicData uri="http://schemas.openxmlformats.org/presentationml/2006/ole">
            <mc:AlternateContent xmlns:mc="http://schemas.openxmlformats.org/markup-compatibility/2006">
              <mc:Choice xmlns:v="urn:schemas-microsoft-com:vml" Requires="v">
                <p:oleObj spid="_x0000_s1030" name="Worksheet" r:id="rId4" imgW="8314200" imgH="3661920" progId="Excel.Sheet.8">
                  <p:embed/>
                </p:oleObj>
              </mc:Choice>
              <mc:Fallback>
                <p:oleObj name="Worksheet" r:id="rId4" imgW="8314200" imgH="366192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363" y="1377950"/>
                        <a:ext cx="8313737" cy="3660775"/>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2" name="Text Box 2"/>
          <p:cNvSpPr txBox="1">
            <a:spLocks noChangeArrowheads="1"/>
          </p:cNvSpPr>
          <p:nvPr/>
        </p:nvSpPr>
        <p:spPr bwMode="auto">
          <a:xfrm>
            <a:off x="360363" y="360363"/>
            <a:ext cx="8099425" cy="563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5pPr>
            <a:lvl6pPr marL="2514600" indent="-228600" defTabSz="449263" fontAlgn="base">
              <a:lnSpc>
                <a:spcPct val="9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6pPr>
            <a:lvl7pPr marL="2971800" indent="-228600" defTabSz="449263" fontAlgn="base">
              <a:lnSpc>
                <a:spcPct val="9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7pPr>
            <a:lvl8pPr marL="3429000" indent="-228600" defTabSz="449263" fontAlgn="base">
              <a:lnSpc>
                <a:spcPct val="9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8pPr>
            <a:lvl9pPr marL="3886200" indent="-228600" defTabSz="449263" fontAlgn="base">
              <a:lnSpc>
                <a:spcPct val="97000"/>
              </a:lnSpc>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cs typeface="DejaVu Sans" charset="0"/>
              </a:defRPr>
            </a:lvl9pPr>
          </a:lstStyle>
          <a:p>
            <a:pPr algn="ctr"/>
            <a:r>
              <a:rPr lang="en-CA" sz="3200" b="1" dirty="0" smtClean="0">
                <a:solidFill>
                  <a:srgbClr val="000000"/>
                </a:solidFill>
                <a:latin typeface="Bitstream Vera Sans" pitchFamily="32" charset="0"/>
              </a:rPr>
              <a:t>Octal representation of permissions</a:t>
            </a:r>
            <a:endParaRPr lang="en-CA" sz="3200" b="1" dirty="0">
              <a:solidFill>
                <a:srgbClr val="000000"/>
              </a:solidFill>
              <a:latin typeface="Bitstream Vera Sans" pitchFamily="32" charset="0"/>
            </a:endParaRPr>
          </a:p>
        </p:txBody>
      </p:sp>
    </p:spTree>
    <p:extLst>
      <p:ext uri="{BB962C8B-B14F-4D97-AF65-F5344CB8AC3E}">
        <p14:creationId xmlns:p14="http://schemas.microsoft.com/office/powerpoint/2010/main" val="4251630843"/>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685800" y="381000"/>
            <a:ext cx="7772400" cy="9906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sz="4000"/>
              <a:t>Directory Access Privileges</a:t>
            </a:r>
          </a:p>
        </p:txBody>
      </p:sp>
      <p:sp>
        <p:nvSpPr>
          <p:cNvPr id="26626" name="Rectangle 2"/>
          <p:cNvSpPr>
            <a:spLocks noGrp="1" noChangeArrowheads="1"/>
          </p:cNvSpPr>
          <p:nvPr>
            <p:ph type="body" idx="1"/>
          </p:nvPr>
        </p:nvSpPr>
        <p:spPr>
          <a:xfrm>
            <a:off x="685800" y="1143000"/>
            <a:ext cx="7772400" cy="5337175"/>
          </a:xfrm>
          <a:ln/>
        </p:spPr>
        <p:txBody>
          <a:bodyPr lIns="90000" tIns="46800" rIns="90000" bIns="46800"/>
          <a:lstStyle/>
          <a:p>
            <a:pPr>
              <a:lnSpc>
                <a:spcPct val="100000"/>
              </a:lnSpc>
              <a:spcBef>
                <a:spcPts val="450"/>
              </a:spcBef>
              <a:spcAft>
                <a:spcPct val="0"/>
              </a:spcAft>
              <a:tabLst>
                <a:tab pos="723900" algn="l"/>
                <a:tab pos="1447800" algn="l"/>
                <a:tab pos="2171700" algn="l"/>
                <a:tab pos="2895600" algn="l"/>
                <a:tab pos="3619500" algn="l"/>
                <a:tab pos="4343400" algn="l"/>
                <a:tab pos="5067300" algn="l"/>
                <a:tab pos="5791200" algn="l"/>
                <a:tab pos="6515100" algn="l"/>
                <a:tab pos="7239000" algn="l"/>
              </a:tabLst>
            </a:pPr>
            <a:r>
              <a:rPr lang="en-CA" sz="2400" dirty="0">
                <a:latin typeface="Bitstream Vera Serif" pitchFamily="16" charset="0"/>
              </a:rPr>
              <a:t>The same three types of access permissions or privileges are associated with a directory, but with some differences:</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erif" pitchFamily="16" charset="0"/>
              </a:rPr>
              <a:t>read</a:t>
            </a:r>
            <a:r>
              <a:rPr lang="en-CA" sz="2400" dirty="0">
                <a:effectLst/>
                <a:latin typeface="Bitstream Vera Serif" pitchFamily="16" charset="0"/>
              </a:rPr>
              <a:t> (</a:t>
            </a:r>
            <a:r>
              <a:rPr lang="en-CA" sz="2400" b="1" dirty="0">
                <a:solidFill>
                  <a:srgbClr val="FF0000"/>
                </a:solidFill>
                <a:effectLst/>
                <a:latin typeface="Bitstream Vera Serif" pitchFamily="16" charset="0"/>
              </a:rPr>
              <a:t>r</a:t>
            </a:r>
            <a:r>
              <a:rPr lang="en-CA" sz="2400" dirty="0">
                <a:effectLst/>
                <a:latin typeface="Bitstream Vera Serif" pitchFamily="16" charset="0"/>
              </a:rPr>
              <a:t>)	</a:t>
            </a:r>
            <a:r>
              <a:rPr lang="en-CA" sz="2000" dirty="0">
                <a:solidFill>
                  <a:srgbClr val="000000"/>
                </a:solidFill>
                <a:effectLst/>
                <a:latin typeface="Bitstream Vera Serif" pitchFamily="16" charset="0"/>
              </a:rPr>
              <a:t>rights to read the directory</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erif" pitchFamily="16" charset="0"/>
              </a:rPr>
              <a:t>write</a:t>
            </a:r>
            <a:r>
              <a:rPr lang="en-CA" sz="2400" dirty="0">
                <a:effectLst/>
                <a:latin typeface="Bitstream Vera Serif" pitchFamily="16" charset="0"/>
              </a:rPr>
              <a:t> (</a:t>
            </a:r>
            <a:r>
              <a:rPr lang="en-CA" sz="2400" b="1" dirty="0" smtClean="0">
                <a:solidFill>
                  <a:srgbClr val="FF0000"/>
                </a:solidFill>
                <a:effectLst/>
                <a:latin typeface="Bitstream Vera Serif" pitchFamily="16" charset="0"/>
              </a:rPr>
              <a:t>w</a:t>
            </a:r>
            <a:r>
              <a:rPr lang="en-CA" sz="2400" dirty="0" smtClean="0">
                <a:effectLst/>
                <a:latin typeface="Bitstream Vera Serif" pitchFamily="16" charset="0"/>
              </a:rPr>
              <a:t>) </a:t>
            </a:r>
            <a:r>
              <a:rPr lang="en-CA" sz="2000" dirty="0" smtClean="0">
                <a:solidFill>
                  <a:srgbClr val="000000"/>
                </a:solidFill>
                <a:effectLst/>
                <a:latin typeface="Bitstream Vera Serif" pitchFamily="16" charset="0"/>
              </a:rPr>
              <a:t>rights </a:t>
            </a:r>
            <a:r>
              <a:rPr lang="en-CA" sz="2000" dirty="0">
                <a:solidFill>
                  <a:srgbClr val="000000"/>
                </a:solidFill>
                <a:effectLst/>
                <a:latin typeface="Bitstream Vera Serif" pitchFamily="16" charset="0"/>
              </a:rPr>
              <a:t>to create or remove in the directory</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smtClean="0">
                <a:solidFill>
                  <a:srgbClr val="FF0000"/>
                </a:solidFill>
                <a:effectLst/>
                <a:latin typeface="Bitstream Vera Serif" pitchFamily="16" charset="0"/>
              </a:rPr>
              <a:t>execute/search</a:t>
            </a:r>
            <a:r>
              <a:rPr lang="en-CA" sz="2400" dirty="0" smtClean="0">
                <a:effectLst/>
                <a:latin typeface="Bitstream Vera Serif" pitchFamily="16" charset="0"/>
              </a:rPr>
              <a:t> </a:t>
            </a:r>
            <a:r>
              <a:rPr lang="en-CA" sz="2400" dirty="0">
                <a:solidFill>
                  <a:srgbClr val="000000"/>
                </a:solidFill>
                <a:effectLst/>
                <a:latin typeface="Bitstream Vera Serif" pitchFamily="16" charset="0"/>
              </a:rPr>
              <a:t>(</a:t>
            </a:r>
            <a:r>
              <a:rPr lang="en-CA" sz="2400" b="1" dirty="0">
                <a:solidFill>
                  <a:srgbClr val="FF0000"/>
                </a:solidFill>
                <a:effectLst/>
                <a:latin typeface="Bitstream Vera Serif" pitchFamily="16" charset="0"/>
              </a:rPr>
              <a:t>x</a:t>
            </a:r>
            <a:r>
              <a:rPr lang="en-CA" sz="2400" dirty="0">
                <a:solidFill>
                  <a:srgbClr val="000000"/>
                </a:solidFill>
                <a:effectLst/>
                <a:latin typeface="Bitstream Vera Serif" pitchFamily="16" charset="0"/>
              </a:rPr>
              <a:t>)</a:t>
            </a:r>
            <a:r>
              <a:rPr lang="en-CA" sz="2400" dirty="0">
                <a:effectLst/>
                <a:latin typeface="Bitstream Vera Serif" pitchFamily="16" charset="0"/>
              </a:rPr>
              <a:t>	</a:t>
            </a:r>
            <a:r>
              <a:rPr lang="en-CA" sz="2000" dirty="0">
                <a:solidFill>
                  <a:srgbClr val="000000"/>
                </a:solidFill>
                <a:effectLst/>
                <a:latin typeface="Bitstream Vera Serif" pitchFamily="16" charset="0"/>
              </a:rPr>
              <a:t>rights to </a:t>
            </a:r>
            <a:r>
              <a:rPr lang="en-CA" sz="2000" u="sng" dirty="0">
                <a:solidFill>
                  <a:srgbClr val="000000"/>
                </a:solidFill>
                <a:effectLst/>
                <a:latin typeface="Bitstream Vera Serif" pitchFamily="16" charset="0"/>
              </a:rPr>
              <a:t>access</a:t>
            </a:r>
            <a:r>
              <a:rPr lang="en-CA" sz="2000" dirty="0">
                <a:solidFill>
                  <a:srgbClr val="000000"/>
                </a:solidFill>
                <a:effectLst/>
                <a:latin typeface="Bitstream Vera Serif" pitchFamily="16" charset="0"/>
              </a:rPr>
              <a:t> the </a:t>
            </a:r>
            <a:r>
              <a:rPr lang="en-CA" sz="2000" dirty="0" smtClean="0">
                <a:solidFill>
                  <a:srgbClr val="000000"/>
                </a:solidFill>
                <a:effectLst/>
                <a:latin typeface="Bitstream Vera Serif" pitchFamily="16" charset="0"/>
              </a:rPr>
              <a:t>directory</a:t>
            </a:r>
          </a:p>
          <a:p>
            <a:pPr marL="457200" lvl="1" indent="0" hangingPunct="1">
              <a:spcBef>
                <a:spcPts val="400"/>
              </a:spcBef>
              <a:spcAft>
                <a:spcPct val="0"/>
              </a:spcAft>
              <a:buClr>
                <a:srgbClr val="FF0000"/>
              </a:buClr>
              <a:buNone/>
              <a:tabLst>
                <a:tab pos="723900" algn="l"/>
                <a:tab pos="1447800" algn="l"/>
                <a:tab pos="2171700" algn="l"/>
                <a:tab pos="2895600" algn="l"/>
                <a:tab pos="3619500" algn="l"/>
                <a:tab pos="4343400" algn="l"/>
                <a:tab pos="5067300" algn="l"/>
                <a:tab pos="5791200" algn="l"/>
                <a:tab pos="6515100" algn="l"/>
                <a:tab pos="7239000" algn="l"/>
              </a:tabLst>
            </a:pPr>
            <a:r>
              <a:rPr lang="en-CA" sz="2000" dirty="0" smtClean="0">
                <a:solidFill>
                  <a:srgbClr val="000000"/>
                </a:solidFill>
                <a:latin typeface="Bitstream Vera Serif" pitchFamily="16" charset="0"/>
              </a:rPr>
              <a:t>meaning, cd into the directory, or access </a:t>
            </a:r>
            <a:r>
              <a:rPr lang="en-CA" sz="2000" dirty="0" err="1" smtClean="0">
                <a:solidFill>
                  <a:srgbClr val="000000"/>
                </a:solidFill>
                <a:latin typeface="Bitstream Vera Serif" pitchFamily="16" charset="0"/>
              </a:rPr>
              <a:t>inodes</a:t>
            </a:r>
            <a:r>
              <a:rPr lang="en-CA" sz="2000" dirty="0" smtClean="0">
                <a:solidFill>
                  <a:srgbClr val="000000"/>
                </a:solidFill>
                <a:latin typeface="Bitstream Vera Serif" pitchFamily="16" charset="0"/>
              </a:rPr>
              <a:t> it contains, or “pass through”</a:t>
            </a:r>
            <a:r>
              <a:rPr lang="en-CA" sz="2000" dirty="0" smtClean="0">
                <a:solidFill>
                  <a:srgbClr val="000000"/>
                </a:solidFill>
                <a:effectLst/>
                <a:latin typeface="Bitstream Vera Serif" pitchFamily="16" charset="0"/>
              </a:rPr>
              <a:t> </a:t>
            </a:r>
            <a:endParaRPr lang="en-CA" sz="2000" dirty="0">
              <a:solidFill>
                <a:srgbClr val="000000"/>
              </a:solidFill>
              <a:effectLst/>
              <a:latin typeface="Bitstream Vera Serif" pitchFamily="16" charset="0"/>
            </a:endParaRPr>
          </a:p>
          <a:p>
            <a:pPr>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Lst>
            </a:pPr>
            <a:r>
              <a:rPr lang="en-CA" sz="2400" dirty="0">
                <a:latin typeface="Bitstream Vera Serif" pitchFamily="16" charset="0"/>
              </a:rPr>
              <a:t>All three permissions can then be applied to each of three types of </a:t>
            </a:r>
            <a:r>
              <a:rPr lang="en-CA" sz="2400" dirty="0" smtClean="0">
                <a:latin typeface="Bitstream Vera Serif" pitchFamily="16" charset="0"/>
              </a:rPr>
              <a:t> users </a:t>
            </a:r>
            <a:r>
              <a:rPr lang="en-CA" sz="2400" dirty="0">
                <a:latin typeface="Bitstream Vera Serif" pitchFamily="16" charset="0"/>
              </a:rPr>
              <a:t>as before.</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erif" pitchFamily="16" charset="0"/>
              </a:rPr>
              <a:t>User</a:t>
            </a:r>
            <a:r>
              <a:rPr lang="en-CA" sz="2400" dirty="0">
                <a:effectLst/>
                <a:latin typeface="Bitstream Vera Serif" pitchFamily="16" charset="0"/>
              </a:rPr>
              <a:t> 		</a:t>
            </a:r>
            <a:r>
              <a:rPr lang="en-CA" sz="2400" dirty="0">
                <a:solidFill>
                  <a:srgbClr val="000000"/>
                </a:solidFill>
                <a:effectLst/>
                <a:latin typeface="Bitstream Vera Serif" pitchFamily="16" charset="0"/>
              </a:rPr>
              <a:t>owner/creator of the file</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erif" pitchFamily="16" charset="0"/>
              </a:rPr>
              <a:t>Group</a:t>
            </a:r>
            <a:r>
              <a:rPr lang="en-CA" sz="2400" b="1" i="1" dirty="0">
                <a:solidFill>
                  <a:srgbClr val="FF0000"/>
                </a:solidFill>
                <a:effectLst/>
                <a:latin typeface="Bitstream Vera Serif" pitchFamily="16" charset="0"/>
              </a:rPr>
              <a:t>	</a:t>
            </a:r>
            <a:r>
              <a:rPr lang="en-CA" sz="2400" dirty="0">
                <a:solidFill>
                  <a:srgbClr val="000000"/>
                </a:solidFill>
                <a:effectLst/>
                <a:latin typeface="Bitstream Vera Serif" pitchFamily="16" charset="0"/>
              </a:rPr>
              <a:t>group to which user must belong</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en-CA" sz="2400" b="1" dirty="0">
                <a:solidFill>
                  <a:srgbClr val="FF0000"/>
                </a:solidFill>
                <a:effectLst/>
                <a:latin typeface="Bitstream Vera Serif" pitchFamily="16" charset="0"/>
              </a:rPr>
              <a:t>Others</a:t>
            </a:r>
            <a:r>
              <a:rPr lang="en-CA" sz="2400" b="1" i="1" dirty="0">
                <a:solidFill>
                  <a:srgbClr val="FF0000"/>
                </a:solidFill>
                <a:effectLst/>
                <a:latin typeface="Bitstream Vera Serif" pitchFamily="16" charset="0"/>
              </a:rPr>
              <a:t>	</a:t>
            </a:r>
            <a:r>
              <a:rPr lang="en-CA" sz="2400" dirty="0">
                <a:solidFill>
                  <a:srgbClr val="000000"/>
                </a:solidFill>
                <a:effectLst/>
                <a:latin typeface="Bitstream Vera Serif" pitchFamily="16" charset="0"/>
              </a:rPr>
              <a:t>everyone else (Rest-of-world)</a:t>
            </a:r>
          </a:p>
        </p:txBody>
      </p:sp>
    </p:spTree>
    <p:extLst>
      <p:ext uri="{BB962C8B-B14F-4D97-AF65-F5344CB8AC3E}">
        <p14:creationId xmlns:p14="http://schemas.microsoft.com/office/powerpoint/2010/main" val="2110580615"/>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dirty="0" smtClean="0"/>
              <a:t>change your password on CLS if you haven’t already</a:t>
            </a:r>
          </a:p>
          <a:p>
            <a:pPr eaLnBrk="1" hangingPunct="1"/>
            <a:r>
              <a:rPr lang="en-US" dirty="0" smtClean="0"/>
              <a:t>the </a:t>
            </a:r>
            <a:r>
              <a:rPr lang="en-US" dirty="0" err="1" smtClean="0"/>
              <a:t>filesystem</a:t>
            </a:r>
            <a:endParaRPr lang="en-US" dirty="0" smtClean="0"/>
          </a:p>
          <a:p>
            <a:pPr eaLnBrk="1" hangingPunct="1"/>
            <a:r>
              <a:rPr lang="en-US" dirty="0" smtClean="0"/>
              <a:t>access permissions</a:t>
            </a:r>
          </a:p>
          <a:p>
            <a:pPr eaLnBrk="1" hangingPunct="1"/>
            <a:r>
              <a:rPr lang="en-US" dirty="0" smtClean="0"/>
              <a:t>symbolic links</a:t>
            </a:r>
          </a:p>
          <a:p>
            <a:pPr eaLnBrk="1" hangingPunct="1"/>
            <a:r>
              <a:rPr lang="en-US" dirty="0" smtClean="0"/>
              <a:t>hard links</a:t>
            </a:r>
          </a:p>
          <a:p>
            <a:pPr marL="109537" indent="0" eaLnBrk="1" hangingPunct="1">
              <a:buNone/>
            </a:pPr>
            <a:endParaRPr lang="en-US" dirty="0"/>
          </a:p>
          <a:p>
            <a:pPr marL="109537" indent="0" eaLnBrk="1" hangingPunct="1">
              <a:buNone/>
            </a:pPr>
            <a:endParaRPr lang="en-US" dirty="0" smtClean="0"/>
          </a:p>
          <a:p>
            <a:pPr eaLnBrk="1" hangingPunct="1"/>
            <a:endParaRPr lang="en-US" dirty="0"/>
          </a:p>
          <a:p>
            <a:pPr eaLnBrk="1" hangingPunct="1"/>
            <a:endParaRPr lang="en-US" dirty="0" smtClean="0"/>
          </a:p>
          <a:p>
            <a:pPr eaLnBrk="1" hangingPunct="1"/>
            <a:endParaRPr lang="en-US" dirty="0" smtClean="0"/>
          </a:p>
          <a:p>
            <a:pPr eaLnBrk="1" hangingPunct="1"/>
            <a:endParaRPr lang="en-US" dirty="0" smtClean="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DF3703A-82FA-4D9C-ABF7-9691B1B13E23}" type="slidenum">
              <a:rPr lang="en-US" smtClean="0"/>
              <a:pPr fontAlgn="base">
                <a:spcBef>
                  <a:spcPct val="0"/>
                </a:spcBef>
                <a:spcAft>
                  <a:spcPct val="0"/>
                </a:spcAft>
                <a:defRPr/>
              </a:pPr>
              <a:t>2</a:t>
            </a:fld>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Topics</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685800" y="3810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a:t>Linux File Permissions</a:t>
            </a:r>
          </a:p>
        </p:txBody>
      </p:sp>
      <p:sp>
        <p:nvSpPr>
          <p:cNvPr id="27650" name="Rectangle 2"/>
          <p:cNvSpPr>
            <a:spLocks noGrp="1" noChangeArrowheads="1"/>
          </p:cNvSpPr>
          <p:nvPr>
            <p:ph type="body" idx="1"/>
          </p:nvPr>
        </p:nvSpPr>
        <p:spPr>
          <a:xfrm>
            <a:off x="381000" y="1219200"/>
            <a:ext cx="8640762" cy="4572000"/>
          </a:xfrm>
          <a:ln/>
        </p:spPr>
        <p:txBody>
          <a:bodyPr lIns="90000" tIns="46800" rIns="90000" bIns="46800"/>
          <a:lstStyle/>
          <a:p>
            <a:pPr>
              <a:lnSpc>
                <a:spcPct val="100000"/>
              </a:lnSpc>
              <a:spcAft>
                <a:spcPts val="725"/>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Three special access </a:t>
            </a:r>
            <a:r>
              <a:rPr lang="en-US" sz="2400" dirty="0" smtClean="0">
                <a:latin typeface="Bitstream Vera Serif" pitchFamily="16" charset="0"/>
              </a:rPr>
              <a:t>bits. These </a:t>
            </a:r>
            <a:r>
              <a:rPr lang="en-US" sz="2400" dirty="0">
                <a:latin typeface="Bitstream Vera Serif" pitchFamily="16" charset="0"/>
              </a:rPr>
              <a:t>can be combined as needed.</a:t>
            </a:r>
          </a:p>
          <a:p>
            <a:pPr>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u="sng" dirty="0">
                <a:latin typeface="Bitstream Vera Serif" pitchFamily="16" charset="0"/>
              </a:rPr>
              <a:t>SUID - Set User ID bit</a:t>
            </a:r>
          </a:p>
          <a:p>
            <a:pPr lvl="2" hangingPunct="1">
              <a:spcAft>
                <a:spcPts val="725"/>
              </a:spcAft>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solidFill>
                  <a:srgbClr val="000000"/>
                </a:solidFill>
                <a:effectLst/>
                <a:latin typeface="Bitstream Vera Serif" pitchFamily="16" charset="0"/>
              </a:rPr>
              <a:t>When this bit is set on a file, the effective User ID of a process resulting from executing the file is that of the owner of the file, rather than the user that executed the file</a:t>
            </a:r>
          </a:p>
          <a:p>
            <a:pPr lvl="2" hangingPunct="1">
              <a:spcAft>
                <a:spcPts val="725"/>
              </a:spcAft>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solidFill>
                  <a:srgbClr val="000000"/>
                </a:solidFill>
                <a:latin typeface="Bitstream Vera Serif" pitchFamily="16" charset="0"/>
              </a:rPr>
              <a:t>For example, check the long listing of /</a:t>
            </a:r>
            <a:r>
              <a:rPr lang="en-US" dirty="0" err="1" smtClean="0">
                <a:solidFill>
                  <a:srgbClr val="000000"/>
                </a:solidFill>
                <a:latin typeface="Bitstream Vera Serif" pitchFamily="16" charset="0"/>
              </a:rPr>
              <a:t>usr</a:t>
            </a:r>
            <a:r>
              <a:rPr lang="en-US" dirty="0" smtClean="0">
                <a:solidFill>
                  <a:srgbClr val="000000"/>
                </a:solidFill>
                <a:latin typeface="Bitstream Vera Serif" pitchFamily="16" charset="0"/>
              </a:rPr>
              <a:t>/bin/</a:t>
            </a:r>
            <a:r>
              <a:rPr lang="en-US" dirty="0" err="1" smtClean="0">
                <a:solidFill>
                  <a:srgbClr val="000000"/>
                </a:solidFill>
                <a:latin typeface="Bitstream Vera Serif" pitchFamily="16" charset="0"/>
              </a:rPr>
              <a:t>passwd</a:t>
            </a:r>
            <a:r>
              <a:rPr lang="en-US" dirty="0" smtClean="0">
                <a:solidFill>
                  <a:srgbClr val="000000"/>
                </a:solidFill>
                <a:latin typeface="Bitstream Vera Serif" pitchFamily="16" charset="0"/>
              </a:rPr>
              <a:t> – the SUID bit makes this program run as root even when invoked by a regular user – allowing regular users to change their own password</a:t>
            </a:r>
            <a:endParaRPr lang="en-US" dirty="0">
              <a:solidFill>
                <a:srgbClr val="000000"/>
              </a:solidFill>
              <a:effectLst/>
              <a:latin typeface="Bitstream Vera Serif" pitchFamily="16" charset="0"/>
            </a:endParaRP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4xxx file-list</a:t>
            </a: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a:t>
            </a:r>
            <a:r>
              <a:rPr lang="en-US" sz="2400" b="1" dirty="0" err="1">
                <a:latin typeface="Bitstream Vera Sans Mono" pitchFamily="33" charset="0"/>
              </a:rPr>
              <a:t>u+s</a:t>
            </a:r>
            <a:r>
              <a:rPr lang="en-US" sz="2400" b="1" dirty="0">
                <a:latin typeface="Bitstream Vera Sans Mono" pitchFamily="33" charset="0"/>
              </a:rPr>
              <a:t> file-list</a:t>
            </a:r>
          </a:p>
        </p:txBody>
      </p:sp>
    </p:spTree>
    <p:extLst>
      <p:ext uri="{BB962C8B-B14F-4D97-AF65-F5344CB8AC3E}">
        <p14:creationId xmlns:p14="http://schemas.microsoft.com/office/powerpoint/2010/main" val="1515084652"/>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685800" y="3810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a:t>Linux File Permissions</a:t>
            </a:r>
          </a:p>
        </p:txBody>
      </p:sp>
      <p:sp>
        <p:nvSpPr>
          <p:cNvPr id="28674" name="Rectangle 2"/>
          <p:cNvSpPr>
            <a:spLocks noGrp="1" noChangeArrowheads="1"/>
          </p:cNvSpPr>
          <p:nvPr>
            <p:ph type="body" idx="1"/>
          </p:nvPr>
        </p:nvSpPr>
        <p:spPr>
          <a:xfrm>
            <a:off x="360363" y="1800225"/>
            <a:ext cx="8640762" cy="3544888"/>
          </a:xfrm>
          <a:ln/>
        </p:spPr>
        <p:txBody>
          <a:bodyPr lIns="90000" tIns="46800" rIns="90000" bIns="46800"/>
          <a:lstStyle/>
          <a:p>
            <a:pPr>
              <a:lnSpc>
                <a:spcPct val="100000"/>
              </a:lnSpc>
              <a:spcBef>
                <a:spcPts val="45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u="sng" dirty="0">
                <a:latin typeface="Bitstream Vera Serif" pitchFamily="16" charset="0"/>
              </a:rPr>
              <a:t>SGID - Set Group ID bit</a:t>
            </a:r>
          </a:p>
          <a:p>
            <a:pPr lvl="2" hangingPunct="1">
              <a:spcAft>
                <a:spcPts val="725"/>
              </a:spcAft>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solidFill>
                  <a:srgbClr val="000000"/>
                </a:solidFill>
                <a:effectLst/>
                <a:latin typeface="Bitstream Vera Serif" pitchFamily="16" charset="0"/>
              </a:rPr>
              <a:t>Similar to SUID, except an executable file with this bit set will run with effective Group ID of the owner of the file instead of the user who executed the file.</a:t>
            </a:r>
            <a:endParaRPr lang="en-US" dirty="0">
              <a:solidFill>
                <a:srgbClr val="000000"/>
              </a:solidFill>
              <a:effectLst/>
              <a:latin typeface="Bitstream Vera Serif" pitchFamily="16" charset="0"/>
            </a:endParaRP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2xxx file-list</a:t>
            </a: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a:t>
            </a:r>
            <a:r>
              <a:rPr lang="en-US" sz="2400" b="1" dirty="0" err="1">
                <a:latin typeface="Bitstream Vera Sans Mono" pitchFamily="33" charset="0"/>
              </a:rPr>
              <a:t>g+s</a:t>
            </a:r>
            <a:r>
              <a:rPr lang="en-US" sz="2400" b="1" dirty="0">
                <a:latin typeface="Bitstream Vera Sans Mono" pitchFamily="33" charset="0"/>
              </a:rPr>
              <a:t> file-list</a:t>
            </a:r>
          </a:p>
        </p:txBody>
      </p:sp>
    </p:spTree>
    <p:extLst>
      <p:ext uri="{BB962C8B-B14F-4D97-AF65-F5344CB8AC3E}">
        <p14:creationId xmlns:p14="http://schemas.microsoft.com/office/powerpoint/2010/main" val="1401320856"/>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685800" y="3810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a:t>Linux File Permissions</a:t>
            </a:r>
          </a:p>
        </p:txBody>
      </p:sp>
      <p:sp>
        <p:nvSpPr>
          <p:cNvPr id="29698" name="Rectangle 2"/>
          <p:cNvSpPr>
            <a:spLocks noGrp="1" noChangeArrowheads="1"/>
          </p:cNvSpPr>
          <p:nvPr>
            <p:ph type="body" idx="1"/>
          </p:nvPr>
        </p:nvSpPr>
        <p:spPr>
          <a:xfrm>
            <a:off x="360363" y="1619250"/>
            <a:ext cx="8640762" cy="4498975"/>
          </a:xfrm>
          <a:ln/>
        </p:spPr>
        <p:txBody>
          <a:bodyPr lIns="90000" tIns="46800" rIns="90000" bIns="46800"/>
          <a:lstStyle/>
          <a:p>
            <a:pPr>
              <a:lnSpc>
                <a:spcPct val="100000"/>
              </a:lnSpc>
              <a:spcBef>
                <a:spcPts val="45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u="sng" dirty="0">
                <a:latin typeface="Bitstream Vera Serif" pitchFamily="16" charset="0"/>
              </a:rPr>
              <a:t>sticky bit</a:t>
            </a:r>
            <a:r>
              <a:rPr lang="en-US" sz="2400" dirty="0">
                <a:latin typeface="Bitstream Vera Serif" pitchFamily="16" charset="0"/>
              </a:rPr>
              <a:t> (restricted  deletion  flag)</a:t>
            </a:r>
          </a:p>
          <a:p>
            <a:pPr lvl="2" hangingPunct="1">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a:latin typeface="Bitstream Vera Serif" pitchFamily="16" charset="0"/>
              </a:rPr>
              <a:t>The sticky bit </a:t>
            </a:r>
            <a:r>
              <a:rPr lang="en-US" sz="2000" dirty="0" smtClean="0">
                <a:latin typeface="Bitstream Vera Serif" pitchFamily="16" charset="0"/>
              </a:rPr>
              <a:t>on a directory prevents </a:t>
            </a:r>
            <a:r>
              <a:rPr lang="en-US" sz="2000" dirty="0">
                <a:latin typeface="Bitstream Vera Serif" pitchFamily="16" charset="0"/>
              </a:rPr>
              <a:t>unprivileged users from  removing or renaming a file in the directory unless they are the owner of the file or the  </a:t>
            </a:r>
            <a:r>
              <a:rPr lang="en-US" sz="2000" dirty="0" smtClean="0">
                <a:latin typeface="Bitstream Vera Serif" pitchFamily="16" charset="0"/>
              </a:rPr>
              <a:t>directory</a:t>
            </a:r>
          </a:p>
          <a:p>
            <a:pPr lvl="2" hangingPunct="1">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smtClean="0">
                <a:latin typeface="Bitstream Vera Serif" pitchFamily="16" charset="0"/>
              </a:rPr>
              <a:t>for example, </a:t>
            </a:r>
            <a:r>
              <a:rPr lang="en-US" sz="2000" b="1" dirty="0" smtClean="0">
                <a:latin typeface="Bitstream Vera Sans Mono" pitchFamily="33" charset="0"/>
              </a:rPr>
              <a:t>/</a:t>
            </a:r>
            <a:r>
              <a:rPr lang="en-US" sz="2000" b="1" dirty="0" err="1" smtClean="0">
                <a:latin typeface="Bitstream Vera Sans Mono" pitchFamily="33" charset="0"/>
              </a:rPr>
              <a:t>tmp</a:t>
            </a:r>
            <a:r>
              <a:rPr lang="en-US" sz="2000" b="1" dirty="0" smtClean="0">
                <a:latin typeface="Bitstream Vera Sans Mono" pitchFamily="33" charset="0"/>
              </a:rPr>
              <a:t> </a:t>
            </a:r>
            <a:r>
              <a:rPr lang="en-US" sz="2000" dirty="0" smtClean="0">
                <a:latin typeface="Bitstream Vera Sans Mono" pitchFamily="33" charset="0"/>
              </a:rPr>
              <a:t>is a world-writeable directory where all users need to create files, but only the owner of a file should be able to delete it</a:t>
            </a:r>
            <a:r>
              <a:rPr lang="en-US" sz="2000" dirty="0" smtClean="0">
                <a:latin typeface="Bitstream Vera Serif" pitchFamily="16" charset="0"/>
              </a:rPr>
              <a:t>.</a:t>
            </a:r>
          </a:p>
          <a:p>
            <a:pPr lvl="2" hangingPunct="1">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smtClean="0">
                <a:solidFill>
                  <a:srgbClr val="000000"/>
                </a:solidFill>
                <a:effectLst/>
                <a:latin typeface="Bitstream Vera Serif" pitchFamily="16" charset="0"/>
              </a:rPr>
              <a:t>without the sticky bit, hostile users could remove all files in /</a:t>
            </a:r>
            <a:r>
              <a:rPr lang="en-US" dirty="0" err="1" smtClean="0">
                <a:solidFill>
                  <a:srgbClr val="000000"/>
                </a:solidFill>
                <a:effectLst/>
                <a:latin typeface="Bitstream Vera Serif" pitchFamily="16" charset="0"/>
              </a:rPr>
              <a:t>tmp</a:t>
            </a:r>
            <a:r>
              <a:rPr lang="en-US" dirty="0" smtClean="0">
                <a:solidFill>
                  <a:srgbClr val="000000"/>
                </a:solidFill>
                <a:latin typeface="Bitstream Vera Serif" pitchFamily="16" charset="0"/>
              </a:rPr>
              <a:t>;  whereas with the sticky bit, they can remove only their own files.</a:t>
            </a:r>
            <a:endParaRPr lang="en-US" dirty="0">
              <a:solidFill>
                <a:srgbClr val="000000"/>
              </a:solidFill>
              <a:effectLst/>
              <a:latin typeface="Bitstream Vera Serif" pitchFamily="16" charset="0"/>
            </a:endParaRP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1xxx </a:t>
            </a:r>
            <a:r>
              <a:rPr lang="en-US" sz="2400" b="1" dirty="0" err="1">
                <a:latin typeface="Bitstream Vera Sans Mono" pitchFamily="33" charset="0"/>
              </a:rPr>
              <a:t>dir</a:t>
            </a:r>
            <a:r>
              <a:rPr lang="en-US" sz="2400" b="1" dirty="0">
                <a:latin typeface="Bitstream Vera Sans Mono" pitchFamily="33" charset="0"/>
              </a:rPr>
              <a:t>-list </a:t>
            </a: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+t </a:t>
            </a:r>
            <a:r>
              <a:rPr lang="en-US" sz="2400" b="1" dirty="0" err="1">
                <a:latin typeface="Bitstream Vera Sans Mono" pitchFamily="33" charset="0"/>
              </a:rPr>
              <a:t>dir</a:t>
            </a:r>
            <a:r>
              <a:rPr lang="en-US" sz="2400" b="1" dirty="0">
                <a:latin typeface="Bitstream Vera Sans Mono" pitchFamily="33" charset="0"/>
              </a:rPr>
              <a:t>-list</a:t>
            </a:r>
          </a:p>
          <a:p>
            <a:pPr>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i="1" dirty="0">
                <a:effectLst>
                  <a:outerShdw blurRad="38100" dist="38100" dir="2700000" algn="tl">
                    <a:srgbClr val="C0C0C0"/>
                  </a:outerShdw>
                </a:effectLst>
                <a:latin typeface="Bitstream Vera Serif" pitchFamily="16" charset="0"/>
              </a:rPr>
              <a:t/>
            </a:r>
            <a:br>
              <a:rPr lang="en-US" sz="2400" b="1" i="1" dirty="0">
                <a:effectLst>
                  <a:outerShdw blurRad="38100" dist="38100" dir="2700000" algn="tl">
                    <a:srgbClr val="C0C0C0"/>
                  </a:outerShdw>
                </a:effectLst>
                <a:latin typeface="Bitstream Vera Serif" pitchFamily="16" charset="0"/>
              </a:rPr>
            </a:br>
            <a:endParaRPr lang="en-US" sz="2400" b="1" i="1" dirty="0">
              <a:effectLst>
                <a:outerShdw blurRad="38100" dist="38100" dir="2700000" algn="tl">
                  <a:srgbClr val="C0C0C0"/>
                </a:outerShdw>
              </a:effectLst>
              <a:latin typeface="Bitstream Vera Serif" pitchFamily="16" charset="0"/>
            </a:endParaRPr>
          </a:p>
        </p:txBody>
      </p:sp>
    </p:spTree>
    <p:extLst>
      <p:ext uri="{BB962C8B-B14F-4D97-AF65-F5344CB8AC3E}">
        <p14:creationId xmlns:p14="http://schemas.microsoft.com/office/powerpoint/2010/main" val="3854522748"/>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685800" y="3810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a:t>Linux File Permissions</a:t>
            </a:r>
          </a:p>
        </p:txBody>
      </p:sp>
      <p:sp>
        <p:nvSpPr>
          <p:cNvPr id="30722" name="Rectangle 2"/>
          <p:cNvSpPr>
            <a:spLocks noGrp="1" noChangeArrowheads="1"/>
          </p:cNvSpPr>
          <p:nvPr>
            <p:ph type="body" idx="1"/>
          </p:nvPr>
        </p:nvSpPr>
        <p:spPr>
          <a:xfrm>
            <a:off x="179388" y="1422400"/>
            <a:ext cx="8820150" cy="4968875"/>
          </a:xfrm>
          <a:ln/>
        </p:spPr>
        <p:txBody>
          <a:bodyPr lIns="90000" tIns="46800" rIns="90000" bIns="46800"/>
          <a:lstStyle/>
          <a:p>
            <a:pPr marL="431800" indent="-323850">
              <a:lnSpc>
                <a:spcPct val="100000"/>
              </a:lnSpc>
              <a:spcBef>
                <a:spcPts val="45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latin typeface="Bitstream Vera Serif" pitchFamily="16" charset="0"/>
              </a:rPr>
              <a:t>The </a:t>
            </a:r>
            <a:r>
              <a:rPr lang="en-US" sz="2400" dirty="0">
                <a:latin typeface="Bitstream Vera Serif" pitchFamily="16" charset="0"/>
              </a:rPr>
              <a:t>permissions a user will have is </a:t>
            </a:r>
            <a:r>
              <a:rPr lang="en-US" sz="2400" dirty="0" smtClean="0">
                <a:latin typeface="Bitstream Vera Serif" pitchFamily="16" charset="0"/>
              </a:rPr>
              <a:t>determined in this way:</a:t>
            </a:r>
            <a:endParaRPr lang="en-US" sz="2400" dirty="0">
              <a:latin typeface="Bitstream Vera Serif" pitchFamily="16" charset="0"/>
            </a:endParaRPr>
          </a:p>
          <a:p>
            <a:pPr marL="739775" lvl="1" indent="-282575" hangingPunct="1">
              <a:spcBef>
                <a:spcPts val="400"/>
              </a:spcBef>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solidFill>
                  <a:srgbClr val="000000"/>
                </a:solidFill>
                <a:effectLst/>
                <a:latin typeface="Bitstream Vera Serif" pitchFamily="16" charset="0"/>
              </a:rPr>
              <a:t>If the </a:t>
            </a:r>
            <a:r>
              <a:rPr lang="en-US" sz="2400" dirty="0" smtClean="0">
                <a:solidFill>
                  <a:srgbClr val="000000"/>
                </a:solidFill>
                <a:effectLst/>
                <a:latin typeface="Bitstream Vera Serif" pitchFamily="16" charset="0"/>
              </a:rPr>
              <a:t>user is </a:t>
            </a:r>
            <a:r>
              <a:rPr lang="en-US" sz="2400" dirty="0">
                <a:solidFill>
                  <a:srgbClr val="000000"/>
                </a:solidFill>
                <a:effectLst/>
                <a:latin typeface="Bitstream Vera Serif" pitchFamily="16" charset="0"/>
              </a:rPr>
              <a:t>the </a:t>
            </a:r>
            <a:r>
              <a:rPr lang="en-US" sz="2400" u="sng" dirty="0">
                <a:solidFill>
                  <a:srgbClr val="000000"/>
                </a:solidFill>
                <a:effectLst/>
                <a:latin typeface="Bitstream Vera Serif" pitchFamily="16" charset="0"/>
              </a:rPr>
              <a:t>owner</a:t>
            </a:r>
            <a:r>
              <a:rPr lang="en-US" sz="2400" dirty="0">
                <a:solidFill>
                  <a:srgbClr val="000000"/>
                </a:solidFill>
                <a:effectLst/>
                <a:latin typeface="Bitstream Vera Serif" pitchFamily="16" charset="0"/>
              </a:rPr>
              <a:t> of the file </a:t>
            </a:r>
            <a:r>
              <a:rPr lang="en-US" sz="2400" dirty="0" smtClean="0">
                <a:solidFill>
                  <a:srgbClr val="000000"/>
                </a:solidFill>
                <a:effectLst/>
                <a:latin typeface="Bitstream Vera Serif" pitchFamily="16" charset="0"/>
              </a:rPr>
              <a:t>or </a:t>
            </a:r>
            <a:r>
              <a:rPr lang="en-US" sz="2400" dirty="0">
                <a:solidFill>
                  <a:srgbClr val="000000"/>
                </a:solidFill>
                <a:effectLst/>
                <a:latin typeface="Bitstream Vera Serif" pitchFamily="16" charset="0"/>
              </a:rPr>
              <a:t>directory, then the </a:t>
            </a:r>
            <a:r>
              <a:rPr lang="en-US" sz="2400" b="1" u="sng" dirty="0">
                <a:solidFill>
                  <a:srgbClr val="FF0000"/>
                </a:solidFill>
                <a:effectLst/>
                <a:latin typeface="Bitstream Vera Serif" pitchFamily="16" charset="0"/>
              </a:rPr>
              <a:t>user</a:t>
            </a:r>
            <a:r>
              <a:rPr lang="en-US" sz="2400" dirty="0">
                <a:solidFill>
                  <a:srgbClr val="000000"/>
                </a:solidFill>
                <a:effectLst/>
                <a:latin typeface="Bitstream Vera Serif" pitchFamily="16" charset="0"/>
              </a:rPr>
              <a:t>  rights are used.</a:t>
            </a:r>
          </a:p>
          <a:p>
            <a:pPr marL="739775" lvl="1" indent="-282575" hangingPunct="1">
              <a:spcBef>
                <a:spcPts val="400"/>
              </a:spcBef>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solidFill>
                  <a:srgbClr val="000000"/>
                </a:solidFill>
                <a:effectLst/>
                <a:latin typeface="Bitstream Vera Serif" pitchFamily="16" charset="0"/>
              </a:rPr>
              <a:t>If the user is </a:t>
            </a:r>
            <a:r>
              <a:rPr lang="en-US" sz="2400" u="sng" dirty="0">
                <a:solidFill>
                  <a:srgbClr val="000000"/>
                </a:solidFill>
                <a:effectLst/>
                <a:latin typeface="Bitstream Vera Serif" pitchFamily="16" charset="0"/>
              </a:rPr>
              <a:t>not</a:t>
            </a:r>
            <a:r>
              <a:rPr lang="en-US" sz="2400" dirty="0">
                <a:solidFill>
                  <a:srgbClr val="000000"/>
                </a:solidFill>
                <a:effectLst/>
                <a:latin typeface="Bitstream Vera Serif" pitchFamily="16" charset="0"/>
              </a:rPr>
              <a:t> the owner but is a </a:t>
            </a:r>
            <a:r>
              <a:rPr lang="en-US" sz="2400" dirty="0" smtClean="0">
                <a:solidFill>
                  <a:srgbClr val="000000"/>
                </a:solidFill>
                <a:effectLst/>
                <a:latin typeface="Bitstream Vera Serif" pitchFamily="16" charset="0"/>
              </a:rPr>
              <a:t>member </a:t>
            </a:r>
            <a:r>
              <a:rPr lang="en-US" sz="2400" dirty="0">
                <a:solidFill>
                  <a:srgbClr val="000000"/>
                </a:solidFill>
                <a:effectLst/>
                <a:latin typeface="Bitstream Vera Serif" pitchFamily="16" charset="0"/>
              </a:rPr>
              <a:t>of the group owning the file </a:t>
            </a:r>
            <a:r>
              <a:rPr lang="en-US" sz="2400" dirty="0" smtClean="0">
                <a:solidFill>
                  <a:srgbClr val="000000"/>
                </a:solidFill>
                <a:effectLst/>
                <a:latin typeface="Bitstream Vera Serif" pitchFamily="16" charset="0"/>
              </a:rPr>
              <a:t>or </a:t>
            </a:r>
            <a:r>
              <a:rPr lang="en-US" sz="2400" dirty="0">
                <a:solidFill>
                  <a:srgbClr val="000000"/>
                </a:solidFill>
                <a:effectLst/>
                <a:latin typeface="Bitstream Vera Serif" pitchFamily="16" charset="0"/>
              </a:rPr>
              <a:t>directory, then the</a:t>
            </a:r>
            <a:r>
              <a:rPr lang="en-US" sz="2400" dirty="0">
                <a:effectLst/>
                <a:latin typeface="Bitstream Vera Serif" pitchFamily="16" charset="0"/>
              </a:rPr>
              <a:t> </a:t>
            </a:r>
            <a:r>
              <a:rPr lang="en-US" sz="2400" b="1" u="sng" dirty="0">
                <a:solidFill>
                  <a:srgbClr val="FF0000"/>
                </a:solidFill>
                <a:effectLst/>
                <a:latin typeface="Bitstream Vera Serif" pitchFamily="16" charset="0"/>
              </a:rPr>
              <a:t>group</a:t>
            </a:r>
            <a:r>
              <a:rPr lang="en-US" sz="2400" dirty="0">
                <a:solidFill>
                  <a:srgbClr val="000000"/>
                </a:solidFill>
                <a:effectLst/>
                <a:latin typeface="Bitstream Vera Serif" pitchFamily="16" charset="0"/>
              </a:rPr>
              <a:t>  rights are used.</a:t>
            </a:r>
          </a:p>
          <a:p>
            <a:pPr marL="739775" lvl="1" indent="-282575" hangingPunct="1">
              <a:spcBef>
                <a:spcPts val="400"/>
              </a:spcBef>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a:solidFill>
                  <a:srgbClr val="000000"/>
                </a:solidFill>
                <a:effectLst/>
                <a:latin typeface="Bitstream Vera Serif" pitchFamily="16" charset="0"/>
              </a:rPr>
              <a:t>If the user is neither the owner nor a part of the group owning the file, then the </a:t>
            </a:r>
            <a:r>
              <a:rPr lang="en-US" sz="2400" b="1" u="sng" dirty="0">
                <a:solidFill>
                  <a:srgbClr val="FF0000"/>
                </a:solidFill>
                <a:effectLst/>
                <a:latin typeface="Bitstream Vera Serif" pitchFamily="16" charset="0"/>
              </a:rPr>
              <a:t>other</a:t>
            </a:r>
            <a:r>
              <a:rPr lang="en-US" sz="2400" dirty="0">
                <a:solidFill>
                  <a:srgbClr val="000000"/>
                </a:solidFill>
                <a:effectLst/>
                <a:latin typeface="Bitstream Vera Serif" pitchFamily="16" charset="0"/>
              </a:rPr>
              <a:t>  </a:t>
            </a:r>
            <a:r>
              <a:rPr lang="en-US" sz="2400" dirty="0" smtClean="0">
                <a:solidFill>
                  <a:srgbClr val="000000"/>
                </a:solidFill>
                <a:effectLst/>
                <a:latin typeface="Bitstream Vera Serif" pitchFamily="16" charset="0"/>
              </a:rPr>
              <a:t>rights </a:t>
            </a:r>
            <a:r>
              <a:rPr lang="en-US" sz="2400" dirty="0">
                <a:solidFill>
                  <a:srgbClr val="000000"/>
                </a:solidFill>
                <a:effectLst/>
                <a:latin typeface="Bitstream Vera Serif" pitchFamily="16" charset="0"/>
              </a:rPr>
              <a:t>are </a:t>
            </a:r>
            <a:r>
              <a:rPr lang="en-US" sz="2400" dirty="0" smtClean="0">
                <a:solidFill>
                  <a:srgbClr val="000000"/>
                </a:solidFill>
                <a:effectLst/>
                <a:latin typeface="Bitstream Vera Serif" pitchFamily="16" charset="0"/>
              </a:rPr>
              <a:t>used.</a:t>
            </a:r>
          </a:p>
          <a:p>
            <a:pPr marL="658812" indent="-457200" hangingPunct="1">
              <a:buClr>
                <a:srgbClr val="A886E0"/>
              </a:buClr>
              <a:buSzPct val="70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dirty="0" smtClean="0">
                <a:solidFill>
                  <a:srgbClr val="000000"/>
                </a:solidFill>
                <a:latin typeface="Bitstream Vera Serif" pitchFamily="16" charset="0"/>
              </a:rPr>
              <a:t>NOTE: It is possible to give the “world” more permissions that the owner of the file.  For example, the unusual permissions  </a:t>
            </a:r>
            <a:r>
              <a:rPr lang="en-US" sz="2400" dirty="0" smtClean="0">
                <a:solidFill>
                  <a:srgbClr val="000000"/>
                </a:solidFill>
                <a:latin typeface="Courier New" pitchFamily="49" charset="0"/>
                <a:cs typeface="Courier New" pitchFamily="49" charset="0"/>
              </a:rPr>
              <a:t>-r--</a:t>
            </a:r>
            <a:r>
              <a:rPr lang="en-US" sz="2400" dirty="0" err="1" smtClean="0">
                <a:solidFill>
                  <a:srgbClr val="000000"/>
                </a:solidFill>
                <a:latin typeface="Courier New" pitchFamily="49" charset="0"/>
                <a:cs typeface="Courier New" pitchFamily="49" charset="0"/>
              </a:rPr>
              <a:t>rw-rw</a:t>
            </a:r>
            <a:r>
              <a:rPr lang="en-US" sz="2400" dirty="0" smtClean="0">
                <a:solidFill>
                  <a:srgbClr val="000000"/>
                </a:solidFill>
                <a:latin typeface="Courier New" pitchFamily="49" charset="0"/>
                <a:cs typeface="Courier New" pitchFamily="49" charset="0"/>
              </a:rPr>
              <a:t>-</a:t>
            </a:r>
            <a:r>
              <a:rPr lang="en-US" sz="2400" dirty="0" smtClean="0">
                <a:solidFill>
                  <a:srgbClr val="000000"/>
                </a:solidFill>
                <a:latin typeface="Bitstream Vera Serif" pitchFamily="16" charset="0"/>
              </a:rPr>
              <a:t> would prevent only the owner from changing the file – all others could change it!</a:t>
            </a:r>
            <a:endParaRPr lang="en-US" sz="2400" dirty="0">
              <a:solidFill>
                <a:srgbClr val="000000"/>
              </a:solidFill>
              <a:effectLst/>
              <a:latin typeface="Bitstream Vera Serif" pitchFamily="16" charset="0"/>
            </a:endParaRPr>
          </a:p>
        </p:txBody>
      </p:sp>
    </p:spTree>
    <p:extLst>
      <p:ext uri="{BB962C8B-B14F-4D97-AF65-F5344CB8AC3E}">
        <p14:creationId xmlns:p14="http://schemas.microsoft.com/office/powerpoint/2010/main" val="391629252"/>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533400" y="-2286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dirty="0" err="1"/>
              <a:t>u</a:t>
            </a:r>
            <a:r>
              <a:rPr lang="en-CA" dirty="0" err="1" smtClean="0"/>
              <a:t>mask</a:t>
            </a:r>
            <a:endParaRPr lang="en-CA" dirty="0"/>
          </a:p>
        </p:txBody>
      </p:sp>
      <p:sp>
        <p:nvSpPr>
          <p:cNvPr id="31746" name="Rectangle 2"/>
          <p:cNvSpPr>
            <a:spLocks noGrp="1" noChangeArrowheads="1"/>
          </p:cNvSpPr>
          <p:nvPr>
            <p:ph type="body" idx="1"/>
          </p:nvPr>
        </p:nvSpPr>
        <p:spPr>
          <a:xfrm>
            <a:off x="228600" y="685800"/>
            <a:ext cx="8459787" cy="5486400"/>
          </a:xfrm>
          <a:ln/>
        </p:spPr>
        <p:txBody>
          <a:bodyPr lIns="90000" tIns="46800" rIns="90000" bIns="46800"/>
          <a:lstStyle/>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latin typeface="Bitstream Vera Serif" pitchFamily="16" charset="0"/>
              </a:rPr>
              <a:t>The permissions assigned </a:t>
            </a:r>
            <a:r>
              <a:rPr lang="en-US" sz="2400" dirty="0">
                <a:latin typeface="Bitstream Vera Serif" pitchFamily="16" charset="0"/>
              </a:rPr>
              <a:t>to </a:t>
            </a:r>
            <a:r>
              <a:rPr lang="en-US" sz="2400" dirty="0" smtClean="0">
                <a:latin typeface="Bitstream Vera Serif" pitchFamily="16" charset="0"/>
              </a:rPr>
              <a:t>newly created files or directories are determined by the </a:t>
            </a:r>
            <a:r>
              <a:rPr lang="en-US" sz="2400" b="1" dirty="0" err="1" smtClean="0">
                <a:latin typeface="Bitstream Vera Serif" pitchFamily="16" charset="0"/>
              </a:rPr>
              <a:t>umask</a:t>
            </a:r>
            <a:r>
              <a:rPr lang="en-US" sz="2400" dirty="0">
                <a:latin typeface="Bitstream Vera Serif" pitchFamily="16" charset="0"/>
              </a:rPr>
              <a:t> </a:t>
            </a:r>
            <a:r>
              <a:rPr lang="en-US" sz="2400" dirty="0" smtClean="0">
                <a:latin typeface="Bitstream Vera Serif" pitchFamily="16" charset="0"/>
              </a:rPr>
              <a:t>value of your shell.</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latin typeface="Bitstream Vera Serif" pitchFamily="16" charset="0"/>
              </a:rPr>
              <a:t>Commands: </a:t>
            </a:r>
            <a:endParaRPr lang="en-US" sz="2400" dirty="0">
              <a:latin typeface="Bitstream Vera Serif" pitchFamily="16" charset="0"/>
            </a:endParaRPr>
          </a:p>
          <a:p>
            <a:pPr lvl="2" hangingPunct="1">
              <a:spcAft>
                <a:spcPct val="0"/>
              </a:spcAft>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solidFill>
                  <a:srgbClr val="000000"/>
                </a:solidFill>
                <a:effectLst/>
                <a:latin typeface="Bitstream Vera Sans Mono" pitchFamily="33" charset="0"/>
              </a:rPr>
              <a:t>umask</a:t>
            </a:r>
            <a:r>
              <a:rPr lang="en-US" sz="2400" b="1" i="1" dirty="0">
                <a:solidFill>
                  <a:srgbClr val="000000"/>
                </a:solidFill>
                <a:effectLst/>
                <a:latin typeface="Bitstream Vera Serif" pitchFamily="16" charset="0"/>
              </a:rPr>
              <a:t> </a:t>
            </a:r>
            <a:r>
              <a:rPr lang="en-US" sz="2400" dirty="0">
                <a:solidFill>
                  <a:srgbClr val="000000"/>
                </a:solidFill>
                <a:effectLst/>
                <a:latin typeface="Bitstream Vera Serif" pitchFamily="16" charset="0"/>
              </a:rPr>
              <a:t>- display current </a:t>
            </a:r>
            <a:r>
              <a:rPr lang="en-US" sz="2400" dirty="0" err="1" smtClean="0">
                <a:solidFill>
                  <a:srgbClr val="000000"/>
                </a:solidFill>
                <a:effectLst/>
                <a:latin typeface="Bitstream Vera Serif" pitchFamily="16" charset="0"/>
              </a:rPr>
              <a:t>umask</a:t>
            </a:r>
            <a:r>
              <a:rPr lang="en-US" sz="2400" dirty="0" smtClean="0">
                <a:solidFill>
                  <a:srgbClr val="000000"/>
                </a:solidFill>
                <a:effectLst/>
                <a:latin typeface="Bitstream Vera Serif" pitchFamily="16" charset="0"/>
              </a:rPr>
              <a:t> </a:t>
            </a:r>
            <a:endParaRPr lang="en-US" sz="2400" dirty="0">
              <a:solidFill>
                <a:srgbClr val="000000"/>
              </a:solidFill>
              <a:effectLst/>
              <a:latin typeface="Bitstream Vera Serif" pitchFamily="16" charset="0"/>
            </a:endParaRPr>
          </a:p>
          <a:p>
            <a:pPr lvl="2" hangingPunct="1">
              <a:spcAft>
                <a:spcPct val="0"/>
              </a:spcAft>
              <a:buClr>
                <a:srgbClr val="E5E5FF"/>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solidFill>
                  <a:srgbClr val="000000"/>
                </a:solidFill>
                <a:effectLst/>
                <a:latin typeface="Bitstream Vera Sans Mono" pitchFamily="33" charset="0"/>
              </a:rPr>
              <a:t>umask</a:t>
            </a:r>
            <a:r>
              <a:rPr lang="en-US" sz="2400" b="1" dirty="0">
                <a:solidFill>
                  <a:srgbClr val="000000"/>
                </a:solidFill>
                <a:effectLst/>
                <a:latin typeface="Bitstream Vera Sans Mono" pitchFamily="33" charset="0"/>
              </a:rPr>
              <a:t> xyz</a:t>
            </a:r>
            <a:r>
              <a:rPr lang="en-US" sz="2400" b="1" i="1" dirty="0">
                <a:solidFill>
                  <a:srgbClr val="000000"/>
                </a:solidFill>
                <a:effectLst/>
                <a:latin typeface="Bitstream Vera Serif" pitchFamily="16" charset="0"/>
              </a:rPr>
              <a:t> </a:t>
            </a:r>
            <a:r>
              <a:rPr lang="en-US" sz="2400" dirty="0">
                <a:solidFill>
                  <a:srgbClr val="000000"/>
                </a:solidFill>
                <a:effectLst/>
                <a:latin typeface="Bitstream Vera Serif" pitchFamily="16" charset="0"/>
              </a:rPr>
              <a:t>- sets new </a:t>
            </a:r>
            <a:r>
              <a:rPr lang="en-US" sz="2400" dirty="0" err="1" smtClean="0">
                <a:solidFill>
                  <a:srgbClr val="000000"/>
                </a:solidFill>
                <a:effectLst/>
                <a:latin typeface="Bitstream Vera Serif" pitchFamily="16" charset="0"/>
              </a:rPr>
              <a:t>umask</a:t>
            </a:r>
            <a:r>
              <a:rPr lang="en-US" sz="2400" dirty="0" smtClean="0">
                <a:solidFill>
                  <a:srgbClr val="000000"/>
                </a:solidFill>
                <a:effectLst/>
                <a:latin typeface="Bitstream Vera Serif" pitchFamily="16" charset="0"/>
              </a:rPr>
              <a:t> </a:t>
            </a:r>
            <a:r>
              <a:rPr lang="en-US" sz="2400" dirty="0">
                <a:solidFill>
                  <a:srgbClr val="000000"/>
                </a:solidFill>
                <a:effectLst/>
                <a:latin typeface="Bitstream Vera Serif" pitchFamily="16" charset="0"/>
              </a:rPr>
              <a:t>to </a:t>
            </a:r>
            <a:r>
              <a:rPr lang="en-US" sz="2400" dirty="0" smtClean="0">
                <a:solidFill>
                  <a:srgbClr val="000000"/>
                </a:solidFill>
                <a:effectLst/>
                <a:latin typeface="Bitstream Vera Serif" pitchFamily="16" charset="0"/>
              </a:rPr>
              <a:t>an octal value </a:t>
            </a:r>
            <a:r>
              <a:rPr lang="en-US" sz="2400" b="1" dirty="0" smtClean="0">
                <a:solidFill>
                  <a:srgbClr val="000000"/>
                </a:solidFill>
                <a:effectLst/>
                <a:latin typeface="Bitstream Vera Serif" pitchFamily="16" charset="0"/>
              </a:rPr>
              <a:t>xyz</a:t>
            </a:r>
            <a:endParaRPr lang="en-US" sz="2400" b="1" i="1" dirty="0" smtClean="0">
              <a:solidFill>
                <a:srgbClr val="000000"/>
              </a:solidFill>
              <a:effectLst/>
              <a:latin typeface="Bitstream Vera Serif" pitchFamily="16" charset="0"/>
            </a:endParaRPr>
          </a:p>
          <a:p>
            <a:pPr marL="484187" indent="-282575" hangingPunct="1">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effectLst/>
                <a:latin typeface="Bitstream Vera Serif" pitchFamily="16" charset="0"/>
              </a:rPr>
              <a:t>permissions on a newly created file or directory are calculated as follows:</a:t>
            </a:r>
          </a:p>
          <a:p>
            <a:pPr marL="977900" lvl="2" indent="-282575" hangingPunct="1">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smtClean="0">
                <a:solidFill>
                  <a:srgbClr val="000000"/>
                </a:solidFill>
                <a:effectLst/>
                <a:latin typeface="Bitstream Vera Serif" pitchFamily="16" charset="0"/>
              </a:rPr>
              <a:t>start with a “default” of 777 for a directory or 666 for a file</a:t>
            </a:r>
          </a:p>
          <a:p>
            <a:pPr marL="977900" lvl="2" indent="-282575" hangingPunct="1">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000" dirty="0" smtClean="0">
                <a:solidFill>
                  <a:srgbClr val="000000"/>
                </a:solidFill>
                <a:latin typeface="Bitstream Vera Serif" pitchFamily="16" charset="0"/>
              </a:rPr>
              <a:t>for any 1 in the binary representation of the </a:t>
            </a:r>
            <a:r>
              <a:rPr lang="en-US" sz="2000" dirty="0" err="1" smtClean="0">
                <a:solidFill>
                  <a:srgbClr val="000000"/>
                </a:solidFill>
                <a:latin typeface="Bitstream Vera Serif" pitchFamily="16" charset="0"/>
              </a:rPr>
              <a:t>umask</a:t>
            </a:r>
            <a:r>
              <a:rPr lang="en-US" sz="2000" dirty="0" smtClean="0">
                <a:solidFill>
                  <a:srgbClr val="000000"/>
                </a:solidFill>
                <a:latin typeface="Bitstream Vera Serif" pitchFamily="16" charset="0"/>
              </a:rPr>
              <a:t>, change the corresponding bit to 0 in the binary representation of the default </a:t>
            </a:r>
            <a:endParaRPr lang="en-US" sz="2000" dirty="0">
              <a:solidFill>
                <a:srgbClr val="000000"/>
              </a:solidFill>
              <a:effectLst/>
              <a:latin typeface="Bitstream Vera Serif" pitchFamily="16" charset="0"/>
            </a:endParaRPr>
          </a:p>
          <a:p>
            <a:pPr marL="739775" lvl="1" indent="-282575" hangingPunct="1">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err="1" smtClean="0">
                <a:solidFill>
                  <a:srgbClr val="000000"/>
                </a:solidFill>
                <a:latin typeface="Bitstream Vera Serif" pitchFamily="16" charset="0"/>
              </a:rPr>
              <a:t>umask</a:t>
            </a:r>
            <a:r>
              <a:rPr lang="en-US" sz="2400" dirty="0" smtClean="0">
                <a:solidFill>
                  <a:srgbClr val="000000"/>
                </a:solidFill>
                <a:latin typeface="Bitstream Vera Serif" pitchFamily="16" charset="0"/>
              </a:rPr>
              <a:t> is a reverse mask: the binary representation tells you what bits in the 777 or 666 default will be 0 in the permissions of the newly created file or directory</a:t>
            </a:r>
            <a:endParaRPr lang="en-US" sz="2400" dirty="0">
              <a:solidFill>
                <a:srgbClr val="000000"/>
              </a:solidFill>
              <a:effectLst/>
              <a:latin typeface="Bitstream Vera Serif" pitchFamily="16" charset="0"/>
            </a:endParaRPr>
          </a:p>
        </p:txBody>
      </p:sp>
    </p:spTree>
    <p:extLst>
      <p:ext uri="{BB962C8B-B14F-4D97-AF65-F5344CB8AC3E}">
        <p14:creationId xmlns:p14="http://schemas.microsoft.com/office/powerpoint/2010/main" val="2309910871"/>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lstStyle/>
          <a:p>
            <a:r>
              <a:rPr lang="en-US" dirty="0" smtClean="0"/>
              <a:t>if </a:t>
            </a:r>
            <a:r>
              <a:rPr lang="en-US" dirty="0" err="1" smtClean="0"/>
              <a:t>umask</a:t>
            </a:r>
            <a:r>
              <a:rPr lang="en-US" dirty="0" smtClean="0"/>
              <a:t> is 022</a:t>
            </a:r>
          </a:p>
          <a:p>
            <a:pPr lvl="1"/>
            <a:r>
              <a:rPr lang="en-US" dirty="0" smtClean="0"/>
              <a:t>binary </a:t>
            </a:r>
            <a:r>
              <a:rPr lang="en-US" dirty="0" err="1" smtClean="0"/>
              <a:t>umask</a:t>
            </a:r>
            <a:r>
              <a:rPr lang="en-US" dirty="0" smtClean="0"/>
              <a:t> representation: 000010010 = 022</a:t>
            </a:r>
          </a:p>
          <a:p>
            <a:pPr lvl="1"/>
            <a:r>
              <a:rPr lang="en-US" dirty="0" smtClean="0"/>
              <a:t>default file permissions 666:  110110110</a:t>
            </a:r>
          </a:p>
          <a:p>
            <a:pPr lvl="1"/>
            <a:r>
              <a:rPr lang="en-US" dirty="0" smtClean="0"/>
              <a:t>permissions  on new file:        110100100 = 644</a:t>
            </a:r>
          </a:p>
          <a:p>
            <a:r>
              <a:rPr lang="en-US" dirty="0" smtClean="0"/>
              <a:t>if </a:t>
            </a:r>
            <a:r>
              <a:rPr lang="en-US" dirty="0" err="1" smtClean="0"/>
              <a:t>umask</a:t>
            </a:r>
            <a:r>
              <a:rPr lang="en-US" dirty="0" smtClean="0"/>
              <a:t> is 002</a:t>
            </a:r>
          </a:p>
          <a:p>
            <a:pPr lvl="1"/>
            <a:r>
              <a:rPr lang="en-US" dirty="0" smtClean="0"/>
              <a:t>binary </a:t>
            </a:r>
            <a:r>
              <a:rPr lang="en-US" dirty="0" err="1" smtClean="0"/>
              <a:t>umask</a:t>
            </a:r>
            <a:r>
              <a:rPr lang="en-US" dirty="0" smtClean="0"/>
              <a:t> representation: 000000010 = 002</a:t>
            </a:r>
          </a:p>
          <a:p>
            <a:pPr lvl="1"/>
            <a:r>
              <a:rPr lang="en-US" dirty="0" smtClean="0"/>
              <a:t>default file permissions 666:  110110110</a:t>
            </a:r>
          </a:p>
          <a:p>
            <a:pPr lvl="1"/>
            <a:r>
              <a:rPr lang="en-US" dirty="0" smtClean="0"/>
              <a:t>permissions on new file:         110110100 = 664</a:t>
            </a:r>
          </a:p>
          <a:p>
            <a:r>
              <a:rPr lang="en-US" dirty="0" smtClean="0"/>
              <a:t>if </a:t>
            </a:r>
            <a:r>
              <a:rPr lang="en-US" dirty="0" err="1" smtClean="0"/>
              <a:t>umask</a:t>
            </a:r>
            <a:r>
              <a:rPr lang="en-US" dirty="0" smtClean="0"/>
              <a:t> is 003</a:t>
            </a:r>
          </a:p>
          <a:p>
            <a:pPr lvl="1"/>
            <a:r>
              <a:rPr lang="en-US" dirty="0" smtClean="0"/>
              <a:t>binary </a:t>
            </a:r>
            <a:r>
              <a:rPr lang="en-US" dirty="0" err="1" smtClean="0"/>
              <a:t>umask</a:t>
            </a:r>
            <a:r>
              <a:rPr lang="en-US" dirty="0" smtClean="0"/>
              <a:t> representation: 000000011 = 003</a:t>
            </a:r>
          </a:p>
          <a:p>
            <a:pPr lvl="1"/>
            <a:r>
              <a:rPr lang="en-US" dirty="0" smtClean="0"/>
              <a:t>default file permissions 666:  110110110</a:t>
            </a:r>
          </a:p>
          <a:p>
            <a:pPr lvl="1"/>
            <a:r>
              <a:rPr lang="en-US" dirty="0" smtClean="0"/>
              <a:t>permissions on new file:         110110100 = 664</a:t>
            </a:r>
            <a:endParaRPr lang="en-US" dirty="0"/>
          </a:p>
        </p:txBody>
      </p:sp>
      <p:sp>
        <p:nvSpPr>
          <p:cNvPr id="3" name="Title 2"/>
          <p:cNvSpPr>
            <a:spLocks noGrp="1"/>
          </p:cNvSpPr>
          <p:nvPr>
            <p:ph type="title"/>
          </p:nvPr>
        </p:nvSpPr>
        <p:spPr/>
        <p:txBody>
          <a:bodyPr/>
          <a:lstStyle/>
          <a:p>
            <a:r>
              <a:rPr lang="en-US" dirty="0" err="1" smtClean="0"/>
              <a:t>umask</a:t>
            </a:r>
            <a:r>
              <a:rPr lang="en-US" dirty="0" smtClean="0"/>
              <a:t> examples (Files)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25</a:t>
            </a:fld>
            <a:endParaRPr lang="en-US"/>
          </a:p>
        </p:txBody>
      </p:sp>
    </p:spTree>
    <p:extLst>
      <p:ext uri="{BB962C8B-B14F-4D97-AF65-F5344CB8AC3E}">
        <p14:creationId xmlns:p14="http://schemas.microsoft.com/office/powerpoint/2010/main" val="3169752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notice that for files, a </a:t>
            </a:r>
            <a:r>
              <a:rPr lang="en-US" dirty="0" err="1" smtClean="0"/>
              <a:t>umask</a:t>
            </a:r>
            <a:r>
              <a:rPr lang="en-US" dirty="0" smtClean="0"/>
              <a:t> of 003 ends up doing the same thing as a </a:t>
            </a:r>
            <a:r>
              <a:rPr lang="en-US" dirty="0" err="1" smtClean="0"/>
              <a:t>umask</a:t>
            </a:r>
            <a:r>
              <a:rPr lang="en-US" dirty="0" smtClean="0"/>
              <a:t> of 002</a:t>
            </a:r>
          </a:p>
          <a:p>
            <a:r>
              <a:rPr lang="en-US" dirty="0" smtClean="0"/>
              <a:t>Why?</a:t>
            </a:r>
          </a:p>
          <a:p>
            <a:endParaRPr lang="en-US" dirty="0"/>
          </a:p>
        </p:txBody>
      </p:sp>
      <p:sp>
        <p:nvSpPr>
          <p:cNvPr id="3" name="Title 2"/>
          <p:cNvSpPr>
            <a:spLocks noGrp="1"/>
          </p:cNvSpPr>
          <p:nvPr>
            <p:ph type="title"/>
          </p:nvPr>
        </p:nvSpPr>
        <p:spPr/>
        <p:txBody>
          <a:bodyPr/>
          <a:lstStyle/>
          <a:p>
            <a:r>
              <a:rPr lang="en-US" dirty="0" err="1" smtClean="0"/>
              <a:t>umask</a:t>
            </a:r>
            <a:r>
              <a:rPr lang="en-US" dirty="0" smtClean="0"/>
              <a:t> examples (Files,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26</a:t>
            </a:fld>
            <a:endParaRPr lang="en-US"/>
          </a:p>
        </p:txBody>
      </p:sp>
    </p:spTree>
    <p:extLst>
      <p:ext uri="{BB962C8B-B14F-4D97-AF65-F5344CB8AC3E}">
        <p14:creationId xmlns:p14="http://schemas.microsoft.com/office/powerpoint/2010/main" val="1925553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lstStyle/>
          <a:p>
            <a:r>
              <a:rPr lang="en-US" dirty="0" smtClean="0"/>
              <a:t>if </a:t>
            </a:r>
            <a:r>
              <a:rPr lang="en-US" dirty="0" err="1" smtClean="0"/>
              <a:t>umask</a:t>
            </a:r>
            <a:r>
              <a:rPr lang="en-US" dirty="0" smtClean="0"/>
              <a:t> is 022</a:t>
            </a:r>
          </a:p>
          <a:p>
            <a:pPr lvl="1"/>
            <a:r>
              <a:rPr lang="en-US" dirty="0" smtClean="0"/>
              <a:t>binary </a:t>
            </a:r>
            <a:r>
              <a:rPr lang="en-US" dirty="0" err="1" smtClean="0"/>
              <a:t>umask</a:t>
            </a:r>
            <a:r>
              <a:rPr lang="en-US" dirty="0" smtClean="0"/>
              <a:t> representation: 000010010 = 022</a:t>
            </a:r>
          </a:p>
          <a:p>
            <a:pPr lvl="1"/>
            <a:r>
              <a:rPr lang="en-US" dirty="0" smtClean="0"/>
              <a:t>default </a:t>
            </a:r>
            <a:r>
              <a:rPr lang="en-US" dirty="0" err="1" smtClean="0"/>
              <a:t>dir</a:t>
            </a:r>
            <a:r>
              <a:rPr lang="en-US" dirty="0" smtClean="0"/>
              <a:t>  permissions 777:  111111111</a:t>
            </a:r>
          </a:p>
          <a:p>
            <a:pPr lvl="1"/>
            <a:r>
              <a:rPr lang="en-US" dirty="0" smtClean="0"/>
              <a:t>permissions  on new </a:t>
            </a:r>
            <a:r>
              <a:rPr lang="en-US" dirty="0" err="1" smtClean="0"/>
              <a:t>dir</a:t>
            </a:r>
            <a:r>
              <a:rPr lang="en-US" dirty="0" smtClean="0"/>
              <a:t> :        111101101 = 755</a:t>
            </a:r>
          </a:p>
          <a:p>
            <a:r>
              <a:rPr lang="en-US" dirty="0" smtClean="0"/>
              <a:t>if </a:t>
            </a:r>
            <a:r>
              <a:rPr lang="en-US" dirty="0" err="1" smtClean="0"/>
              <a:t>umask</a:t>
            </a:r>
            <a:r>
              <a:rPr lang="en-US" dirty="0" smtClean="0"/>
              <a:t> is 002</a:t>
            </a:r>
          </a:p>
          <a:p>
            <a:pPr lvl="1"/>
            <a:r>
              <a:rPr lang="en-US" dirty="0" smtClean="0"/>
              <a:t>binary </a:t>
            </a:r>
            <a:r>
              <a:rPr lang="en-US" dirty="0" err="1" smtClean="0"/>
              <a:t>umask</a:t>
            </a:r>
            <a:r>
              <a:rPr lang="en-US" dirty="0" smtClean="0"/>
              <a:t> representation: 000000010 = 002</a:t>
            </a:r>
          </a:p>
          <a:p>
            <a:pPr lvl="1"/>
            <a:r>
              <a:rPr lang="en-US" dirty="0" smtClean="0"/>
              <a:t>default </a:t>
            </a:r>
            <a:r>
              <a:rPr lang="en-US" dirty="0" err="1" smtClean="0"/>
              <a:t>dir</a:t>
            </a:r>
            <a:r>
              <a:rPr lang="en-US" dirty="0" smtClean="0"/>
              <a:t>  permissions 777:  111111111</a:t>
            </a:r>
          </a:p>
          <a:p>
            <a:pPr lvl="1"/>
            <a:r>
              <a:rPr lang="en-US" dirty="0" smtClean="0"/>
              <a:t>permissions on new </a:t>
            </a:r>
            <a:r>
              <a:rPr lang="en-US" dirty="0" err="1" smtClean="0"/>
              <a:t>dir</a:t>
            </a:r>
            <a:r>
              <a:rPr lang="en-US" dirty="0" smtClean="0"/>
              <a:t> :         111111101 = 775</a:t>
            </a:r>
          </a:p>
          <a:p>
            <a:r>
              <a:rPr lang="en-US" dirty="0" smtClean="0"/>
              <a:t>if </a:t>
            </a:r>
            <a:r>
              <a:rPr lang="en-US" dirty="0" err="1" smtClean="0"/>
              <a:t>umask</a:t>
            </a:r>
            <a:r>
              <a:rPr lang="en-US" dirty="0" smtClean="0"/>
              <a:t> is 003</a:t>
            </a:r>
          </a:p>
          <a:p>
            <a:pPr lvl="1"/>
            <a:r>
              <a:rPr lang="en-US" dirty="0" smtClean="0"/>
              <a:t>binary </a:t>
            </a:r>
            <a:r>
              <a:rPr lang="en-US" dirty="0" err="1" smtClean="0"/>
              <a:t>umask</a:t>
            </a:r>
            <a:r>
              <a:rPr lang="en-US" dirty="0" smtClean="0"/>
              <a:t> representation: 000000011 = 003</a:t>
            </a:r>
          </a:p>
          <a:p>
            <a:pPr lvl="1"/>
            <a:r>
              <a:rPr lang="en-US" dirty="0" smtClean="0"/>
              <a:t>default </a:t>
            </a:r>
            <a:r>
              <a:rPr lang="en-US" dirty="0" err="1" smtClean="0"/>
              <a:t>dir</a:t>
            </a:r>
            <a:r>
              <a:rPr lang="en-US" dirty="0" smtClean="0"/>
              <a:t>  permissions 777:  111111111</a:t>
            </a:r>
          </a:p>
          <a:p>
            <a:pPr lvl="1"/>
            <a:r>
              <a:rPr lang="en-US" dirty="0" smtClean="0"/>
              <a:t>permissions on new </a:t>
            </a:r>
            <a:r>
              <a:rPr lang="en-US" dirty="0" err="1" smtClean="0"/>
              <a:t>dir</a:t>
            </a:r>
            <a:r>
              <a:rPr lang="en-US" dirty="0" smtClean="0"/>
              <a:t> :         111111100 = 774</a:t>
            </a:r>
            <a:endParaRPr lang="en-US" dirty="0"/>
          </a:p>
        </p:txBody>
      </p:sp>
      <p:sp>
        <p:nvSpPr>
          <p:cNvPr id="3" name="Title 2"/>
          <p:cNvSpPr>
            <a:spLocks noGrp="1"/>
          </p:cNvSpPr>
          <p:nvPr>
            <p:ph type="title"/>
          </p:nvPr>
        </p:nvSpPr>
        <p:spPr/>
        <p:txBody>
          <a:bodyPr/>
          <a:lstStyle/>
          <a:p>
            <a:r>
              <a:rPr lang="en-US" dirty="0" err="1" smtClean="0"/>
              <a:t>umask</a:t>
            </a:r>
            <a:r>
              <a:rPr lang="en-US" dirty="0" smtClean="0"/>
              <a:t> examples (Directories)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27</a:t>
            </a:fld>
            <a:endParaRPr lang="en-US"/>
          </a:p>
        </p:txBody>
      </p:sp>
    </p:spTree>
    <p:extLst>
      <p:ext uri="{BB962C8B-B14F-4D97-AF65-F5344CB8AC3E}">
        <p14:creationId xmlns:p14="http://schemas.microsoft.com/office/powerpoint/2010/main" val="3116597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notice that for directories, a </a:t>
            </a:r>
            <a:r>
              <a:rPr lang="en-US" dirty="0" err="1" smtClean="0"/>
              <a:t>umask</a:t>
            </a:r>
            <a:r>
              <a:rPr lang="en-US" dirty="0" smtClean="0"/>
              <a:t> of 003 gives different results than a </a:t>
            </a:r>
            <a:r>
              <a:rPr lang="en-US" dirty="0" err="1" smtClean="0"/>
              <a:t>umask</a:t>
            </a:r>
            <a:r>
              <a:rPr lang="en-US" dirty="0" smtClean="0"/>
              <a:t> of 002</a:t>
            </a:r>
          </a:p>
          <a:p>
            <a:r>
              <a:rPr lang="en-US" dirty="0" smtClean="0"/>
              <a:t>Why?</a:t>
            </a:r>
          </a:p>
          <a:p>
            <a:endParaRPr lang="en-US" dirty="0"/>
          </a:p>
        </p:txBody>
      </p:sp>
      <p:sp>
        <p:nvSpPr>
          <p:cNvPr id="3" name="Title 2"/>
          <p:cNvSpPr>
            <a:spLocks noGrp="1"/>
          </p:cNvSpPr>
          <p:nvPr>
            <p:ph type="title"/>
          </p:nvPr>
        </p:nvSpPr>
        <p:spPr/>
        <p:txBody>
          <a:bodyPr/>
          <a:lstStyle/>
          <a:p>
            <a:r>
              <a:rPr lang="en-US" dirty="0" err="1" smtClean="0"/>
              <a:t>umask</a:t>
            </a:r>
            <a:r>
              <a:rPr lang="en-US" dirty="0" smtClean="0"/>
              <a:t> examples (</a:t>
            </a:r>
            <a:r>
              <a:rPr lang="en-US" dirty="0" err="1" smtClean="0"/>
              <a:t>Dirs</a:t>
            </a:r>
            <a:r>
              <a:rPr lang="en-US" dirty="0" smtClean="0"/>
              <a:t>,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28</a:t>
            </a:fld>
            <a:endParaRPr lang="en-US"/>
          </a:p>
        </p:txBody>
      </p:sp>
    </p:spTree>
    <p:extLst>
      <p:ext uri="{BB962C8B-B14F-4D97-AF65-F5344CB8AC3E}">
        <p14:creationId xmlns:p14="http://schemas.microsoft.com/office/powerpoint/2010/main" val="1759259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685800" y="381000"/>
            <a:ext cx="7772400" cy="11430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a:t>Linux File Permissions</a:t>
            </a:r>
          </a:p>
        </p:txBody>
      </p:sp>
      <p:sp>
        <p:nvSpPr>
          <p:cNvPr id="32770" name="Rectangle 2"/>
          <p:cNvSpPr>
            <a:spLocks noGrp="1" noChangeArrowheads="1"/>
          </p:cNvSpPr>
          <p:nvPr>
            <p:ph type="body" idx="1"/>
          </p:nvPr>
        </p:nvSpPr>
        <p:spPr>
          <a:xfrm>
            <a:off x="360363" y="1600200"/>
            <a:ext cx="8459787" cy="4699000"/>
          </a:xfrm>
          <a:ln/>
        </p:spPr>
        <p:txBody>
          <a:bodyPr lIns="90000" tIns="46800" rIns="90000" bIns="46800"/>
          <a:lstStyle/>
          <a:p>
            <a:pPr marL="431800" indent="-323850">
              <a:lnSpc>
                <a:spcPct val="100000"/>
              </a:lnSpc>
              <a:spcBef>
                <a:spcPts val="450"/>
              </a:spcBef>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It is important for the Linux file system manager to </a:t>
            </a:r>
            <a:r>
              <a:rPr lang="en-US" sz="2400" dirty="0" smtClean="0">
                <a:latin typeface="Bitstream Vera Serif" pitchFamily="16" charset="0"/>
              </a:rPr>
              <a:t>govern permissions and other file attributes </a:t>
            </a:r>
            <a:r>
              <a:rPr lang="en-US" sz="2400" dirty="0">
                <a:latin typeface="Bitstream Vera Serif" pitchFamily="16" charset="0"/>
              </a:rPr>
              <a:t>for each file and directory, including</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solidFill>
                  <a:srgbClr val="000000"/>
                </a:solidFill>
                <a:effectLst/>
                <a:latin typeface="Bitstream Vera Serif" pitchFamily="16" charset="0"/>
              </a:rPr>
              <a:t>ownership of files and directories</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solidFill>
                  <a:srgbClr val="000000"/>
                </a:solidFill>
                <a:effectLst/>
                <a:latin typeface="Bitstream Vera Serif" pitchFamily="16" charset="0"/>
              </a:rPr>
              <a:t>access rights on files and directories</a:t>
            </a:r>
          </a:p>
          <a:p>
            <a:pPr marL="741363" lvl="1" indent="-284163" hangingPunct="1">
              <a:spcBef>
                <a:spcPts val="400"/>
              </a:spcBef>
              <a:spcAft>
                <a:spcPct val="0"/>
              </a:spcAft>
              <a:buClr>
                <a:srgbClr val="FF0000"/>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solidFill>
                  <a:srgbClr val="000000"/>
                </a:solidFill>
                <a:effectLst/>
                <a:latin typeface="Bitstream Vera Serif" pitchFamily="16" charset="0"/>
              </a:rPr>
              <a:t>The 3 timestamps seen in </a:t>
            </a:r>
            <a:r>
              <a:rPr lang="en-US" sz="2400" b="1" dirty="0" smtClean="0">
                <a:solidFill>
                  <a:srgbClr val="000000"/>
                </a:solidFill>
                <a:effectLst/>
                <a:latin typeface="Bitstream Vera Sans Mono" pitchFamily="33" charset="0"/>
              </a:rPr>
              <a:t>stat (man stat)</a:t>
            </a:r>
            <a:endParaRPr lang="en-US" sz="2400" b="1" dirty="0">
              <a:solidFill>
                <a:srgbClr val="000000"/>
              </a:solidFill>
              <a:effectLst/>
              <a:latin typeface="Bitstream Vera Sans Mono" pitchFamily="33" charset="0"/>
            </a:endParaRPr>
          </a:p>
          <a:p>
            <a:pPr marL="431800" indent="-323850">
              <a:lnSpc>
                <a:spcPct val="100000"/>
              </a:lnSpc>
              <a:spcBef>
                <a:spcPts val="450"/>
              </a:spcBef>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latin typeface="Bitstream Vera Serif" pitchFamily="16" charset="0"/>
              </a:rPr>
              <a:t>The </a:t>
            </a:r>
            <a:r>
              <a:rPr lang="en-US" sz="2400" dirty="0">
                <a:latin typeface="Bitstream Vera Serif" pitchFamily="16" charset="0"/>
              </a:rPr>
              <a:t>information is maintained within the file system information (</a:t>
            </a:r>
            <a:r>
              <a:rPr lang="en-US" sz="2400" b="1" dirty="0" err="1">
                <a:effectLst>
                  <a:outerShdw blurRad="38100" dist="38100" dir="2700000" algn="tl">
                    <a:srgbClr val="C0C0C0"/>
                  </a:outerShdw>
                </a:effectLst>
                <a:latin typeface="Bitstream Vera Serif" pitchFamily="16" charset="0"/>
              </a:rPr>
              <a:t>inodes</a:t>
            </a:r>
            <a:r>
              <a:rPr lang="en-US" sz="2400" dirty="0">
                <a:latin typeface="Bitstream Vera Serif" pitchFamily="16" charset="0"/>
              </a:rPr>
              <a:t>) on the hard disk</a:t>
            </a:r>
          </a:p>
          <a:p>
            <a:pPr marL="431800" indent="-323850">
              <a:lnSpc>
                <a:spcPct val="100000"/>
              </a:lnSpc>
              <a:spcBef>
                <a:spcPts val="450"/>
              </a:spcBef>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This information </a:t>
            </a:r>
            <a:r>
              <a:rPr lang="en-US" sz="2400" dirty="0" smtClean="0">
                <a:latin typeface="Bitstream Vera Serif" pitchFamily="16" charset="0"/>
              </a:rPr>
              <a:t>affects every </a:t>
            </a:r>
            <a:r>
              <a:rPr lang="en-US" sz="2400" dirty="0">
                <a:latin typeface="Bitstream Vera Serif" pitchFamily="16" charset="0"/>
              </a:rPr>
              <a:t>file system action.</a:t>
            </a:r>
          </a:p>
        </p:txBody>
      </p:sp>
    </p:spTree>
    <p:extLst>
      <p:ext uri="{BB962C8B-B14F-4D97-AF65-F5344CB8AC3E}">
        <p14:creationId xmlns:p14="http://schemas.microsoft.com/office/powerpoint/2010/main" val="113278795"/>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05400"/>
          </a:xfrm>
        </p:spPr>
        <p:txBody>
          <a:bodyPr/>
          <a:lstStyle/>
          <a:p>
            <a:r>
              <a:rPr lang="en-US" dirty="0" smtClean="0"/>
              <a:t>Variables for general use (variables that are not environment variables) have lower case names</a:t>
            </a:r>
          </a:p>
          <a:p>
            <a:r>
              <a:rPr lang="en-US" dirty="0" smtClean="0"/>
              <a:t>Environment variables are indicated by their UPPER CASE names: SHELL, VISUAL, </a:t>
            </a:r>
            <a:r>
              <a:rPr lang="en-US" dirty="0" err="1" smtClean="0"/>
              <a:t>etc</a:t>
            </a:r>
            <a:endParaRPr lang="en-US" dirty="0" smtClean="0"/>
          </a:p>
          <a:p>
            <a:r>
              <a:rPr lang="en-US" dirty="0" smtClean="0"/>
              <a:t>It's usually best to put variable expansions inside double quotes, to protect any special characters that might be inside the variable:</a:t>
            </a:r>
          </a:p>
          <a:p>
            <a:pPr marL="109537" indent="0">
              <a:buNone/>
            </a:pPr>
            <a:r>
              <a:rPr lang="en-US" dirty="0" smtClean="0"/>
              <a:t>echo "$</a:t>
            </a:r>
            <a:r>
              <a:rPr lang="en-US" dirty="0" err="1" smtClean="0"/>
              <a:t>somevar</a:t>
            </a:r>
            <a:r>
              <a:rPr lang="en-US" dirty="0" smtClean="0"/>
              <a:t>"</a:t>
            </a:r>
          </a:p>
          <a:p>
            <a:pPr lvl="1"/>
            <a:r>
              <a:rPr lang="en-US" dirty="0" smtClean="0"/>
              <a:t>if </a:t>
            </a:r>
            <a:r>
              <a:rPr lang="en-US" dirty="0" err="1" smtClean="0"/>
              <a:t>somevar</a:t>
            </a:r>
            <a:r>
              <a:rPr lang="en-US" dirty="0" smtClean="0"/>
              <a:t> contained the * character, the double quotes stop the shell from </a:t>
            </a:r>
            <a:r>
              <a:rPr lang="en-US" dirty="0" err="1" smtClean="0"/>
              <a:t>globbing</a:t>
            </a:r>
            <a:r>
              <a:rPr lang="en-US" dirty="0" smtClean="0"/>
              <a:t> it</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Variables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a:t>
            </a:fld>
            <a:endParaRPr lang="en-US"/>
          </a:p>
        </p:txBody>
      </p:sp>
    </p:spTree>
    <p:extLst>
      <p:ext uri="{BB962C8B-B14F-4D97-AF65-F5344CB8AC3E}">
        <p14:creationId xmlns:p14="http://schemas.microsoft.com/office/powerpoint/2010/main" val="14682718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838200" y="0"/>
            <a:ext cx="7772400" cy="9906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sz="4000" dirty="0"/>
              <a:t>Linux Basic Admin Tools</a:t>
            </a:r>
          </a:p>
        </p:txBody>
      </p:sp>
      <p:sp>
        <p:nvSpPr>
          <p:cNvPr id="33794" name="Rectangle 2"/>
          <p:cNvSpPr>
            <a:spLocks noGrp="1" noChangeArrowheads="1"/>
          </p:cNvSpPr>
          <p:nvPr>
            <p:ph type="body" idx="1"/>
          </p:nvPr>
        </p:nvSpPr>
        <p:spPr>
          <a:xfrm>
            <a:off x="470256" y="838200"/>
            <a:ext cx="8640762" cy="5321300"/>
          </a:xfrm>
          <a:ln/>
        </p:spPr>
        <p:txBody>
          <a:bodyPr lIns="90000" tIns="46800" rIns="90000" bIns="46800"/>
          <a:lstStyle/>
          <a:p>
            <a:pPr marL="431800" indent="-323850">
              <a:lnSpc>
                <a:spcPct val="100000"/>
              </a:lnSpc>
              <a:spcBef>
                <a:spcPts val="50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b="1" dirty="0" err="1">
                <a:latin typeface="Bitstream Vera Sans Mono" pitchFamily="33" charset="0"/>
              </a:rPr>
              <a:t>chown</a:t>
            </a:r>
            <a:r>
              <a:rPr lang="en-CA" sz="2400" b="1" dirty="0">
                <a:latin typeface="Bitstream Vera Sans Mono" pitchFamily="33" charset="0"/>
              </a:rPr>
              <a:t> owner[:group] files</a:t>
            </a:r>
          </a:p>
          <a:p>
            <a:pPr marL="739775" lvl="1" indent="-282575" hangingPunct="1">
              <a:spcBef>
                <a:spcPts val="450"/>
              </a:spcBef>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dirty="0">
                <a:solidFill>
                  <a:srgbClr val="000000"/>
                </a:solidFill>
                <a:effectLst/>
                <a:latin typeface="Bitstream Vera Serif" pitchFamily="16" charset="0"/>
              </a:rPr>
              <a:t>Change ownership of files and directories (available for </a:t>
            </a:r>
            <a:r>
              <a:rPr lang="en-CA" sz="2400" b="1" dirty="0">
                <a:solidFill>
                  <a:srgbClr val="000000"/>
                </a:solidFill>
                <a:effectLst/>
                <a:latin typeface="Bitstream Vera Sans Mono" pitchFamily="33" charset="0"/>
              </a:rPr>
              <a:t>root</a:t>
            </a:r>
            <a:r>
              <a:rPr lang="en-CA" sz="2400" dirty="0">
                <a:solidFill>
                  <a:srgbClr val="000000"/>
                </a:solidFill>
                <a:effectLst/>
                <a:latin typeface="Bitstream Vera Serif" pitchFamily="16" charset="0"/>
              </a:rPr>
              <a:t> only)</a:t>
            </a:r>
          </a:p>
          <a:p>
            <a:pPr marL="431800" indent="-323850">
              <a:lnSpc>
                <a:spcPct val="100000"/>
              </a:lnSpc>
              <a:spcBef>
                <a:spcPts val="575"/>
              </a:spcBef>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dirty="0">
                <a:latin typeface="Bitstream Vera Serif" pitchFamily="16" charset="0"/>
              </a:rPr>
              <a:t>Examples:</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b="1" dirty="0" err="1">
                <a:latin typeface="Bitstream Vera Sans Mono" pitchFamily="33" charset="0"/>
              </a:rPr>
              <a:t>chown</a:t>
            </a:r>
            <a:r>
              <a:rPr lang="en-CA" sz="2400" b="1" dirty="0">
                <a:latin typeface="Bitstream Vera Sans Mono" pitchFamily="33" charset="0"/>
              </a:rPr>
              <a:t> </a:t>
            </a:r>
            <a:r>
              <a:rPr lang="en-CA" sz="2400" b="1" dirty="0" err="1">
                <a:latin typeface="Bitstream Vera Sans Mono" pitchFamily="33" charset="0"/>
              </a:rPr>
              <a:t>guest:guest</a:t>
            </a:r>
            <a:r>
              <a:rPr lang="en-CA" sz="2400" b="1" dirty="0">
                <a:latin typeface="Bitstream Vera Sans Mono" pitchFamily="33" charset="0"/>
              </a:rPr>
              <a:t> file1 dir2</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dirty="0">
                <a:latin typeface="Bitstream Vera Serif" pitchFamily="16" charset="0"/>
              </a:rPr>
              <a:t>change ownership of </a:t>
            </a:r>
            <a:r>
              <a:rPr lang="en-CA" sz="2400" b="1" dirty="0">
                <a:latin typeface="Bitstream Vera Sans Mono" pitchFamily="33" charset="0"/>
              </a:rPr>
              <a:t>file1</a:t>
            </a:r>
            <a:r>
              <a:rPr lang="en-CA" sz="2400" dirty="0">
                <a:latin typeface="Bitstream Vera Serif" pitchFamily="16" charset="0"/>
              </a:rPr>
              <a:t> and </a:t>
            </a:r>
            <a:r>
              <a:rPr lang="en-CA" sz="2400" b="1" dirty="0">
                <a:latin typeface="Bitstream Vera Sans Mono" pitchFamily="33" charset="0"/>
              </a:rPr>
              <a:t>dir2</a:t>
            </a:r>
            <a:r>
              <a:rPr lang="en-CA" sz="2400" b="1" i="1" dirty="0">
                <a:latin typeface="Bitstream Vera Serif" pitchFamily="16" charset="0"/>
              </a:rPr>
              <a:t> </a:t>
            </a:r>
            <a:r>
              <a:rPr lang="en-CA" sz="2400" dirty="0">
                <a:latin typeface="Bitstream Vera Serif" pitchFamily="16" charset="0"/>
              </a:rPr>
              <a:t>to user </a:t>
            </a:r>
            <a:r>
              <a:rPr lang="en-CA" sz="2400" b="1" dirty="0">
                <a:latin typeface="Bitstream Vera Sans Mono" pitchFamily="33" charset="0"/>
              </a:rPr>
              <a:t>guest</a:t>
            </a:r>
            <a:r>
              <a:rPr lang="en-CA" sz="2400" b="1" i="1" dirty="0">
                <a:latin typeface="Bitstream Vera Serif" pitchFamily="16" charset="0"/>
              </a:rPr>
              <a:t> </a:t>
            </a:r>
            <a:r>
              <a:rPr lang="en-CA" sz="2400" dirty="0">
                <a:latin typeface="Bitstream Vera Serif" pitchFamily="16" charset="0"/>
              </a:rPr>
              <a:t>and group </a:t>
            </a:r>
            <a:r>
              <a:rPr lang="en-CA" sz="2400" b="1" dirty="0">
                <a:latin typeface="Bitstream Vera Sans Mono" pitchFamily="33" charset="0"/>
              </a:rPr>
              <a:t>guest</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b="1" dirty="0" err="1">
                <a:latin typeface="Bitstream Vera Sans Mono" pitchFamily="33" charset="0"/>
              </a:rPr>
              <a:t>chown</a:t>
            </a:r>
            <a:r>
              <a:rPr lang="en-CA" sz="2400" b="1" dirty="0">
                <a:latin typeface="Bitstream Vera Sans Mono" pitchFamily="33" charset="0"/>
              </a:rPr>
              <a:t> guest dir2</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dirty="0">
                <a:latin typeface="Bitstream Vera Serif" pitchFamily="16" charset="0"/>
              </a:rPr>
              <a:t>change ownership of </a:t>
            </a:r>
            <a:r>
              <a:rPr lang="en-CA" sz="2400" b="1" dirty="0">
                <a:latin typeface="Bitstream Vera Sans Mono" pitchFamily="33" charset="0"/>
              </a:rPr>
              <a:t>dir2</a:t>
            </a:r>
            <a:r>
              <a:rPr lang="en-CA" sz="2400" b="1" i="1" dirty="0">
                <a:latin typeface="Bitstream Vera Serif" pitchFamily="16" charset="0"/>
              </a:rPr>
              <a:t> </a:t>
            </a:r>
            <a:r>
              <a:rPr lang="en-CA" sz="2400" dirty="0">
                <a:latin typeface="Bitstream Vera Serif" pitchFamily="16" charset="0"/>
              </a:rPr>
              <a:t>to user </a:t>
            </a:r>
            <a:r>
              <a:rPr lang="en-CA" sz="2400" b="1" dirty="0">
                <a:latin typeface="Bitstream Vera Sans Mono" pitchFamily="33" charset="0"/>
              </a:rPr>
              <a:t>guest</a:t>
            </a:r>
            <a:r>
              <a:rPr lang="en-CA" sz="2400" b="1" i="1" dirty="0">
                <a:latin typeface="Bitstream Vera Serif" pitchFamily="16" charset="0"/>
              </a:rPr>
              <a:t> </a:t>
            </a:r>
            <a:r>
              <a:rPr lang="en-CA" sz="2400" dirty="0">
                <a:latin typeface="Bitstream Vera Serif" pitchFamily="16" charset="0"/>
              </a:rPr>
              <a:t>but leave the group the same</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b="1" dirty="0" err="1">
                <a:latin typeface="Bitstream Vera Sans Mono" pitchFamily="33" charset="0"/>
              </a:rPr>
              <a:t>chown</a:t>
            </a:r>
            <a:r>
              <a:rPr lang="en-CA" sz="2400" b="1" dirty="0">
                <a:latin typeface="Bitstream Vera Sans Mono" pitchFamily="33" charset="0"/>
              </a:rPr>
              <a:t> :guest file1</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CA" sz="2400" dirty="0">
                <a:latin typeface="Bitstream Vera Serif" pitchFamily="16" charset="0"/>
              </a:rPr>
              <a:t>change ownership of </a:t>
            </a:r>
            <a:r>
              <a:rPr lang="en-CA" sz="2400" b="1" dirty="0">
                <a:latin typeface="Bitstream Vera Sans Mono" pitchFamily="33" charset="0"/>
              </a:rPr>
              <a:t>file1</a:t>
            </a:r>
            <a:r>
              <a:rPr lang="en-CA" sz="2400" b="1" i="1" dirty="0">
                <a:latin typeface="Bitstream Vera Serif" pitchFamily="16" charset="0"/>
              </a:rPr>
              <a:t> </a:t>
            </a:r>
            <a:r>
              <a:rPr lang="en-CA" sz="2400" dirty="0">
                <a:latin typeface="Bitstream Vera Serif" pitchFamily="16" charset="0"/>
              </a:rPr>
              <a:t>to group </a:t>
            </a:r>
            <a:r>
              <a:rPr lang="en-CA" sz="2400" b="1" dirty="0">
                <a:latin typeface="Bitstream Vera Sans Mono" pitchFamily="33" charset="0"/>
              </a:rPr>
              <a:t>guest</a:t>
            </a:r>
            <a:r>
              <a:rPr lang="en-CA" sz="2400" b="1" i="1" dirty="0">
                <a:latin typeface="Bitstream Vera Serif" pitchFamily="16" charset="0"/>
              </a:rPr>
              <a:t> </a:t>
            </a:r>
            <a:r>
              <a:rPr lang="en-CA" sz="2400" dirty="0">
                <a:latin typeface="Bitstream Vera Serif" pitchFamily="16" charset="0"/>
              </a:rPr>
              <a:t>but leave the user the same </a:t>
            </a:r>
            <a:r>
              <a:rPr lang="en-CA" sz="2400" dirty="0" smtClean="0">
                <a:latin typeface="Bitstream Vera Serif" pitchFamily="16" charset="0"/>
              </a:rPr>
              <a:t>(can also use </a:t>
            </a:r>
            <a:r>
              <a:rPr lang="en-CA" sz="2400" b="1" dirty="0" err="1" smtClean="0">
                <a:latin typeface="Bitstream Vera Sans Mono" pitchFamily="33" charset="0"/>
              </a:rPr>
              <a:t>chgrp</a:t>
            </a:r>
            <a:r>
              <a:rPr lang="en-CA" sz="2400" dirty="0" smtClean="0">
                <a:latin typeface="Bitstream Vera Serif" pitchFamily="16" charset="0"/>
              </a:rPr>
              <a:t>)</a:t>
            </a:r>
            <a:endParaRPr lang="en-CA" sz="2400" dirty="0">
              <a:latin typeface="Bitstream Vera Serif" pitchFamily="16" charset="0"/>
            </a:endParaRPr>
          </a:p>
          <a:p>
            <a:pPr marL="431800" indent="-323850">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CA" sz="2400" dirty="0">
              <a:latin typeface="Bitstream Vera Serif" pitchFamily="16" charset="0"/>
            </a:endParaRPr>
          </a:p>
        </p:txBody>
      </p:sp>
    </p:spTree>
    <p:extLst>
      <p:ext uri="{BB962C8B-B14F-4D97-AF65-F5344CB8AC3E}">
        <p14:creationId xmlns:p14="http://schemas.microsoft.com/office/powerpoint/2010/main" val="3326049716"/>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762000" y="152400"/>
            <a:ext cx="7772400" cy="990600"/>
          </a:xfrm>
          <a:ln/>
        </p:spPr>
        <p:txBody>
          <a:bodyPr lIns="90000" tIns="46800" rIns="90000" bIns="46800"/>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CA" sz="4000" dirty="0"/>
              <a:t>Linux Basic Admin Tools</a:t>
            </a:r>
          </a:p>
        </p:txBody>
      </p:sp>
      <p:sp>
        <p:nvSpPr>
          <p:cNvPr id="34818" name="Rectangle 2"/>
          <p:cNvSpPr>
            <a:spLocks noGrp="1" noChangeArrowheads="1"/>
          </p:cNvSpPr>
          <p:nvPr>
            <p:ph type="body" idx="1"/>
          </p:nvPr>
        </p:nvSpPr>
        <p:spPr>
          <a:xfrm>
            <a:off x="457200" y="973137"/>
            <a:ext cx="8459788" cy="4894263"/>
          </a:xfrm>
          <a:ln/>
        </p:spPr>
        <p:txBody>
          <a:bodyPr lIns="90000" tIns="46800" rIns="90000" bIns="46800"/>
          <a:lstStyle/>
          <a:p>
            <a:pPr marL="431800" indent="-323850">
              <a:lnSpc>
                <a:spcPct val="100000"/>
              </a:lnSpc>
              <a:spcBef>
                <a:spcPts val="50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permissions files</a:t>
            </a:r>
          </a:p>
          <a:p>
            <a:pPr marL="739775" lvl="1" indent="-282575" hangingPunct="1">
              <a:spcBef>
                <a:spcPts val="450"/>
              </a:spcBef>
              <a:spcAft>
                <a:spcPct val="0"/>
              </a:spcAft>
              <a:buClr>
                <a:srgbClr val="A886E0"/>
              </a:buClr>
              <a:buSzPct val="70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smtClean="0">
                <a:solidFill>
                  <a:srgbClr val="000000"/>
                </a:solidFill>
                <a:effectLst/>
                <a:latin typeface="Bitstream Vera Serif" pitchFamily="16" charset="0"/>
              </a:rPr>
              <a:t>Explicitly </a:t>
            </a:r>
            <a:r>
              <a:rPr lang="en-US" sz="2400" dirty="0">
                <a:solidFill>
                  <a:srgbClr val="000000"/>
                </a:solidFill>
                <a:effectLst/>
                <a:latin typeface="Bitstream Vera Serif" pitchFamily="16" charset="0"/>
              </a:rPr>
              <a:t>change file access permissions</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Examples:</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+x file1</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changes </a:t>
            </a:r>
            <a:r>
              <a:rPr lang="en-US" sz="2400" b="1" dirty="0">
                <a:latin typeface="Bitstream Vera Sans Mono" pitchFamily="33" charset="0"/>
              </a:rPr>
              <a:t>file1</a:t>
            </a:r>
            <a:r>
              <a:rPr lang="en-US" sz="2400" b="1" dirty="0">
                <a:latin typeface="Bitstream Vera Serif" pitchFamily="16" charset="0"/>
              </a:rPr>
              <a:t> </a:t>
            </a:r>
            <a:r>
              <a:rPr lang="en-US" sz="2400" dirty="0">
                <a:latin typeface="Bitstream Vera Serif" pitchFamily="16" charset="0"/>
              </a:rPr>
              <a:t>to have </a:t>
            </a:r>
            <a:r>
              <a:rPr lang="en-US" sz="2400" u="sng" dirty="0">
                <a:latin typeface="Bitstream Vera Serif" pitchFamily="16" charset="0"/>
              </a:rPr>
              <a:t>executable</a:t>
            </a:r>
            <a:r>
              <a:rPr lang="en-US" sz="2400" b="1" dirty="0">
                <a:latin typeface="Bitstream Vera Serif" pitchFamily="16" charset="0"/>
              </a:rPr>
              <a:t> </a:t>
            </a:r>
            <a:r>
              <a:rPr lang="en-US" sz="2400" dirty="0">
                <a:latin typeface="Bitstream Vera Serif" pitchFamily="16" charset="0"/>
              </a:rPr>
              <a:t>rights for</a:t>
            </a:r>
            <a:r>
              <a:rPr lang="en-US" sz="2400" b="1" u="sng" dirty="0">
                <a:latin typeface="Bitstream Vera Serif" pitchFamily="16" charset="0"/>
              </a:rPr>
              <a:t> </a:t>
            </a:r>
            <a:r>
              <a:rPr lang="en-US" sz="2400" u="sng" dirty="0" smtClean="0">
                <a:latin typeface="Bitstream Vera Serif" pitchFamily="16" charset="0"/>
              </a:rPr>
              <a:t>user</a:t>
            </a:r>
            <a:r>
              <a:rPr lang="en-US" sz="2400" dirty="0" smtClean="0">
                <a:latin typeface="Bitstream Vera Serif" pitchFamily="16" charset="0"/>
              </a:rPr>
              <a:t>/</a:t>
            </a:r>
            <a:r>
              <a:rPr lang="en-US" sz="2400" u="sng" dirty="0" smtClean="0">
                <a:latin typeface="Bitstream Vera Serif" pitchFamily="16" charset="0"/>
              </a:rPr>
              <a:t>group</a:t>
            </a:r>
            <a:r>
              <a:rPr lang="en-US" sz="2400" dirty="0" smtClean="0">
                <a:latin typeface="Bitstream Vera Serif" pitchFamily="16" charset="0"/>
              </a:rPr>
              <a:t>/</a:t>
            </a:r>
            <a:r>
              <a:rPr lang="en-US" sz="2400" u="sng" dirty="0" smtClean="0">
                <a:latin typeface="Bitstream Vera Serif" pitchFamily="16" charset="0"/>
              </a:rPr>
              <a:t>other, subject to </a:t>
            </a:r>
            <a:r>
              <a:rPr lang="en-US" sz="2400" u="sng" dirty="0" err="1" smtClean="0">
                <a:latin typeface="Bitstream Vera Serif" pitchFamily="16" charset="0"/>
              </a:rPr>
              <a:t>umask</a:t>
            </a:r>
            <a:endParaRPr lang="en-US" sz="2400" u="sng" dirty="0">
              <a:latin typeface="Bitstream Vera Serif" pitchFamily="16" charset="0"/>
            </a:endParaRP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a:t>
            </a:r>
            <a:r>
              <a:rPr lang="en-US" sz="2400" b="1" dirty="0" err="1">
                <a:latin typeface="Bitstream Vera Sans Mono" pitchFamily="33" charset="0"/>
              </a:rPr>
              <a:t>u+r,g-w,o-rw</a:t>
            </a:r>
            <a:r>
              <a:rPr lang="en-US" sz="2400" b="1" dirty="0">
                <a:latin typeface="Bitstream Vera Sans Mono" pitchFamily="33" charset="0"/>
              </a:rPr>
              <a:t> file2</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changes </a:t>
            </a:r>
            <a:r>
              <a:rPr lang="en-US" sz="2400" b="1" dirty="0">
                <a:latin typeface="Bitstream Vera Sans Mono" pitchFamily="33" charset="0"/>
              </a:rPr>
              <a:t>file2</a:t>
            </a:r>
            <a:r>
              <a:rPr lang="en-US" sz="2400" b="1" dirty="0">
                <a:latin typeface="Bitstream Vera Serif" pitchFamily="16" charset="0"/>
              </a:rPr>
              <a:t> </a:t>
            </a:r>
            <a:r>
              <a:rPr lang="en-US" sz="2400" dirty="0">
                <a:latin typeface="Bitstream Vera Serif" pitchFamily="16" charset="0"/>
              </a:rPr>
              <a:t>to add </a:t>
            </a:r>
            <a:r>
              <a:rPr lang="en-US" sz="2400" u="sng" dirty="0">
                <a:latin typeface="Bitstream Vera Serif" pitchFamily="16" charset="0"/>
              </a:rPr>
              <a:t>read</a:t>
            </a:r>
            <a:r>
              <a:rPr lang="en-US" sz="2400" b="1" dirty="0">
                <a:latin typeface="Bitstream Vera Serif" pitchFamily="16" charset="0"/>
              </a:rPr>
              <a:t> </a:t>
            </a:r>
            <a:r>
              <a:rPr lang="en-US" sz="2400" dirty="0">
                <a:latin typeface="Bitstream Vera Serif" pitchFamily="16" charset="0"/>
              </a:rPr>
              <a:t>rights for </a:t>
            </a:r>
            <a:r>
              <a:rPr lang="en-US" sz="2400" u="sng" dirty="0">
                <a:latin typeface="Bitstream Vera Serif" pitchFamily="16" charset="0"/>
              </a:rPr>
              <a:t>user</a:t>
            </a:r>
            <a:r>
              <a:rPr lang="en-US" sz="2400" dirty="0">
                <a:latin typeface="Bitstream Vera Serif" pitchFamily="16" charset="0"/>
              </a:rPr>
              <a:t>, remove </a:t>
            </a:r>
            <a:r>
              <a:rPr lang="en-US" sz="2400" u="sng" dirty="0">
                <a:latin typeface="Bitstream Vera Serif" pitchFamily="16" charset="0"/>
              </a:rPr>
              <a:t>write</a:t>
            </a:r>
            <a:r>
              <a:rPr lang="en-US" sz="2400" b="1" dirty="0">
                <a:latin typeface="Bitstream Vera Serif" pitchFamily="16" charset="0"/>
              </a:rPr>
              <a:t> </a:t>
            </a:r>
            <a:r>
              <a:rPr lang="en-US" sz="2400" dirty="0">
                <a:latin typeface="Bitstream Vera Serif" pitchFamily="16" charset="0"/>
              </a:rPr>
              <a:t>rights for </a:t>
            </a:r>
            <a:r>
              <a:rPr lang="en-US" sz="2400" u="sng" dirty="0">
                <a:latin typeface="Bitstream Vera Serif" pitchFamily="16" charset="0"/>
              </a:rPr>
              <a:t>group</a:t>
            </a:r>
            <a:r>
              <a:rPr lang="en-US" sz="2400" b="1" dirty="0">
                <a:latin typeface="Bitstream Vera Serif" pitchFamily="16" charset="0"/>
              </a:rPr>
              <a:t> </a:t>
            </a:r>
            <a:r>
              <a:rPr lang="en-US" sz="2400" dirty="0">
                <a:latin typeface="Bitstream Vera Serif" pitchFamily="16" charset="0"/>
              </a:rPr>
              <a:t>and remove both </a:t>
            </a:r>
            <a:r>
              <a:rPr lang="en-US" sz="2400" u="sng" dirty="0">
                <a:latin typeface="Bitstream Vera Serif" pitchFamily="16" charset="0"/>
              </a:rPr>
              <a:t>read</a:t>
            </a:r>
            <a:r>
              <a:rPr lang="en-US" sz="2400" dirty="0">
                <a:latin typeface="Bitstream Vera Serif" pitchFamily="16" charset="0"/>
              </a:rPr>
              <a:t> and </a:t>
            </a:r>
            <a:r>
              <a:rPr lang="en-US" sz="2400" u="sng" dirty="0">
                <a:latin typeface="Bitstream Vera Serif" pitchFamily="16" charset="0"/>
              </a:rPr>
              <a:t>write</a:t>
            </a:r>
            <a:r>
              <a:rPr lang="en-US" sz="2400" b="1" dirty="0">
                <a:latin typeface="Bitstream Vera Serif" pitchFamily="16" charset="0"/>
              </a:rPr>
              <a:t> </a:t>
            </a:r>
            <a:r>
              <a:rPr lang="en-US" sz="2400" dirty="0">
                <a:latin typeface="Bitstream Vera Serif" pitchFamily="16" charset="0"/>
              </a:rPr>
              <a:t>rights for </a:t>
            </a:r>
            <a:r>
              <a:rPr lang="en-US" sz="2400" u="sng" dirty="0">
                <a:latin typeface="Bitstream Vera Serif" pitchFamily="16" charset="0"/>
              </a:rPr>
              <a:t>others</a:t>
            </a:r>
          </a:p>
          <a:p>
            <a:pPr marL="431800" indent="-323850">
              <a:lnSpc>
                <a:spcPct val="100000"/>
              </a:lnSpc>
              <a:spcAft>
                <a:spcPct val="0"/>
              </a:spcAft>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b="1" dirty="0" err="1">
                <a:latin typeface="Bitstream Vera Sans Mono" pitchFamily="33" charset="0"/>
              </a:rPr>
              <a:t>chmod</a:t>
            </a:r>
            <a:r>
              <a:rPr lang="en-US" sz="2400" b="1" dirty="0">
                <a:latin typeface="Bitstream Vera Sans Mono" pitchFamily="33" charset="0"/>
              </a:rPr>
              <a:t> 550 dir2</a:t>
            </a:r>
          </a:p>
          <a:p>
            <a:pPr marL="431800" indent="-323850">
              <a:lnSpc>
                <a:spcPct val="100000"/>
              </a:lnSpc>
              <a:spcAft>
                <a:spcPct val="0"/>
              </a:spcAft>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sz="2400" dirty="0">
                <a:latin typeface="Bitstream Vera Serif" pitchFamily="16" charset="0"/>
              </a:rPr>
              <a:t>changes </a:t>
            </a:r>
            <a:r>
              <a:rPr lang="en-US" sz="2400" b="1" dirty="0">
                <a:latin typeface="Bitstream Vera Sans Mono" pitchFamily="33" charset="0"/>
              </a:rPr>
              <a:t>dir2</a:t>
            </a:r>
            <a:r>
              <a:rPr lang="en-US" sz="2400" b="1" dirty="0">
                <a:latin typeface="Bitstream Vera Serif" pitchFamily="16" charset="0"/>
              </a:rPr>
              <a:t> </a:t>
            </a:r>
            <a:r>
              <a:rPr lang="en-US" sz="2400" dirty="0">
                <a:latin typeface="Bitstream Vera Serif" pitchFamily="16" charset="0"/>
              </a:rPr>
              <a:t>to have only </a:t>
            </a:r>
            <a:r>
              <a:rPr lang="en-US" sz="2400" u="sng" dirty="0">
                <a:latin typeface="Bitstream Vera Serif" pitchFamily="16" charset="0"/>
              </a:rPr>
              <a:t>read</a:t>
            </a:r>
            <a:r>
              <a:rPr lang="en-US" sz="2400" b="1" dirty="0">
                <a:latin typeface="Bitstream Vera Serif" pitchFamily="16" charset="0"/>
              </a:rPr>
              <a:t> </a:t>
            </a:r>
            <a:r>
              <a:rPr lang="en-US" sz="2400" dirty="0">
                <a:latin typeface="Bitstream Vera Serif" pitchFamily="16" charset="0"/>
              </a:rPr>
              <a:t>and </a:t>
            </a:r>
            <a:r>
              <a:rPr lang="en-US" sz="2400" u="sng" dirty="0">
                <a:latin typeface="Bitstream Vera Serif" pitchFamily="16" charset="0"/>
              </a:rPr>
              <a:t>execute</a:t>
            </a:r>
            <a:r>
              <a:rPr lang="en-US" sz="2400" b="1" dirty="0">
                <a:latin typeface="Bitstream Vera Serif" pitchFamily="16" charset="0"/>
              </a:rPr>
              <a:t> </a:t>
            </a:r>
            <a:r>
              <a:rPr lang="en-US" sz="2400" dirty="0">
                <a:latin typeface="Bitstream Vera Serif" pitchFamily="16" charset="0"/>
              </a:rPr>
              <a:t> rights for </a:t>
            </a:r>
            <a:r>
              <a:rPr lang="en-US" sz="2400" u="sng" dirty="0">
                <a:latin typeface="Bitstream Vera Serif" pitchFamily="16" charset="0"/>
              </a:rPr>
              <a:t>user</a:t>
            </a:r>
            <a:r>
              <a:rPr lang="en-US" sz="2400" dirty="0">
                <a:latin typeface="Bitstream Vera Serif" pitchFamily="16" charset="0"/>
              </a:rPr>
              <a:t> and </a:t>
            </a:r>
            <a:r>
              <a:rPr lang="en-US" sz="2400" u="sng" dirty="0">
                <a:latin typeface="Bitstream Vera Serif" pitchFamily="16" charset="0"/>
              </a:rPr>
              <a:t>group</a:t>
            </a:r>
            <a:r>
              <a:rPr lang="en-US" sz="2400" dirty="0">
                <a:latin typeface="Bitstream Vera Serif" pitchFamily="16" charset="0"/>
              </a:rPr>
              <a:t> but no rights for </a:t>
            </a:r>
            <a:r>
              <a:rPr lang="en-US" sz="2400" u="sng" dirty="0">
                <a:latin typeface="Bitstream Vera Serif" pitchFamily="16" charset="0"/>
              </a:rPr>
              <a:t>other</a:t>
            </a:r>
          </a:p>
        </p:txBody>
      </p:sp>
    </p:spTree>
    <p:extLst>
      <p:ext uri="{BB962C8B-B14F-4D97-AF65-F5344CB8AC3E}">
        <p14:creationId xmlns:p14="http://schemas.microsoft.com/office/powerpoint/2010/main" val="663360813"/>
      </p:ext>
    </p:extLst>
  </p:cSld>
  <p:clrMapOvr>
    <a:masterClrMapping/>
  </p:clrMapOvr>
  <p:transition advTm="1024"/>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138"/>
            <a:ext cx="8763000" cy="4525962"/>
          </a:xfrm>
        </p:spPr>
        <p:txBody>
          <a:bodyPr/>
          <a:lstStyle/>
          <a:p>
            <a:r>
              <a:rPr lang="en-US" sz="2400" dirty="0" smtClean="0"/>
              <a:t>create a command with basic scripting</a:t>
            </a:r>
          </a:p>
          <a:p>
            <a:pPr lvl="1"/>
            <a:r>
              <a:rPr lang="en-US" sz="1600" dirty="0" smtClean="0"/>
              <a:t>put “#!/bin/</a:t>
            </a:r>
            <a:r>
              <a:rPr lang="en-US" sz="1600" dirty="0" err="1" smtClean="0"/>
              <a:t>sh</a:t>
            </a:r>
            <a:r>
              <a:rPr lang="en-US" sz="1600" dirty="0" smtClean="0"/>
              <a:t> –u” at very beginning of file</a:t>
            </a:r>
          </a:p>
          <a:p>
            <a:pPr lvl="1"/>
            <a:r>
              <a:rPr lang="de-DE" sz="1600" b="1" dirty="0"/>
              <a:t>PATH=/bin:/usr/bin ; export PATH</a:t>
            </a:r>
          </a:p>
          <a:p>
            <a:pPr lvl="1"/>
            <a:r>
              <a:rPr lang="de-DE" sz="1600" b="1"/>
              <a:t>umask </a:t>
            </a:r>
            <a:r>
              <a:rPr lang="de-DE" sz="1600" b="1" smtClean="0"/>
              <a:t>022</a:t>
            </a:r>
            <a:endParaRPr lang="en-US" sz="1600" dirty="0" smtClean="0"/>
          </a:p>
          <a:p>
            <a:pPr lvl="1"/>
            <a:r>
              <a:rPr lang="en-US" sz="1600" dirty="0" smtClean="0"/>
              <a:t>put commands in file</a:t>
            </a:r>
          </a:p>
          <a:p>
            <a:pPr lvl="1"/>
            <a:r>
              <a:rPr lang="en-US" sz="1600" dirty="0" smtClean="0"/>
              <a:t>make file executable</a:t>
            </a:r>
          </a:p>
          <a:p>
            <a:pPr lvl="1"/>
            <a:endParaRPr lang="en-US" sz="1600" dirty="0" smtClean="0"/>
          </a:p>
          <a:p>
            <a:pPr lvl="1"/>
            <a:endParaRPr lang="en-US" sz="1600" dirty="0" smtClean="0"/>
          </a:p>
          <a:p>
            <a:r>
              <a:rPr lang="en-US" sz="2000" dirty="0" smtClean="0"/>
              <a:t>put the file in a directory that is in $PATH</a:t>
            </a:r>
          </a:p>
          <a:p>
            <a:r>
              <a:rPr lang="en-US" sz="1800" dirty="0">
                <a:hlinkClick r:id="rId2"/>
              </a:rPr>
              <a:t>http://</a:t>
            </a:r>
            <a:r>
              <a:rPr lang="en-US" sz="1800" dirty="0" smtClean="0">
                <a:hlinkClick r:id="rId2"/>
              </a:rPr>
              <a:t>teaching.idallen.ca/cst8207/14w/notes/400_search_path.html</a:t>
            </a:r>
            <a:endParaRPr lang="en-US" sz="1800" dirty="0" smtClean="0"/>
          </a:p>
          <a:p>
            <a:endParaRPr lang="en-US" sz="1800" dirty="0"/>
          </a:p>
          <a:p>
            <a:r>
              <a:rPr lang="en-US" sz="1800" dirty="0" smtClean="0"/>
              <a:t>Not a good  idea to put “.” in PATH</a:t>
            </a:r>
          </a:p>
          <a:p>
            <a:r>
              <a:rPr lang="en-US" sz="1800" dirty="0" smtClean="0"/>
              <a:t>Security implications of putting “current directory” , “.” in PATH</a:t>
            </a:r>
          </a:p>
          <a:p>
            <a:r>
              <a:rPr lang="en-US" sz="1800" dirty="0" smtClean="0">
                <a:latin typeface="Courier New"/>
                <a:cs typeface="Courier New"/>
              </a:rPr>
              <a:t>PATH=.:$PATH</a:t>
            </a:r>
          </a:p>
          <a:p>
            <a:r>
              <a:rPr lang="en-US" sz="1800" dirty="0" smtClean="0"/>
              <a:t>demonstration of how the bad guy can arrange for you to inadvertently run their malicious commands as you</a:t>
            </a:r>
            <a:endParaRPr lang="en-US" sz="1800" dirty="0"/>
          </a:p>
          <a:p>
            <a:endParaRPr lang="en-US" sz="2000" dirty="0" smtClean="0"/>
          </a:p>
          <a:p>
            <a:pPr marL="109537" indent="0">
              <a:buNone/>
            </a:pP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Extending Unix</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32</a:t>
            </a:fld>
            <a:endParaRPr lang="en-US"/>
          </a:p>
        </p:txBody>
      </p:sp>
    </p:spTree>
    <p:extLst>
      <p:ext uri="{BB962C8B-B14F-4D97-AF65-F5344CB8AC3E}">
        <p14:creationId xmlns:p14="http://schemas.microsoft.com/office/powerpoint/2010/main" val="41371271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hlinkClick r:id="rId2"/>
              </a:rPr>
              <a:t>http://</a:t>
            </a:r>
            <a:r>
              <a:rPr lang="en-CA" dirty="0" smtClean="0">
                <a:hlinkClick r:id="rId2"/>
              </a:rPr>
              <a:t>teaching.idallen.com/cst8177/14w/notes/000_character_sets.html</a:t>
            </a:r>
            <a:endParaRPr lang="en-CA" dirty="0" smtClean="0"/>
          </a:p>
          <a:p>
            <a:endParaRPr lang="en-CA" dirty="0"/>
          </a:p>
        </p:txBody>
      </p:sp>
      <p:sp>
        <p:nvSpPr>
          <p:cNvPr id="4" name="Slide Number Placeholder 3"/>
          <p:cNvSpPr>
            <a:spLocks noGrp="1"/>
          </p:cNvSpPr>
          <p:nvPr>
            <p:ph type="sldNum" sz="quarter" idx="12"/>
          </p:nvPr>
        </p:nvSpPr>
        <p:spPr/>
        <p:txBody>
          <a:bodyPr/>
          <a:lstStyle/>
          <a:p>
            <a:pPr>
              <a:defRPr/>
            </a:pPr>
            <a:fld id="{184D155E-D2A1-484E-8813-A61F9D792344}" type="slidenum">
              <a:rPr lang="en-US" smtClean="0"/>
              <a:pPr>
                <a:defRPr/>
              </a:pPr>
              <a:t>33</a:t>
            </a:fld>
            <a:endParaRPr lang="en-US"/>
          </a:p>
        </p:txBody>
      </p:sp>
      <p:sp>
        <p:nvSpPr>
          <p:cNvPr id="5" name="Title 2"/>
          <p:cNvSpPr>
            <a:spLocks noGrp="1"/>
          </p:cNvSpPr>
          <p:nvPr>
            <p:ph type="title"/>
          </p:nvPr>
        </p:nvSpPr>
        <p:spPr>
          <a:xfrm>
            <a:off x="457200" y="274638"/>
            <a:ext cx="8229600" cy="1143000"/>
          </a:xfrm>
        </p:spPr>
        <p:txBody>
          <a:bodyPr>
            <a:normAutofit/>
          </a:bodyPr>
          <a:lstStyle/>
          <a:p>
            <a:r>
              <a:rPr lang="en-US" sz="3200" dirty="0" smtClean="0"/>
              <a:t>Internationalization (I18N)</a:t>
            </a:r>
            <a:endParaRPr lang="en-US" sz="3200" dirty="0"/>
          </a:p>
        </p:txBody>
      </p:sp>
    </p:spTree>
    <p:extLst>
      <p:ext uri="{BB962C8B-B14F-4D97-AF65-F5344CB8AC3E}">
        <p14:creationId xmlns:p14="http://schemas.microsoft.com/office/powerpoint/2010/main" val="125244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84D155E-D2A1-484E-8813-A61F9D792344}" type="slidenum">
              <a:rPr lang="en-US" smtClean="0"/>
              <a:pPr>
                <a:defRPr/>
              </a:pPr>
              <a:t>4</a:t>
            </a:fld>
            <a:endParaRPr lang="en-US"/>
          </a:p>
        </p:txBody>
      </p:sp>
      <p:sp>
        <p:nvSpPr>
          <p:cNvPr id="5" name="Rectangle 2"/>
          <p:cNvSpPr txBox="1">
            <a:spLocks noChangeArrowheads="1"/>
          </p:cNvSpPr>
          <p:nvPr/>
        </p:nvSpPr>
        <p:spPr>
          <a:xfrm>
            <a:off x="609600" y="228600"/>
            <a:ext cx="7848600" cy="1143000"/>
          </a:xfrm>
          <a:prstGeom prst="rect">
            <a:avLst/>
          </a:prstGeom>
          <a:noFill/>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r>
              <a:rPr lang="en-US" altLang="zh-CN" smtClean="0">
                <a:ea typeface="宋体" charset="-122"/>
              </a:rPr>
              <a:t>User-defined variables</a:t>
            </a:r>
            <a:r>
              <a:rPr lang="en-US" altLang="zh-CN" sz="4000" smtClean="0">
                <a:ea typeface="宋体" charset="-122"/>
              </a:rPr>
              <a:t> </a:t>
            </a:r>
            <a:endParaRPr lang="en-US" altLang="zh-CN" sz="4000" smtClean="0">
              <a:ea typeface="宋体" charset="-122"/>
            </a:endParaRPr>
          </a:p>
        </p:txBody>
      </p:sp>
      <p:sp>
        <p:nvSpPr>
          <p:cNvPr id="6" name="Rectangle 3"/>
          <p:cNvSpPr txBox="1">
            <a:spLocks noChangeArrowheads="1"/>
          </p:cNvSpPr>
          <p:nvPr/>
        </p:nvSpPr>
        <p:spPr bwMode="auto">
          <a:xfrm>
            <a:off x="152401" y="1219200"/>
            <a:ext cx="8839199"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altLang="zh-CN" dirty="0" smtClean="0">
                <a:ea typeface="宋体" charset="-122"/>
              </a:rPr>
              <a:t>The user variable name can be any sequence of letters, digits, and the underscore character, but the first character must be a letter.</a:t>
            </a:r>
          </a:p>
          <a:p>
            <a:endParaRPr lang="en-US" altLang="zh-CN" dirty="0" smtClean="0">
              <a:ea typeface="宋体" charset="-122"/>
            </a:endParaRPr>
          </a:p>
          <a:p>
            <a:endParaRPr lang="en-US" altLang="zh-CN" dirty="0" smtClean="0">
              <a:ea typeface="宋体" charset="-122"/>
            </a:endParaRPr>
          </a:p>
          <a:p>
            <a:endParaRPr lang="en-US" altLang="zh-CN" dirty="0" smtClean="0">
              <a:ea typeface="宋体" charset="-122"/>
            </a:endParaRPr>
          </a:p>
          <a:p>
            <a:r>
              <a:rPr lang="en-US" altLang="zh-CN" dirty="0" smtClean="0">
                <a:ea typeface="宋体" charset="-122"/>
              </a:rPr>
              <a:t>To assign a value to a variable:</a:t>
            </a:r>
            <a:endParaRPr lang="en-US" altLang="zh-CN" sz="3200" dirty="0" smtClean="0">
              <a:ea typeface="宋体" charset="-122"/>
            </a:endParaRPr>
          </a:p>
          <a:p>
            <a:pPr lvl="1">
              <a:buFont typeface="Monotype Sorts" pitchFamily="2" charset="2"/>
              <a:buNone/>
            </a:pPr>
            <a:r>
              <a:rPr lang="en-US" altLang="zh-CN" sz="2000" dirty="0" smtClean="0">
                <a:latin typeface="Courier New" pitchFamily="49" charset="0"/>
                <a:ea typeface="宋体" charset="-122"/>
              </a:rPr>
              <a:t>	number=25</a:t>
            </a:r>
          </a:p>
          <a:p>
            <a:pPr lvl="1">
              <a:buFont typeface="Monotype Sorts" pitchFamily="2" charset="2"/>
              <a:buNone/>
            </a:pPr>
            <a:r>
              <a:rPr lang="en-US" altLang="zh-CN" sz="2000" dirty="0" smtClean="0">
                <a:latin typeface="Courier New" pitchFamily="49" charset="0"/>
                <a:ea typeface="宋体" charset="-122"/>
              </a:rPr>
              <a:t>	name=</a:t>
            </a:r>
            <a:r>
              <a:rPr lang="en-US" altLang="zh-CN" sz="1800" dirty="0" smtClean="0">
                <a:latin typeface="Courier New" pitchFamily="49" charset="0"/>
                <a:ea typeface="宋体" charset="-122"/>
              </a:rPr>
              <a:t>"</a:t>
            </a:r>
            <a:r>
              <a:rPr lang="en-US" altLang="zh-CN" sz="2000" dirty="0" smtClean="0">
                <a:latin typeface="Courier New" pitchFamily="49" charset="0"/>
                <a:ea typeface="宋体" charset="-122"/>
              </a:rPr>
              <a:t>Bill Gates</a:t>
            </a:r>
            <a:r>
              <a:rPr lang="en-US" altLang="zh-CN" sz="1800" dirty="0" smtClean="0">
                <a:latin typeface="Courier New" pitchFamily="49" charset="0"/>
                <a:ea typeface="宋体" charset="-122"/>
              </a:rPr>
              <a:t>"</a:t>
            </a:r>
          </a:p>
          <a:p>
            <a:r>
              <a:rPr lang="en-US" altLang="zh-CN" dirty="0" smtClean="0">
                <a:ea typeface="宋体" charset="-122"/>
              </a:rPr>
              <a:t>There cannot be any space before or after the “=“</a:t>
            </a:r>
          </a:p>
          <a:p>
            <a:r>
              <a:rPr lang="en-US" altLang="zh-CN" dirty="0" smtClean="0">
                <a:ea typeface="宋体" charset="-122"/>
              </a:rPr>
              <a:t>Internally, all values are stored as strings.</a:t>
            </a:r>
            <a:endParaRPr lang="en-US" altLang="zh-CN" dirty="0" smtClean="0">
              <a:ea typeface="宋体" charset="-122"/>
            </a:endParaRPr>
          </a:p>
        </p:txBody>
      </p:sp>
      <p:pic>
        <p:nvPicPr>
          <p:cNvPr id="7" name="Picture 4" descr="CPPIntro-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438400"/>
            <a:ext cx="31432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0512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229600" cy="5410200"/>
          </a:xfrm>
        </p:spPr>
        <p:txBody>
          <a:bodyPr/>
          <a:lstStyle/>
          <a:p>
            <a:pPr marL="196849" indent="-342900"/>
            <a:r>
              <a:rPr lang="en-US" dirty="0" smtClean="0"/>
              <a:t>set </a:t>
            </a:r>
            <a:r>
              <a:rPr lang="en-US" dirty="0"/>
              <a:t>the variable </a:t>
            </a:r>
            <a:r>
              <a:rPr lang="en-US" dirty="0" err="1">
                <a:latin typeface="Courier New"/>
                <a:cs typeface="Courier New"/>
              </a:rPr>
              <a:t>myvar</a:t>
            </a:r>
            <a:r>
              <a:rPr lang="en-US" dirty="0"/>
              <a:t> to have value </a:t>
            </a:r>
            <a:r>
              <a:rPr lang="en-US" dirty="0">
                <a:latin typeface="Courier New"/>
                <a:cs typeface="Courier New"/>
              </a:rPr>
              <a:t>value</a:t>
            </a:r>
          </a:p>
          <a:p>
            <a:pPr marL="109537" indent="0" algn="ctr">
              <a:buNone/>
            </a:pPr>
            <a:r>
              <a:rPr lang="en-US" dirty="0" err="1">
                <a:latin typeface="Courier New"/>
                <a:cs typeface="Courier New"/>
              </a:rPr>
              <a:t>myvar</a:t>
            </a:r>
            <a:r>
              <a:rPr lang="en-US" dirty="0">
                <a:latin typeface="Courier New"/>
                <a:cs typeface="Courier New"/>
              </a:rPr>
              <a:t>=value</a:t>
            </a:r>
          </a:p>
          <a:p>
            <a:r>
              <a:rPr lang="en-US" dirty="0" smtClean="0"/>
              <a:t>Note, to make this variable setting visible in sub processes we use </a:t>
            </a:r>
            <a:r>
              <a:rPr lang="en-US" dirty="0" smtClean="0">
                <a:latin typeface="Courier New"/>
                <a:cs typeface="Courier New"/>
              </a:rPr>
              <a:t>export</a:t>
            </a:r>
          </a:p>
          <a:p>
            <a:pPr marL="109537" indent="0" algn="ctr">
              <a:buNone/>
            </a:pPr>
            <a:r>
              <a:rPr lang="en-US" dirty="0">
                <a:latin typeface="Courier New"/>
                <a:cs typeface="Courier New"/>
              </a:rPr>
              <a:t>e</a:t>
            </a:r>
            <a:r>
              <a:rPr lang="en-US" dirty="0" smtClean="0">
                <a:latin typeface="Courier New"/>
                <a:cs typeface="Courier New"/>
              </a:rPr>
              <a:t>xport </a:t>
            </a:r>
            <a:r>
              <a:rPr lang="en-US" dirty="0" err="1" smtClean="0">
                <a:latin typeface="Courier New"/>
                <a:cs typeface="Courier New"/>
              </a:rPr>
              <a:t>myvar</a:t>
            </a:r>
            <a:r>
              <a:rPr lang="en-US" dirty="0" smtClean="0">
                <a:latin typeface="Courier New"/>
                <a:cs typeface="Courier New"/>
              </a:rPr>
              <a:t>=value</a:t>
            </a:r>
          </a:p>
          <a:p>
            <a:pPr marL="109537" indent="0" algn="ctr">
              <a:buNone/>
            </a:pPr>
            <a:r>
              <a:rPr lang="en-US" dirty="0" smtClean="0">
                <a:cs typeface="Courier New"/>
              </a:rPr>
              <a:t>or</a:t>
            </a:r>
          </a:p>
          <a:p>
            <a:pPr marL="109537" indent="0" algn="ctr">
              <a:buNone/>
            </a:pPr>
            <a:r>
              <a:rPr lang="en-US" dirty="0" err="1">
                <a:latin typeface="Courier New"/>
                <a:cs typeface="Courier New"/>
              </a:rPr>
              <a:t>m</a:t>
            </a:r>
            <a:r>
              <a:rPr lang="en-US" dirty="0" err="1" smtClean="0">
                <a:latin typeface="Courier New"/>
                <a:cs typeface="Courier New"/>
              </a:rPr>
              <a:t>yvar</a:t>
            </a:r>
            <a:r>
              <a:rPr lang="en-US" dirty="0" smtClean="0">
                <a:latin typeface="Courier New"/>
                <a:cs typeface="Courier New"/>
              </a:rPr>
              <a:t>=value</a:t>
            </a:r>
          </a:p>
          <a:p>
            <a:pPr marL="109537" indent="0" algn="ctr">
              <a:buNone/>
            </a:pPr>
            <a:r>
              <a:rPr lang="en-US" dirty="0">
                <a:latin typeface="Courier New"/>
                <a:cs typeface="Courier New"/>
              </a:rPr>
              <a:t>e</a:t>
            </a:r>
            <a:r>
              <a:rPr lang="en-US" dirty="0" smtClean="0">
                <a:latin typeface="Courier New"/>
                <a:cs typeface="Courier New"/>
              </a:rPr>
              <a:t>xport </a:t>
            </a:r>
            <a:r>
              <a:rPr lang="en-US" dirty="0" err="1" smtClean="0">
                <a:latin typeface="Courier New"/>
                <a:cs typeface="Courier New"/>
              </a:rPr>
              <a:t>myvar</a:t>
            </a:r>
            <a:endParaRPr lang="en-US" dirty="0" smtClean="0"/>
          </a:p>
          <a:p>
            <a:pPr marL="109537" indent="0">
              <a:buNone/>
            </a:pPr>
            <a:endParaRPr lang="en-US" dirty="0"/>
          </a:p>
        </p:txBody>
      </p:sp>
      <p:sp>
        <p:nvSpPr>
          <p:cNvPr id="3" name="Title 2"/>
          <p:cNvSpPr>
            <a:spLocks noGrp="1"/>
          </p:cNvSpPr>
          <p:nvPr>
            <p:ph type="title"/>
          </p:nvPr>
        </p:nvSpPr>
        <p:spPr>
          <a:xfrm>
            <a:off x="381000" y="-152400"/>
            <a:ext cx="8229600" cy="1143000"/>
          </a:xfrm>
        </p:spPr>
        <p:txBody>
          <a:bodyPr/>
          <a:lstStyle/>
          <a:p>
            <a:r>
              <a:rPr lang="en-US" dirty="0" smtClean="0"/>
              <a:t>Setting Variables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5</a:t>
            </a:fld>
            <a:endParaRPr lang="en-US"/>
          </a:p>
        </p:txBody>
      </p:sp>
    </p:spTree>
    <p:extLst>
      <p:ext uri="{BB962C8B-B14F-4D97-AF65-F5344CB8AC3E}">
        <p14:creationId xmlns:p14="http://schemas.microsoft.com/office/powerpoint/2010/main" val="494294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2437" lvl="1" indent="-342900">
              <a:spcBef>
                <a:spcPts val="400"/>
              </a:spcBef>
              <a:buSzPct val="68000"/>
            </a:pPr>
            <a:r>
              <a:rPr lang="en-US" dirty="0"/>
              <a:t>set the </a:t>
            </a:r>
            <a:r>
              <a:rPr lang="en-US" dirty="0" err="1">
                <a:latin typeface="Courier New"/>
                <a:cs typeface="Courier New"/>
              </a:rPr>
              <a:t>myvar</a:t>
            </a:r>
            <a:r>
              <a:rPr lang="en-US" dirty="0"/>
              <a:t> variable to have a null value, then run the </a:t>
            </a:r>
            <a:r>
              <a:rPr lang="en-US" dirty="0">
                <a:latin typeface="Courier New"/>
                <a:cs typeface="Courier New"/>
              </a:rPr>
              <a:t>value</a:t>
            </a:r>
            <a:r>
              <a:rPr lang="en-US" dirty="0"/>
              <a:t> command with that variable setting in effect</a:t>
            </a:r>
          </a:p>
          <a:p>
            <a:pPr marL="109537" indent="0" algn="ctr">
              <a:buNone/>
            </a:pPr>
            <a:r>
              <a:rPr lang="en-US" dirty="0" err="1">
                <a:latin typeface="Courier New"/>
                <a:cs typeface="Courier New"/>
              </a:rPr>
              <a:t>myvar</a:t>
            </a:r>
            <a:r>
              <a:rPr lang="en-US" dirty="0">
                <a:latin typeface="Courier New"/>
                <a:cs typeface="Courier New"/>
              </a:rPr>
              <a:t>= </a:t>
            </a:r>
            <a:r>
              <a:rPr lang="en-US" dirty="0" smtClean="0">
                <a:latin typeface="Courier New"/>
                <a:cs typeface="Courier New"/>
              </a:rPr>
              <a:t>command</a:t>
            </a:r>
          </a:p>
          <a:p>
            <a:pPr marL="109537" indent="0">
              <a:buNone/>
            </a:pPr>
            <a:endParaRPr lang="en-US" dirty="0">
              <a:cs typeface="Courier New"/>
            </a:endParaRPr>
          </a:p>
          <a:p>
            <a:r>
              <a:rPr lang="en-US" dirty="0" smtClean="0"/>
              <a:t>Notice that if you try mistakenly use this to try to set the value of </a:t>
            </a:r>
            <a:r>
              <a:rPr lang="en-US" dirty="0" err="1" smtClean="0">
                <a:latin typeface="Courier New"/>
                <a:cs typeface="Courier New"/>
              </a:rPr>
              <a:t>myvar</a:t>
            </a:r>
            <a:r>
              <a:rPr lang="en-US" dirty="0" smtClean="0">
                <a:latin typeface="Courier New"/>
                <a:cs typeface="Courier New"/>
              </a:rPr>
              <a:t> to value</a:t>
            </a:r>
          </a:p>
          <a:p>
            <a:pPr marL="109537" indent="0" algn="ctr">
              <a:buNone/>
            </a:pPr>
            <a:r>
              <a:rPr lang="en-US" dirty="0" err="1" smtClean="0">
                <a:latin typeface="Courier New"/>
                <a:cs typeface="Courier New"/>
              </a:rPr>
              <a:t>myvar</a:t>
            </a:r>
            <a:r>
              <a:rPr lang="en-US" dirty="0" smtClean="0">
                <a:latin typeface="Courier New"/>
                <a:cs typeface="Courier New"/>
              </a:rPr>
              <a:t>= value</a:t>
            </a:r>
          </a:p>
          <a:p>
            <a:pPr marL="109537" indent="0">
              <a:buNone/>
            </a:pPr>
            <a:r>
              <a:rPr lang="en-US" dirty="0">
                <a:latin typeface="Courier New"/>
                <a:cs typeface="Courier New"/>
              </a:rPr>
              <a:t> </a:t>
            </a:r>
            <a:r>
              <a:rPr lang="en-US" dirty="0" smtClean="0">
                <a:cs typeface="Courier New"/>
              </a:rPr>
              <a:t>in this case you are actually trying to run a command called </a:t>
            </a:r>
            <a:r>
              <a:rPr lang="en-US" dirty="0" smtClean="0">
                <a:latin typeface="Courier New"/>
                <a:cs typeface="Courier New"/>
              </a:rPr>
              <a:t>value</a:t>
            </a:r>
            <a:endParaRPr lang="en-US" dirty="0"/>
          </a:p>
        </p:txBody>
      </p:sp>
      <p:sp>
        <p:nvSpPr>
          <p:cNvPr id="3" name="Title 2"/>
          <p:cNvSpPr>
            <a:spLocks noGrp="1"/>
          </p:cNvSpPr>
          <p:nvPr>
            <p:ph type="title"/>
          </p:nvPr>
        </p:nvSpPr>
        <p:spPr/>
        <p:txBody>
          <a:bodyPr/>
          <a:lstStyle/>
          <a:p>
            <a:r>
              <a:rPr lang="en-US" dirty="0" smtClean="0"/>
              <a:t>Variable setting for command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6</a:t>
            </a:fld>
            <a:endParaRPr lang="en-US"/>
          </a:p>
        </p:txBody>
      </p:sp>
    </p:spTree>
    <p:extLst>
      <p:ext uri="{BB962C8B-B14F-4D97-AF65-F5344CB8AC3E}">
        <p14:creationId xmlns:p14="http://schemas.microsoft.com/office/powerpoint/2010/main" val="1901455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smtClean="0">
                <a:cs typeface="Courier New"/>
              </a:rPr>
              <a:t>The usual way to use this mechanism is something like</a:t>
            </a:r>
          </a:p>
          <a:p>
            <a:pPr marL="109537" indent="0">
              <a:buNone/>
            </a:pPr>
            <a:r>
              <a:rPr lang="en-US" dirty="0" smtClean="0">
                <a:latin typeface="Courier New"/>
                <a:cs typeface="Courier New"/>
              </a:rPr>
              <a:t>VISUAL=</a:t>
            </a:r>
            <a:r>
              <a:rPr lang="en-US" dirty="0" err="1" smtClean="0">
                <a:latin typeface="Courier New"/>
                <a:cs typeface="Courier New"/>
              </a:rPr>
              <a:t>nano</a:t>
            </a:r>
            <a:r>
              <a:rPr lang="en-US" dirty="0" smtClean="0">
                <a:latin typeface="Courier New"/>
                <a:cs typeface="Courier New"/>
              </a:rPr>
              <a:t> </a:t>
            </a:r>
            <a:r>
              <a:rPr lang="en-US" dirty="0" err="1" smtClean="0">
                <a:latin typeface="Courier New"/>
                <a:cs typeface="Courier New"/>
              </a:rPr>
              <a:t>vipw</a:t>
            </a:r>
            <a:endParaRPr lang="en-US" dirty="0">
              <a:latin typeface="Courier New"/>
              <a:cs typeface="Courier New"/>
            </a:endParaRPr>
          </a:p>
          <a:p>
            <a:pPr marL="109537" indent="0">
              <a:buNone/>
            </a:pPr>
            <a:endParaRPr lang="en-US" dirty="0">
              <a:cs typeface="Courier New"/>
            </a:endParaRPr>
          </a:p>
          <a:p>
            <a:pPr marL="109537" indent="0">
              <a:buNone/>
            </a:pPr>
            <a:endParaRPr lang="en-US" dirty="0">
              <a:cs typeface="Courier New"/>
            </a:endParaRPr>
          </a:p>
          <a:p>
            <a:r>
              <a:rPr lang="en-US" dirty="0" smtClean="0"/>
              <a:t>This means to set the value of the environment </a:t>
            </a:r>
            <a:r>
              <a:rPr lang="en-US" dirty="0" smtClean="0">
                <a:latin typeface="Courier New"/>
                <a:cs typeface="Courier New"/>
              </a:rPr>
              <a:t>VISUAL</a:t>
            </a:r>
            <a:r>
              <a:rPr lang="en-US" dirty="0" smtClean="0"/>
              <a:t> variable to </a:t>
            </a:r>
            <a:r>
              <a:rPr lang="en-US" dirty="0" err="1" smtClean="0">
                <a:latin typeface="Courier New"/>
                <a:cs typeface="Courier New"/>
              </a:rPr>
              <a:t>nano</a:t>
            </a:r>
            <a:r>
              <a:rPr lang="en-US" dirty="0" smtClean="0"/>
              <a:t>, and use that while the </a:t>
            </a:r>
            <a:r>
              <a:rPr lang="en-US" dirty="0" err="1" smtClean="0">
                <a:latin typeface="Courier New"/>
                <a:cs typeface="Courier New"/>
              </a:rPr>
              <a:t>vipw</a:t>
            </a:r>
            <a:r>
              <a:rPr lang="en-US" dirty="0" smtClean="0"/>
              <a:t> command runs</a:t>
            </a:r>
            <a:endParaRPr lang="en-US" dirty="0"/>
          </a:p>
        </p:txBody>
      </p:sp>
      <p:sp>
        <p:nvSpPr>
          <p:cNvPr id="3" name="Title 2"/>
          <p:cNvSpPr>
            <a:spLocks noGrp="1"/>
          </p:cNvSpPr>
          <p:nvPr>
            <p:ph type="title"/>
          </p:nvPr>
        </p:nvSpPr>
        <p:spPr/>
        <p:txBody>
          <a:bodyPr>
            <a:normAutofit fontScale="90000"/>
          </a:bodyPr>
          <a:lstStyle/>
          <a:p>
            <a:r>
              <a:rPr lang="en-US" dirty="0" smtClean="0"/>
              <a:t>Variable setting for command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7</a:t>
            </a:fld>
            <a:endParaRPr lang="en-US"/>
          </a:p>
        </p:txBody>
      </p:sp>
    </p:spTree>
    <p:extLst>
      <p:ext uri="{BB962C8B-B14F-4D97-AF65-F5344CB8AC3E}">
        <p14:creationId xmlns:p14="http://schemas.microsoft.com/office/powerpoint/2010/main" val="1423247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229600" cy="5410200"/>
          </a:xfrm>
        </p:spPr>
        <p:txBody>
          <a:bodyPr/>
          <a:lstStyle/>
          <a:p>
            <a:pPr marL="452437" lvl="1" indent="-342900">
              <a:spcBef>
                <a:spcPts val="400"/>
              </a:spcBef>
              <a:buSzPct val="68000"/>
            </a:pPr>
            <a:r>
              <a:rPr lang="en-US" dirty="0" smtClean="0"/>
              <a:t>set </a:t>
            </a:r>
            <a:r>
              <a:rPr lang="en-US" dirty="0"/>
              <a:t>the </a:t>
            </a:r>
            <a:r>
              <a:rPr lang="en-US" dirty="0" err="1">
                <a:latin typeface="Courier New"/>
                <a:cs typeface="Courier New"/>
              </a:rPr>
              <a:t>myvar</a:t>
            </a:r>
            <a:r>
              <a:rPr lang="en-US" dirty="0"/>
              <a:t> </a:t>
            </a:r>
            <a:r>
              <a:rPr lang="en-US" dirty="0" smtClean="0"/>
              <a:t>variable to have a null value, then run the </a:t>
            </a:r>
            <a:r>
              <a:rPr lang="en-US" dirty="0" smtClean="0">
                <a:latin typeface="Courier New"/>
                <a:cs typeface="Courier New"/>
              </a:rPr>
              <a:t>value</a:t>
            </a:r>
            <a:r>
              <a:rPr lang="en-US" dirty="0" smtClean="0"/>
              <a:t> command with that variable setting in effect</a:t>
            </a:r>
            <a:endParaRPr lang="en-US" dirty="0"/>
          </a:p>
          <a:p>
            <a:pPr marL="109537" indent="0" algn="ctr">
              <a:buNone/>
            </a:pPr>
            <a:r>
              <a:rPr lang="en-US" dirty="0" err="1" smtClean="0">
                <a:latin typeface="Courier New"/>
                <a:cs typeface="Courier New"/>
              </a:rPr>
              <a:t>myvar</a:t>
            </a:r>
            <a:r>
              <a:rPr lang="en-US" dirty="0" smtClean="0">
                <a:latin typeface="Courier New"/>
                <a:cs typeface="Courier New"/>
              </a:rPr>
              <a:t>= value</a:t>
            </a:r>
          </a:p>
          <a:p>
            <a:pPr marL="452437" lvl="1" indent="-342900">
              <a:spcBef>
                <a:spcPts val="400"/>
              </a:spcBef>
              <a:buSzPct val="68000"/>
            </a:pPr>
            <a:r>
              <a:rPr lang="en-US" dirty="0"/>
              <a:t>run the </a:t>
            </a:r>
            <a:r>
              <a:rPr lang="en-US" dirty="0" err="1">
                <a:latin typeface="Courier New"/>
                <a:cs typeface="Courier New"/>
              </a:rPr>
              <a:t>myvar</a:t>
            </a:r>
            <a:r>
              <a:rPr lang="en-US" dirty="0"/>
              <a:t> command with one argument, namely </a:t>
            </a:r>
            <a:r>
              <a:rPr lang="en-US" dirty="0">
                <a:latin typeface="Courier New"/>
                <a:cs typeface="Courier New"/>
              </a:rPr>
              <a:t>=value</a:t>
            </a:r>
            <a:endParaRPr lang="en-US" dirty="0"/>
          </a:p>
          <a:p>
            <a:pPr marL="109537" indent="0" algn="ctr">
              <a:buNone/>
            </a:pPr>
            <a:r>
              <a:rPr lang="en-US" dirty="0" err="1">
                <a:latin typeface="Courier New"/>
                <a:cs typeface="Courier New"/>
              </a:rPr>
              <a:t>myvar</a:t>
            </a:r>
            <a:r>
              <a:rPr lang="en-US" dirty="0">
                <a:latin typeface="Courier New"/>
                <a:cs typeface="Courier New"/>
              </a:rPr>
              <a:t> =</a:t>
            </a:r>
            <a:r>
              <a:rPr lang="en-US" dirty="0" smtClean="0">
                <a:latin typeface="Courier New"/>
                <a:cs typeface="Courier New"/>
              </a:rPr>
              <a:t>value</a:t>
            </a:r>
          </a:p>
          <a:p>
            <a:pPr marL="109537" indent="0" algn="ctr">
              <a:buNone/>
            </a:pPr>
            <a:endParaRPr lang="en-US" dirty="0" smtClean="0">
              <a:latin typeface="Courier New"/>
              <a:cs typeface="Courier New"/>
            </a:endParaRPr>
          </a:p>
          <a:p>
            <a:pPr algn="ctr"/>
            <a:r>
              <a:rPr lang="en-US" dirty="0" smtClean="0"/>
              <a:t>run </a:t>
            </a:r>
            <a:r>
              <a:rPr lang="en-US" dirty="0"/>
              <a:t>the </a:t>
            </a:r>
            <a:r>
              <a:rPr lang="en-US" dirty="0" err="1">
                <a:latin typeface="Courier New"/>
                <a:cs typeface="Courier New"/>
              </a:rPr>
              <a:t>myvar</a:t>
            </a:r>
            <a:r>
              <a:rPr lang="en-US" dirty="0"/>
              <a:t> command with </a:t>
            </a:r>
            <a:r>
              <a:rPr lang="en-US" dirty="0" smtClean="0"/>
              <a:t>two arguments, namely </a:t>
            </a:r>
            <a:r>
              <a:rPr lang="en-US" dirty="0" smtClean="0">
                <a:latin typeface="Courier New"/>
                <a:cs typeface="Courier New"/>
              </a:rPr>
              <a:t>= </a:t>
            </a:r>
            <a:r>
              <a:rPr lang="en-US" dirty="0" smtClean="0">
                <a:cs typeface="Courier New"/>
              </a:rPr>
              <a:t>and</a:t>
            </a:r>
            <a:r>
              <a:rPr lang="en-US" dirty="0" smtClean="0">
                <a:latin typeface="Courier New"/>
                <a:cs typeface="Courier New"/>
              </a:rPr>
              <a:t> value</a:t>
            </a:r>
            <a:endParaRPr lang="en-US" dirty="0"/>
          </a:p>
          <a:p>
            <a:pPr marL="109537" indent="0" algn="ctr">
              <a:buNone/>
            </a:pPr>
            <a:r>
              <a:rPr lang="en-US" dirty="0" err="1" smtClean="0">
                <a:latin typeface="Courier New"/>
                <a:cs typeface="Courier New"/>
              </a:rPr>
              <a:t>myvar</a:t>
            </a:r>
            <a:r>
              <a:rPr lang="en-US" dirty="0" smtClean="0">
                <a:latin typeface="Courier New"/>
                <a:cs typeface="Courier New"/>
              </a:rPr>
              <a:t> = value</a:t>
            </a:r>
          </a:p>
          <a:p>
            <a:pPr marL="109537" indent="0">
              <a:buNone/>
            </a:pPr>
            <a:endParaRPr lang="en-US" dirty="0"/>
          </a:p>
        </p:txBody>
      </p:sp>
      <p:sp>
        <p:nvSpPr>
          <p:cNvPr id="3" name="Title 2"/>
          <p:cNvSpPr>
            <a:spLocks noGrp="1"/>
          </p:cNvSpPr>
          <p:nvPr>
            <p:ph type="title"/>
          </p:nvPr>
        </p:nvSpPr>
        <p:spPr>
          <a:xfrm>
            <a:off x="381000" y="-152400"/>
            <a:ext cx="8229600" cy="1143000"/>
          </a:xfrm>
        </p:spPr>
        <p:txBody>
          <a:bodyPr/>
          <a:lstStyle/>
          <a:p>
            <a:r>
              <a:rPr lang="en-US" dirty="0" smtClean="0"/>
              <a:t>Setting Variables Mistakes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8</a:t>
            </a:fld>
            <a:endParaRPr lang="en-US"/>
          </a:p>
        </p:txBody>
      </p:sp>
    </p:spTree>
    <p:extLst>
      <p:ext uri="{BB962C8B-B14F-4D97-AF65-F5344CB8AC3E}">
        <p14:creationId xmlns:p14="http://schemas.microsoft.com/office/powerpoint/2010/main" val="2954910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400" dirty="0" err="1" smtClean="0"/>
              <a:t>Sobel</a:t>
            </a:r>
            <a:r>
              <a:rPr lang="en-US" sz="1400" dirty="0" smtClean="0"/>
              <a:t>, Chapter 6</a:t>
            </a:r>
          </a:p>
          <a:p>
            <a:r>
              <a:rPr lang="en-US" sz="1400" dirty="0" smtClean="0"/>
              <a:t>160_pathnames.html</a:t>
            </a:r>
            <a:r>
              <a:rPr lang="en-US" sz="1400" dirty="0"/>
              <a:t>    </a:t>
            </a:r>
            <a:r>
              <a:rPr lang="en-US" sz="1400" b="1" i="1" dirty="0"/>
              <a:t>Unix/Linux Pathnames (absolute, relative, dot, dot dot)</a:t>
            </a:r>
            <a:r>
              <a:rPr lang="en-US" sz="1400" dirty="0"/>
              <a:t>  </a:t>
            </a:r>
            <a:endParaRPr lang="en-US" sz="1400" dirty="0" smtClean="0"/>
          </a:p>
          <a:p>
            <a:r>
              <a:rPr lang="en-US" sz="1400" dirty="0" smtClean="0">
                <a:hlinkClick r:id="rId2"/>
              </a:rPr>
              <a:t>450_file_system.html</a:t>
            </a:r>
            <a:r>
              <a:rPr lang="en-US" sz="1400" dirty="0">
                <a:hlinkClick r:id="rId2"/>
              </a:rPr>
              <a:t>    </a:t>
            </a:r>
            <a:r>
              <a:rPr lang="en-US" sz="1400" b="1" i="1" dirty="0">
                <a:hlinkClick r:id="rId2"/>
              </a:rPr>
              <a:t>Unix/Linux File System - (correct explanation)</a:t>
            </a:r>
            <a:r>
              <a:rPr lang="en-US" sz="1400" dirty="0">
                <a:hlinkClick r:id="rId2"/>
              </a:rPr>
              <a:t> </a:t>
            </a:r>
            <a:endParaRPr lang="en-US" sz="1400" dirty="0" smtClean="0"/>
          </a:p>
          <a:p>
            <a:r>
              <a:rPr lang="en-US" sz="1400" dirty="0" smtClean="0">
                <a:hlinkClick r:id="rId3"/>
              </a:rPr>
              <a:t>460_links_and_inodes.html</a:t>
            </a:r>
            <a:r>
              <a:rPr lang="en-US" sz="1400" dirty="0">
                <a:hlinkClick r:id="rId3"/>
              </a:rPr>
              <a:t>    </a:t>
            </a:r>
            <a:r>
              <a:rPr lang="en-US" sz="1400" b="1" i="1" dirty="0">
                <a:hlinkClick r:id="rId3"/>
              </a:rPr>
              <a:t>Hard links and Unix file system nodes (</a:t>
            </a:r>
            <a:r>
              <a:rPr lang="en-US" sz="1400" b="1" i="1" dirty="0" err="1">
                <a:hlinkClick r:id="rId3"/>
              </a:rPr>
              <a:t>inodes</a:t>
            </a:r>
            <a:r>
              <a:rPr lang="en-US" sz="1400" b="1" i="1" dirty="0">
                <a:hlinkClick r:id="rId3"/>
              </a:rPr>
              <a:t>)</a:t>
            </a:r>
            <a:r>
              <a:rPr lang="en-US" sz="1400" dirty="0">
                <a:hlinkClick r:id="rId3"/>
              </a:rPr>
              <a:t> </a:t>
            </a:r>
            <a:endParaRPr lang="en-US" sz="1400" dirty="0" smtClean="0"/>
          </a:p>
          <a:p>
            <a:r>
              <a:rPr lang="en-US" sz="1400" dirty="0" smtClean="0">
                <a:hlinkClick r:id="rId4"/>
              </a:rPr>
              <a:t>460_symbolic_links.html</a:t>
            </a:r>
            <a:r>
              <a:rPr lang="en-US" sz="1400" dirty="0">
                <a:hlinkClick r:id="rId4"/>
              </a:rPr>
              <a:t>    </a:t>
            </a:r>
            <a:r>
              <a:rPr lang="en-US" sz="1400" b="1" i="1" dirty="0">
                <a:hlinkClick r:id="rId4"/>
              </a:rPr>
              <a:t>Symbolic Links - Soft Links - </a:t>
            </a:r>
            <a:r>
              <a:rPr lang="en-US" sz="1400" b="1" i="1" dirty="0" err="1">
                <a:hlinkClick r:id="rId4"/>
              </a:rPr>
              <a:t>Symlinks</a:t>
            </a:r>
            <a:r>
              <a:rPr lang="en-US" sz="1400" dirty="0">
                <a:hlinkClick r:id="rId4"/>
              </a:rPr>
              <a:t> </a:t>
            </a:r>
            <a:endParaRPr lang="en-US" sz="1400" dirty="0" smtClean="0"/>
          </a:p>
          <a:p>
            <a:r>
              <a:rPr lang="en-US" sz="1400" dirty="0" smtClean="0">
                <a:hlinkClick r:id="rId5"/>
              </a:rPr>
              <a:t>500_permissions.html</a:t>
            </a:r>
            <a:r>
              <a:rPr lang="en-US" sz="1400" dirty="0">
                <a:hlinkClick r:id="rId5"/>
              </a:rPr>
              <a:t>    </a:t>
            </a:r>
            <a:r>
              <a:rPr lang="en-US" sz="1400" b="1" i="1" dirty="0">
                <a:hlinkClick r:id="rId5"/>
              </a:rPr>
              <a:t>Unix Modes and Permissions</a:t>
            </a:r>
            <a:r>
              <a:rPr lang="en-US" sz="1400" dirty="0">
                <a:hlinkClick r:id="rId5"/>
              </a:rPr>
              <a:t>  </a:t>
            </a:r>
            <a:endParaRPr lang="en-US" sz="1400" dirty="0" smtClean="0"/>
          </a:p>
          <a:p>
            <a:r>
              <a:rPr lang="en-US" sz="1400" dirty="0" smtClean="0">
                <a:hlinkClick r:id="rId6"/>
              </a:rPr>
              <a:t>510_umask.html</a:t>
            </a:r>
            <a:r>
              <a:rPr lang="en-US" sz="1400" dirty="0">
                <a:hlinkClick r:id="rId6"/>
              </a:rPr>
              <a:t>    </a:t>
            </a:r>
            <a:r>
              <a:rPr lang="en-US" sz="1400" b="1" i="1" dirty="0" err="1">
                <a:hlinkClick r:id="rId6"/>
              </a:rPr>
              <a:t>Umask</a:t>
            </a:r>
            <a:r>
              <a:rPr lang="en-US" sz="1400" b="1" i="1" dirty="0">
                <a:hlinkClick r:id="rId6"/>
              </a:rPr>
              <a:t> and Permissions</a:t>
            </a:r>
            <a:r>
              <a:rPr lang="en-US" sz="1400" dirty="0">
                <a:hlinkClick r:id="rId6"/>
              </a:rPr>
              <a:t> </a:t>
            </a:r>
            <a:endParaRPr lang="en-US" sz="1400" dirty="0" smtClean="0"/>
          </a:p>
        </p:txBody>
      </p:sp>
      <p:sp>
        <p:nvSpPr>
          <p:cNvPr id="3" name="Title 2"/>
          <p:cNvSpPr>
            <a:spLocks noGrp="1"/>
          </p:cNvSpPr>
          <p:nvPr>
            <p:ph type="title"/>
          </p:nvPr>
        </p:nvSpPr>
        <p:spPr/>
        <p:txBody>
          <a:bodyPr/>
          <a:lstStyle/>
          <a:p>
            <a:r>
              <a:rPr lang="en-US" dirty="0" smtClean="0"/>
              <a:t>Unix Files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9</a:t>
            </a:fld>
            <a:endParaRPr lang="en-US"/>
          </a:p>
        </p:txBody>
      </p:sp>
    </p:spTree>
    <p:extLst>
      <p:ext uri="{BB962C8B-B14F-4D97-AF65-F5344CB8AC3E}">
        <p14:creationId xmlns:p14="http://schemas.microsoft.com/office/powerpoint/2010/main" val="412290353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9380</TotalTime>
  <Words>1906</Words>
  <Application>Microsoft Office PowerPoint</Application>
  <PresentationFormat>On-screen Show (4:3)</PresentationFormat>
  <Paragraphs>300</Paragraphs>
  <Slides>33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Concourse</vt:lpstr>
      <vt:lpstr>Worksheet</vt:lpstr>
      <vt:lpstr>CST8177 – Linux II</vt:lpstr>
      <vt:lpstr>Topics</vt:lpstr>
      <vt:lpstr>Variables</vt:lpstr>
      <vt:lpstr>PowerPoint Presentation</vt:lpstr>
      <vt:lpstr>Setting Variables</vt:lpstr>
      <vt:lpstr>Variable setting for command</vt:lpstr>
      <vt:lpstr>Variable setting for command (cont’d)</vt:lpstr>
      <vt:lpstr>Setting Variables Mistakes</vt:lpstr>
      <vt:lpstr>Unix Files</vt:lpstr>
      <vt:lpstr>File Permissions</vt:lpstr>
      <vt:lpstr>Typical directory and file</vt:lpstr>
      <vt:lpstr>File Permissions (cont’d)</vt:lpstr>
      <vt:lpstr>File Permissions (cont’d)</vt:lpstr>
      <vt:lpstr>File Attributes</vt:lpstr>
      <vt:lpstr>PowerPoint Presentation</vt:lpstr>
      <vt:lpstr>File Types</vt:lpstr>
      <vt:lpstr>File Access Privileges</vt:lpstr>
      <vt:lpstr>PowerPoint Presentation</vt:lpstr>
      <vt:lpstr>Directory Access Privileges</vt:lpstr>
      <vt:lpstr>Linux File Permissions</vt:lpstr>
      <vt:lpstr>Linux File Permissions</vt:lpstr>
      <vt:lpstr>Linux File Permissions</vt:lpstr>
      <vt:lpstr>Linux File Permissions</vt:lpstr>
      <vt:lpstr>umask</vt:lpstr>
      <vt:lpstr>umask examples (Files)</vt:lpstr>
      <vt:lpstr>umask examples (Files, cont’d)</vt:lpstr>
      <vt:lpstr>umask examples (Directories)</vt:lpstr>
      <vt:lpstr>umask examples (Dirs, cont’d)</vt:lpstr>
      <vt:lpstr>Linux File Permissions</vt:lpstr>
      <vt:lpstr>Linux Basic Admin Tools</vt:lpstr>
      <vt:lpstr>Linux Basic Admin Tools</vt:lpstr>
      <vt:lpstr>Extending Unix</vt:lpstr>
      <vt:lpstr>Internationalization (I18N)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CST8207 – Linux o/s i</dc:title>
  <dc:creator>Todd</dc:creator>
  <cp:lastModifiedBy>Wenjuan Jiang</cp:lastModifiedBy>
  <cp:revision>125</cp:revision>
  <dcterms:created xsi:type="dcterms:W3CDTF">2006-08-16T00:00:00Z</dcterms:created>
  <dcterms:modified xsi:type="dcterms:W3CDTF">2014-10-13T14:22:23Z</dcterms:modified>
</cp:coreProperties>
</file>