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320" r:id="rId4"/>
    <p:sldId id="315" r:id="rId5"/>
    <p:sldId id="316" r:id="rId6"/>
    <p:sldId id="317" r:id="rId7"/>
    <p:sldId id="318" r:id="rId8"/>
    <p:sldId id="319" r:id="rId9"/>
    <p:sldId id="327" r:id="rId10"/>
    <p:sldId id="328" r:id="rId11"/>
    <p:sldId id="329" r:id="rId12"/>
    <p:sldId id="325" r:id="rId13"/>
    <p:sldId id="326" r:id="rId14"/>
  </p:sldIdLst>
  <p:sldSz cx="9144000" cy="6858000" type="screen4x3"/>
  <p:notesSz cx="7315200" cy="96012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25AB72E-AAB0-46C9-8C10-F676A3EE81C0}" type="datetimeFigureOut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E122CAB-C6F4-4CD2-A9C6-BCBD75B32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BC1507E-54C6-44C4-A6D7-B3B8E77BD97F}" type="datetimeFigureOut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035D5DD-142F-4F53-A0F4-A4C82482F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46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574DD0D-5BC6-4585-A363-0BAFD8382BE6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F629E2-7CCB-4049-8D37-F5260A6E6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27FE-4EF0-42D8-97B8-6378858B1A1B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CC76-A992-4A43-9C35-3E556515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4415-71F5-466F-8E66-5F42D7C22532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5BEC-8E65-412D-A275-E426B270A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67714-5BEE-4B5B-9C04-6C20058B6CE1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155E-D2A1-484E-8813-A61F9D79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B9F9EE-55B9-447E-96AE-4890770D22A8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A5F08F-BB0F-4A44-A923-5A3B92D32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CBA95A-07EE-4800-B802-A178C6D7B71E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25DBF2-F4DB-406D-B955-2BF1D8E3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0348F7-2398-4900-9CDE-7AFB56E460AA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20C10C-9EC0-4A0E-8CD0-53442CF3A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46A7C3-54FB-4DED-9785-1AE65F0D2F1B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0C938-DCB8-4C09-AB5F-C6F0098D2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C7A4C-D217-48BD-9A38-4FCB1B250784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104A7-A852-4036-9315-113AE8A33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24931D-6F21-421E-87A2-C66D17C11271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F20B4-13DC-444C-A6C6-4D48AEABD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E466EFF-1399-490E-BD85-8C49FB1881F9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B792CA-4EF8-4095-8731-0B9B32B29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F14FFCF-E058-4511-811C-6D24FEC07CA6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BD1274-B62D-469E-95D6-39289E33E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7" r:id="rId6"/>
    <p:sldLayoutId id="2147483770" r:id="rId7"/>
    <p:sldLayoutId id="2147483778" r:id="rId8"/>
    <p:sldLayoutId id="2147483779" r:id="rId9"/>
    <p:sldLayoutId id="2147483771" r:id="rId10"/>
    <p:sldLayoutId id="21474837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eaching.idallen.com/cst8207/12f/notes/210_startup_file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48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CST8177 – Linux II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295400" y="2133600"/>
            <a:ext cx="6781800" cy="2819400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bash startup files</a:t>
            </a:r>
          </a:p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 Linux/Unix files</a:t>
            </a:r>
          </a:p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 err="1" smtClean="0"/>
              <a:t>stty</a:t>
            </a:r>
            <a:endParaRPr lang="en-US" dirty="0" smtClean="0"/>
          </a:p>
          <a:p>
            <a:pPr marR="0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5E87B3-0DF3-44E1-8B83-31834B08A3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181600"/>
          </a:xfrm>
        </p:spPr>
        <p:txBody>
          <a:bodyPr/>
          <a:lstStyle/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[ -</a:t>
            </a:r>
            <a:r>
              <a:rPr lang="en-US">
                <a:latin typeface="Courier New"/>
                <a:cs typeface="Courier New"/>
              </a:rPr>
              <a:t>z </a:t>
            </a:r>
            <a:r>
              <a:rPr lang="en-US" smtClean="0">
                <a:latin typeface="Courier New"/>
                <a:cs typeface="Courier New"/>
              </a:rPr>
              <a:t>"${PS1-}" </a:t>
            </a:r>
            <a:r>
              <a:rPr lang="en-US" dirty="0">
                <a:latin typeface="Courier New"/>
                <a:cs typeface="Courier New"/>
              </a:rPr>
              <a:t>] &amp;&amp; return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if [ "${_FIRST_SHELL-}" = "" ] ; then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    export _FIRST_SHELL=$$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    </a:t>
            </a:r>
            <a:r>
              <a:rPr lang="en-US" dirty="0" smtClean="0">
                <a:latin typeface="Courier New"/>
                <a:cs typeface="Courier New"/>
              </a:rPr>
              <a:t>export PATH="$</a:t>
            </a:r>
            <a:r>
              <a:rPr lang="en-US" dirty="0">
                <a:latin typeface="Courier New"/>
                <a:cs typeface="Courier New"/>
              </a:rPr>
              <a:t>PATH:$</a:t>
            </a:r>
            <a:r>
              <a:rPr lang="en-US" dirty="0" smtClean="0">
                <a:latin typeface="Courier New"/>
                <a:cs typeface="Courier New"/>
              </a:rPr>
              <a:t>HOME/bin"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export LC_ALL=en_CA.UTF-8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export LANG=en_CA.UTF-8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# here we put things that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# should be done once</a:t>
            </a:r>
            <a:endParaRPr lang="en-US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i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# here we put things that need to be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#</a:t>
            </a:r>
            <a:r>
              <a:rPr lang="en-US" dirty="0" smtClean="0">
                <a:latin typeface="Courier New"/>
                <a:cs typeface="Courier New"/>
              </a:rPr>
              <a:t> done for every interactive shell</a:t>
            </a:r>
            <a:endParaRPr lang="en-US" dirty="0">
              <a:latin typeface="Courier New"/>
              <a:cs typeface="Courier New"/>
            </a:endParaRP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143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.</a:t>
            </a:r>
            <a:r>
              <a:rPr lang="en-US" sz="3200" dirty="0" err="1" smtClean="0"/>
              <a:t>bashrc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2400" dirty="0" smtClean="0">
                <a:cs typeface="Courier New"/>
              </a:rPr>
              <a:t>Contains just one line:</a:t>
            </a:r>
          </a:p>
          <a:p>
            <a:pPr marL="109537" indent="0">
              <a:buNone/>
            </a:pPr>
            <a:endParaRPr lang="en-US" sz="2400" dirty="0" smtClean="0">
              <a:cs typeface="Courier New"/>
            </a:endParaRPr>
          </a:p>
          <a:p>
            <a:pPr marL="109537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source ./.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bashrc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.</a:t>
            </a:r>
            <a:r>
              <a:rPr lang="en-US" sz="3200" dirty="0" err="1" smtClean="0"/>
              <a:t>bash_profile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0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the effect of these control characters: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^Z</a:t>
            </a:r>
            <a:r>
              <a:rPr lang="en-US" dirty="0" smtClean="0">
                <a:cs typeface="Courier New" pitchFamily="49" charset="0"/>
              </a:rPr>
              <a:t> suspend the current foreground process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^C</a:t>
            </a:r>
            <a:r>
              <a:rPr lang="en-US" dirty="0" smtClean="0">
                <a:cs typeface="Courier New" pitchFamily="49" charset="0"/>
              </a:rPr>
              <a:t> terminate the current foreground process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^D</a:t>
            </a:r>
            <a:r>
              <a:rPr lang="en-US" dirty="0" smtClean="0">
                <a:cs typeface="Courier New" pitchFamily="49" charset="0"/>
              </a:rPr>
              <a:t> end of file character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^U</a:t>
            </a:r>
            <a:r>
              <a:rPr lang="en-US" dirty="0" smtClean="0">
                <a:cs typeface="Courier New" pitchFamily="49" charset="0"/>
              </a:rPr>
              <a:t> kill character to erase the command line</a:t>
            </a:r>
          </a:p>
          <a:p>
            <a:r>
              <a:rPr lang="en-US" sz="2400" dirty="0" smtClean="0">
                <a:cs typeface="Courier New" pitchFamily="49" charset="0"/>
              </a:rPr>
              <a:t>these are actually properties of the terminal</a:t>
            </a:r>
          </a:p>
          <a:p>
            <a:r>
              <a:rPr lang="en-US" sz="2400" dirty="0" smtClean="0">
                <a:cs typeface="Courier New" pitchFamily="49" charset="0"/>
              </a:rPr>
              <a:t>they can be set with the </a:t>
            </a:r>
            <a:r>
              <a:rPr lang="en-US" sz="2400" dirty="0" err="1" smtClean="0">
                <a:cs typeface="Courier New" pitchFamily="49" charset="0"/>
              </a:rPr>
              <a:t>stty</a:t>
            </a:r>
            <a:r>
              <a:rPr lang="en-US" sz="2400" dirty="0" smtClean="0">
                <a:cs typeface="Courier New" pitchFamily="49" charset="0"/>
              </a:rPr>
              <a:t> command</a:t>
            </a:r>
          </a:p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stty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–a</a:t>
            </a:r>
            <a:r>
              <a:rPr lang="en-US" sz="2400" dirty="0" smtClean="0">
                <a:cs typeface="Courier New" pitchFamily="49" charset="0"/>
              </a:rPr>
              <a:t>  : print out the current </a:t>
            </a:r>
            <a:r>
              <a:rPr lang="en-US" sz="2400" dirty="0" err="1" smtClean="0">
                <a:cs typeface="Courier New" pitchFamily="49" charset="0"/>
              </a:rPr>
              <a:t>tty</a:t>
            </a:r>
            <a:r>
              <a:rPr lang="en-US" sz="2400" dirty="0" smtClean="0">
                <a:cs typeface="Courier New" pitchFamily="49" charset="0"/>
              </a:rPr>
              <a:t> settings</a:t>
            </a:r>
          </a:p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stty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susp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^X :</a:t>
            </a:r>
            <a:r>
              <a:rPr lang="en-US" sz="2400" dirty="0" smtClean="0">
                <a:cs typeface="Courier New" pitchFamily="49" charset="0"/>
              </a:rPr>
              <a:t>(that’s a caret ^, shift-6 on my keyboard, followed by capital X) means set the </a:t>
            </a:r>
            <a:r>
              <a:rPr lang="en-US" sz="2400" dirty="0" err="1" smtClean="0">
                <a:cs typeface="Courier New" pitchFamily="49" charset="0"/>
              </a:rPr>
              <a:t>susp</a:t>
            </a:r>
            <a:r>
              <a:rPr lang="en-US" sz="2400" dirty="0" smtClean="0">
                <a:cs typeface="Courier New" pitchFamily="49" charset="0"/>
              </a:rPr>
              <a:t> character to CTRL-X instead of CTRL-Z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392113" lvl="1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Commands: </a:t>
            </a:r>
            <a:r>
              <a:rPr lang="en-US" dirty="0" err="1" smtClean="0"/>
              <a:t>stty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6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accidentally dump the contents of a binary file to your screen, and all the control characters reconfigure your terminal on you, you can reset it to sane values with</a:t>
            </a:r>
          </a:p>
          <a:p>
            <a:pPr marL="109537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stty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sane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stty</a:t>
            </a:r>
            <a:r>
              <a:rPr lang="en-US" dirty="0" smtClean="0"/>
              <a:t> (cont’d)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8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midterms </a:t>
            </a:r>
            <a:endParaRPr lang="en-US" dirty="0" smtClean="0"/>
          </a:p>
          <a:p>
            <a:pPr eaLnBrk="1" hangingPunct="1"/>
            <a:r>
              <a:rPr lang="en-US" dirty="0" smtClean="0"/>
              <a:t>bash </a:t>
            </a:r>
            <a:r>
              <a:rPr lang="en-US" dirty="0" smtClean="0"/>
              <a:t>startup files</a:t>
            </a:r>
          </a:p>
          <a:p>
            <a:pPr eaLnBrk="1" hangingPunct="1"/>
            <a:r>
              <a:rPr lang="en-US" dirty="0" err="1" smtClean="0"/>
              <a:t>stty</a:t>
            </a:r>
            <a:endParaRPr lang="en-US" dirty="0" smtClean="0"/>
          </a:p>
          <a:p>
            <a:pPr marL="109537" indent="0" eaLnBrk="1" hangingPunct="1">
              <a:buNone/>
            </a:pPr>
            <a:endParaRPr lang="en-US" dirty="0"/>
          </a:p>
          <a:p>
            <a:pPr marL="109537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3703A-82FA-4D9C-ABF7-9691B1B13E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Topics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customize our shell behavior by </a:t>
            </a:r>
          </a:p>
          <a:p>
            <a:pPr lvl="1"/>
            <a:r>
              <a:rPr lang="en-US" sz="2000" dirty="0" smtClean="0"/>
              <a:t>setting environment variables, for example, </a:t>
            </a:r>
          </a:p>
          <a:p>
            <a:pPr marL="392113" lvl="1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export PATH=/bin:/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/bin:/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sbin</a:t>
            </a:r>
            <a:endParaRPr lang="en-US" sz="2000" dirty="0" smtClean="0"/>
          </a:p>
          <a:p>
            <a:pPr lvl="1"/>
            <a:r>
              <a:rPr lang="en-US" sz="2000" dirty="0" smtClean="0"/>
              <a:t>setting aliases, for example </a:t>
            </a:r>
          </a:p>
          <a:p>
            <a:pPr marL="392113" lvl="1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alias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–l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>
                <a:cs typeface="Courier New" pitchFamily="49" charset="0"/>
              </a:rPr>
              <a:t>setting shell options, for example, </a:t>
            </a:r>
          </a:p>
          <a:p>
            <a:pPr marL="392113" lvl="1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shopt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–s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failglob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or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shopt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–s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dotglob</a:t>
            </a:r>
            <a:endParaRPr lang="en-US" sz="2000" dirty="0" smtClean="0">
              <a:cs typeface="Courier New" pitchFamily="49" charset="0"/>
            </a:endParaRPr>
          </a:p>
          <a:p>
            <a:pPr lvl="1"/>
            <a:r>
              <a:rPr lang="en-US" sz="2000" dirty="0" smtClean="0">
                <a:cs typeface="Courier New" pitchFamily="49" charset="0"/>
              </a:rPr>
              <a:t>setting shell options, for example, </a:t>
            </a:r>
          </a:p>
          <a:p>
            <a:pPr marL="392113" lvl="1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set –o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noclobber</a:t>
            </a:r>
            <a:endParaRPr lang="en-US" sz="2000" dirty="0" smtClean="0">
              <a:cs typeface="Courier New" pitchFamily="49" charset="0"/>
            </a:endParaRPr>
          </a:p>
          <a:p>
            <a:pPr marL="392113" lvl="1" indent="0">
              <a:buNone/>
            </a:pPr>
            <a:r>
              <a:rPr lang="en-US" sz="2000" dirty="0" smtClean="0">
                <a:cs typeface="Courier New" pitchFamily="49" charset="0"/>
              </a:rPr>
              <a:t>we make these customizations permanent using bash startup files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200" dirty="0" smtClean="0">
              <a:cs typeface="Courier New" pitchFamily="49" charset="0"/>
            </a:endParaRPr>
          </a:p>
          <a:p>
            <a:pPr lvl="1"/>
            <a:endParaRPr lang="en-US" sz="1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Bash Behavior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teaching.idallen.com/cst8207/13f/notes/210_startup_files.html</a:t>
            </a:r>
            <a:endParaRPr lang="en-US" sz="1600" dirty="0" smtClean="0"/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~/.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bash_profile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is sourced by your login shell when you log in</a:t>
            </a:r>
          </a:p>
          <a:p>
            <a:pPr lvl="1"/>
            <a:r>
              <a:rPr lang="en-US" sz="1600" dirty="0" smtClean="0">
                <a:cs typeface="Courier New" pitchFamily="49" charset="0"/>
              </a:rPr>
              <a:t>the things we set up here are done only once when we log in</a:t>
            </a:r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export-</a:t>
            </a:r>
            <a:r>
              <a:rPr lang="en-US" sz="1600" dirty="0" err="1" smtClean="0">
                <a:cs typeface="Courier New" pitchFamily="49" charset="0"/>
              </a:rPr>
              <a:t>ed</a:t>
            </a:r>
            <a:r>
              <a:rPr lang="en-US" sz="1600" dirty="0" smtClean="0">
                <a:cs typeface="Courier New" pitchFamily="49" charset="0"/>
              </a:rPr>
              <a:t> variables here are inherited by subshells</a:t>
            </a:r>
          </a:p>
          <a:p>
            <a:pPr lvl="1"/>
            <a:r>
              <a:rPr lang="en-US" sz="1600" dirty="0" smtClean="0">
                <a:cs typeface="Courier New" pitchFamily="49" charset="0"/>
              </a:rPr>
              <a:t>we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source ~/.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bashrc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here because login shells do not source it 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~/.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bashrc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is sourced by each non-login subshell, interactive or not</a:t>
            </a:r>
          </a:p>
          <a:p>
            <a:pPr lvl="1"/>
            <a:r>
              <a:rPr lang="en-US" sz="1600" dirty="0" smtClean="0">
                <a:cs typeface="Courier New" pitchFamily="49" charset="0"/>
              </a:rPr>
              <a:t>here we set up things that are not inherited from the login shell</a:t>
            </a:r>
          </a:p>
          <a:p>
            <a:pPr lvl="1"/>
            <a:r>
              <a:rPr lang="en-US" sz="1600" dirty="0" smtClean="0">
                <a:cs typeface="Courier New" pitchFamily="49" charset="0"/>
              </a:rPr>
              <a:t>inside this file, at the top, we check whether it’s an interactive or non-interactive shell:</a:t>
            </a:r>
          </a:p>
          <a:p>
            <a:pPr marL="630238" lvl="2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[ -</a:t>
            </a:r>
            <a:r>
              <a:rPr lang="en-US" sz="1100">
                <a:latin typeface="Courier New" pitchFamily="49" charset="0"/>
                <a:cs typeface="Courier New" pitchFamily="49" charset="0"/>
              </a:rPr>
              <a:t>z 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"${PS1-}" 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] &amp;&amp; return</a:t>
            </a: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600" dirty="0" smtClean="0">
                <a:cs typeface="Courier New" pitchFamily="49" charset="0"/>
              </a:rPr>
              <a:t>we set aliases in this file</a:t>
            </a:r>
          </a:p>
          <a:p>
            <a:pPr lvl="1"/>
            <a:r>
              <a:rPr lang="en-US" sz="1600" dirty="0" smtClean="0">
                <a:cs typeface="Courier New" pitchFamily="49" charset="0"/>
              </a:rPr>
              <a:t>we set options configured with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shopt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and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sz="1600" dirty="0" smtClean="0">
                <a:cs typeface="Courier New" pitchFamily="49" charset="0"/>
              </a:rPr>
              <a:t> in this file</a:t>
            </a: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200" dirty="0" smtClean="0">
              <a:cs typeface="Courier New" pitchFamily="49" charset="0"/>
            </a:endParaRPr>
          </a:p>
          <a:p>
            <a:pPr lvl="1"/>
            <a:endParaRPr lang="en-US" sz="1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Bash Startup Files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7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7900"/>
          </a:xfrm>
        </p:spPr>
        <p:txBody>
          <a:bodyPr/>
          <a:lstStyle/>
          <a:p>
            <a:r>
              <a:rPr lang="en-US" dirty="0" smtClean="0"/>
              <a:t>When a login shell starts</a:t>
            </a:r>
          </a:p>
          <a:p>
            <a:pPr marL="849313" lvl="1" indent="-457200">
              <a:buFont typeface="+mj-lt"/>
              <a:buAutoNum type="arabicPeriod"/>
            </a:pPr>
            <a:r>
              <a:rPr lang="en-US" dirty="0" smtClean="0"/>
              <a:t>execute  commands  from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/profile</a:t>
            </a:r>
            <a:r>
              <a:rPr lang="en-US" dirty="0"/>
              <a:t>, if that file </a:t>
            </a:r>
            <a:r>
              <a:rPr lang="en-US" dirty="0" smtClean="0"/>
              <a:t>exists</a:t>
            </a:r>
          </a:p>
          <a:p>
            <a:pPr marL="849313" lvl="1" indent="-457200">
              <a:buFont typeface="+mj-lt"/>
              <a:buAutoNum type="arabicPeriod"/>
            </a:pPr>
            <a:r>
              <a:rPr lang="en-US" dirty="0" smtClean="0"/>
              <a:t>execute commands from the first of these that is readable (in order):</a:t>
            </a:r>
          </a:p>
          <a:p>
            <a:pPr marL="1087438" lvl="2" indent="-457200">
              <a:buFont typeface="+mj-lt"/>
              <a:buAutoNum type="arabicPeriod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~/.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bash_profile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1087438" lvl="2" indent="-4572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~/.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bash_login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1087438" lvl="2" indent="-4572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~/.profile</a:t>
            </a:r>
          </a:p>
          <a:p>
            <a:pPr marL="593725" indent="-457200"/>
            <a:r>
              <a:rPr lang="en-US" sz="2400" dirty="0" smtClean="0">
                <a:cs typeface="Courier New" pitchFamily="49" charset="0"/>
              </a:rPr>
              <a:t>When a login shell exits</a:t>
            </a:r>
          </a:p>
          <a:p>
            <a:pPr marL="849313" lvl="1" indent="-457200">
              <a:buFont typeface="+mj-lt"/>
              <a:buAutoNum type="arabicPeriod"/>
            </a:pPr>
            <a:r>
              <a:rPr lang="en-US" dirty="0" smtClean="0">
                <a:cs typeface="Courier New" pitchFamily="49" charset="0"/>
              </a:rPr>
              <a:t>read </a:t>
            </a:r>
            <a:r>
              <a:rPr lang="en-US" dirty="0">
                <a:cs typeface="Courier New" pitchFamily="49" charset="0"/>
              </a:rPr>
              <a:t>and </a:t>
            </a:r>
            <a:r>
              <a:rPr lang="en-US" dirty="0" smtClean="0">
                <a:cs typeface="Courier New" pitchFamily="49" charset="0"/>
              </a:rPr>
              <a:t>execute </a:t>
            </a:r>
            <a:r>
              <a:rPr lang="en-US" dirty="0">
                <a:cs typeface="Courier New" pitchFamily="49" charset="0"/>
              </a:rPr>
              <a:t>commands from </a:t>
            </a:r>
            <a:r>
              <a:rPr lang="en-US" dirty="0" smtClean="0">
                <a:cs typeface="Courier New" pitchFamily="49" charset="0"/>
              </a:rPr>
              <a:t>the file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~/.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bash_logout</a:t>
            </a:r>
            <a:r>
              <a:rPr lang="en-US" dirty="0">
                <a:cs typeface="Courier New" pitchFamily="49" charset="0"/>
              </a:rPr>
              <a:t>, if it exists</a:t>
            </a:r>
            <a:endParaRPr lang="en-US" dirty="0" smtClean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Startup File Sequence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7900"/>
          </a:xfrm>
        </p:spPr>
        <p:txBody>
          <a:bodyPr/>
          <a:lstStyle/>
          <a:p>
            <a:r>
              <a:rPr lang="en-US" dirty="0" smtClean="0"/>
              <a:t>When an interactive non-login shell starts</a:t>
            </a:r>
          </a:p>
          <a:p>
            <a:pPr marL="849313" lvl="1" indent="-457200">
              <a:buFont typeface="+mj-lt"/>
              <a:buAutoNum type="arabicPeriod"/>
            </a:pPr>
            <a:r>
              <a:rPr lang="en-US" dirty="0" smtClean="0"/>
              <a:t>execute  commands  from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~/.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bashrc</a:t>
            </a:r>
            <a:r>
              <a:rPr lang="en-US" dirty="0" smtClean="0"/>
              <a:t>, </a:t>
            </a:r>
            <a:r>
              <a:rPr lang="en-US" dirty="0"/>
              <a:t>if that file </a:t>
            </a:r>
            <a:r>
              <a:rPr lang="en-US" dirty="0" smtClean="0"/>
              <a:t>exists</a:t>
            </a:r>
          </a:p>
          <a:p>
            <a:pPr marL="593725" indent="-457200"/>
            <a:r>
              <a:rPr lang="en-US" dirty="0" smtClean="0">
                <a:cs typeface="Courier New" pitchFamily="49" charset="0"/>
              </a:rPr>
              <a:t>The -–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rcfile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option specifies that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should be used instead of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~/.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bashrc</a:t>
            </a:r>
            <a:endParaRPr lang="en-US" dirty="0" smtClean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Startup File Sequence (cont’d)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system administrator can configure the default shell environment for all users</a:t>
            </a:r>
          </a:p>
          <a:p>
            <a:r>
              <a:rPr lang="en-US" dirty="0" smtClean="0"/>
              <a:t>Configuration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/profile</a:t>
            </a:r>
            <a:r>
              <a:rPr lang="en-US" dirty="0" smtClean="0">
                <a:cs typeface="Courier New" pitchFamily="49" charset="0"/>
              </a:rPr>
              <a:t> applies to all users on the system</a:t>
            </a:r>
          </a:p>
          <a:p>
            <a:r>
              <a:rPr lang="en-US" dirty="0" smtClean="0">
                <a:cs typeface="Courier New" pitchFamily="49" charset="0"/>
              </a:rPr>
              <a:t>The files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skel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 </a:t>
            </a:r>
            <a:r>
              <a:rPr lang="en-US" dirty="0" smtClean="0">
                <a:cs typeface="Courier New" pitchFamily="49" charset="0"/>
              </a:rPr>
              <a:t>are copied to newly created user accounts (can give new users a default copy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bash_profile</a:t>
            </a:r>
            <a:r>
              <a:rPr lang="en-US" dirty="0" smtClean="0">
                <a:cs typeface="Courier New" pitchFamily="49" charset="0"/>
              </a:rPr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bashrc</a:t>
            </a:r>
            <a:r>
              <a:rPr lang="en-US" dirty="0">
                <a:cs typeface="Courier New" pitchFamily="49" charset="0"/>
              </a:rPr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Wide Shell Configuration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0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bash process used to execute a shell script is non-interactive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dirty="0" smtClean="0">
                <a:cs typeface="Courier New" pitchFamily="49" charset="0"/>
              </a:rPr>
              <a:t>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dirty="0" smtClean="0">
                <a:cs typeface="Courier New" pitchFamily="49" charset="0"/>
              </a:rPr>
              <a:t> not connected to a terminal (more details in bash </a:t>
            </a:r>
            <a:r>
              <a:rPr lang="en-US" dirty="0" err="1" smtClean="0">
                <a:cs typeface="Courier New" pitchFamily="49" charset="0"/>
              </a:rPr>
              <a:t>manpage</a:t>
            </a:r>
            <a:r>
              <a:rPr lang="en-US" dirty="0" smtClean="0">
                <a:cs typeface="Courier New" pitchFamily="49" charset="0"/>
              </a:rPr>
              <a:t>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Non-Interactive Shells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.</a:t>
            </a:r>
            <a:r>
              <a:rPr lang="en-US" sz="2400" dirty="0" err="1" smtClean="0"/>
              <a:t>bash_profile</a:t>
            </a:r>
            <a:r>
              <a:rPr lang="en-US" sz="2400" dirty="0" smtClean="0"/>
              <a:t> is loaded once by a login shell</a:t>
            </a:r>
          </a:p>
          <a:p>
            <a:r>
              <a:rPr lang="en-US" sz="2400" dirty="0" smtClean="0"/>
              <a:t>.</a:t>
            </a:r>
            <a:r>
              <a:rPr lang="en-US" sz="2400" dirty="0" err="1" smtClean="0"/>
              <a:t>bashrc</a:t>
            </a:r>
            <a:r>
              <a:rPr lang="en-US" sz="2400" dirty="0" smtClean="0"/>
              <a:t> is loaded by non-login shells</a:t>
            </a:r>
          </a:p>
          <a:p>
            <a:r>
              <a:rPr lang="en-US" sz="2400" dirty="0" smtClean="0"/>
              <a:t>There are cases where there never is a login shell, for example</a:t>
            </a:r>
          </a:p>
          <a:p>
            <a:pPr marL="392113" lvl="1" indent="0">
              <a:buNone/>
            </a:pPr>
            <a:r>
              <a:rPr lang="en-US" sz="2000" dirty="0" smtClean="0"/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ssh</a:t>
            </a:r>
            <a:r>
              <a:rPr lang="en-US" sz="2000" dirty="0" smtClean="0">
                <a:latin typeface="Courier New"/>
                <a:cs typeface="Courier New"/>
              </a:rPr>
              <a:t> remote-</a:t>
            </a:r>
            <a:r>
              <a:rPr lang="en-US" sz="2000" dirty="0" err="1" smtClean="0">
                <a:latin typeface="Courier New"/>
                <a:cs typeface="Courier New"/>
              </a:rPr>
              <a:t>server.com</a:t>
            </a:r>
            <a:r>
              <a:rPr lang="en-US" sz="2000" dirty="0" smtClean="0">
                <a:latin typeface="Courier New"/>
                <a:cs typeface="Courier New"/>
              </a:rPr>
              <a:t> &lt;</a:t>
            </a:r>
            <a:r>
              <a:rPr lang="en-US" sz="2000" dirty="0" err="1" smtClean="0">
                <a:latin typeface="Courier New"/>
                <a:cs typeface="Courier New"/>
              </a:rPr>
              <a:t>some_command</a:t>
            </a:r>
            <a:r>
              <a:rPr lang="en-US" sz="2000" dirty="0" smtClean="0">
                <a:latin typeface="Courier New"/>
                <a:cs typeface="Courier New"/>
              </a:rPr>
              <a:t>&gt;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o the method we'll use in this course:</a:t>
            </a:r>
          </a:p>
          <a:p>
            <a:pPr lvl="1"/>
            <a:r>
              <a:rPr lang="en-US" sz="2000" dirty="0" smtClean="0">
                <a:latin typeface="Courier New"/>
                <a:cs typeface="Courier New"/>
              </a:rPr>
              <a:t>.</a:t>
            </a:r>
            <a:r>
              <a:rPr lang="en-US" sz="2000" dirty="0" err="1" smtClean="0">
                <a:latin typeface="Courier New"/>
                <a:cs typeface="Courier New"/>
              </a:rPr>
              <a:t>bash_profile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smtClean="0"/>
              <a:t>does nothing except load .</a:t>
            </a:r>
            <a:r>
              <a:rPr lang="en-US" sz="2000" dirty="0" err="1" smtClean="0"/>
              <a:t>bashrc</a:t>
            </a:r>
            <a:endParaRPr lang="en-US" sz="2000" dirty="0" smtClean="0"/>
          </a:p>
          <a:p>
            <a:pPr lvl="1"/>
            <a:r>
              <a:rPr lang="en-US" sz="2000" dirty="0" smtClean="0">
                <a:latin typeface="Courier New"/>
                <a:cs typeface="Courier New"/>
              </a:rPr>
              <a:t>.</a:t>
            </a:r>
            <a:r>
              <a:rPr lang="en-US" sz="2000" dirty="0" err="1" smtClean="0">
                <a:latin typeface="Courier New"/>
                <a:cs typeface="Courier New"/>
              </a:rPr>
              <a:t>bashrc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smtClean="0"/>
              <a:t>keeps track of things that should be done only once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r>
              <a:rPr lang="en-US" dirty="0" err="1" smtClean="0"/>
              <a:t>bashrc</a:t>
            </a:r>
            <a:r>
              <a:rPr lang="en-US" dirty="0" smtClean="0"/>
              <a:t> versus .</a:t>
            </a:r>
            <a:r>
              <a:rPr lang="en-US" dirty="0" err="1" smtClean="0"/>
              <a:t>bash_profile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0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14802</TotalTime>
  <Words>638</Words>
  <Application>Microsoft Office PowerPoint</Application>
  <PresentationFormat>On-screen Show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CST8177 – Linux II</vt:lpstr>
      <vt:lpstr>Topics</vt:lpstr>
      <vt:lpstr>Configuring Bash Behavior</vt:lpstr>
      <vt:lpstr>Bash Startup Files</vt:lpstr>
      <vt:lpstr>Startup File Sequence</vt:lpstr>
      <vt:lpstr>Startup File Sequence (cont’d)</vt:lpstr>
      <vt:lpstr>System Wide Shell Configuration</vt:lpstr>
      <vt:lpstr>Non-Interactive Shells</vt:lpstr>
      <vt:lpstr>.bashrc versus .bash_profile</vt:lpstr>
      <vt:lpstr>.bashrc</vt:lpstr>
      <vt:lpstr>.bash_profile</vt:lpstr>
      <vt:lpstr>New Commands: stty</vt:lpstr>
      <vt:lpstr>stty (cont’d)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CST8207 – Linux o/s i</dc:title>
  <dc:creator>Todd</dc:creator>
  <cp:lastModifiedBy>系统管理员</cp:lastModifiedBy>
  <cp:revision>154</cp:revision>
  <dcterms:created xsi:type="dcterms:W3CDTF">2006-08-16T00:00:00Z</dcterms:created>
  <dcterms:modified xsi:type="dcterms:W3CDTF">2014-09-22T03:05:37Z</dcterms:modified>
</cp:coreProperties>
</file>