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4"/>
  </p:notesMasterIdLst>
  <p:handoutMasterIdLst>
    <p:handoutMasterId r:id="rId55"/>
  </p:handoutMasterIdLst>
  <p:sldIdLst>
    <p:sldId id="256" r:id="rId2"/>
    <p:sldId id="290" r:id="rId3"/>
    <p:sldId id="323" r:id="rId4"/>
    <p:sldId id="325" r:id="rId5"/>
    <p:sldId id="324" r:id="rId6"/>
    <p:sldId id="326" r:id="rId7"/>
    <p:sldId id="301" r:id="rId8"/>
    <p:sldId id="327" r:id="rId9"/>
    <p:sldId id="328" r:id="rId10"/>
    <p:sldId id="329" r:id="rId11"/>
    <p:sldId id="307" r:id="rId12"/>
    <p:sldId id="321" r:id="rId13"/>
    <p:sldId id="302" r:id="rId14"/>
    <p:sldId id="322" r:id="rId15"/>
    <p:sldId id="303" r:id="rId16"/>
    <p:sldId id="304" r:id="rId17"/>
    <p:sldId id="305" r:id="rId18"/>
    <p:sldId id="306" r:id="rId19"/>
    <p:sldId id="308" r:id="rId20"/>
    <p:sldId id="332" r:id="rId21"/>
    <p:sldId id="309" r:id="rId22"/>
    <p:sldId id="310" r:id="rId23"/>
    <p:sldId id="311" r:id="rId24"/>
    <p:sldId id="312" r:id="rId25"/>
    <p:sldId id="333" r:id="rId26"/>
    <p:sldId id="334" r:id="rId27"/>
    <p:sldId id="335" r:id="rId28"/>
    <p:sldId id="336" r:id="rId29"/>
    <p:sldId id="338" r:id="rId30"/>
    <p:sldId id="339" r:id="rId31"/>
    <p:sldId id="337" r:id="rId32"/>
    <p:sldId id="340" r:id="rId33"/>
    <p:sldId id="341" r:id="rId34"/>
    <p:sldId id="342" r:id="rId35"/>
    <p:sldId id="343" r:id="rId36"/>
    <p:sldId id="344" r:id="rId37"/>
    <p:sldId id="346" r:id="rId38"/>
    <p:sldId id="345" r:id="rId39"/>
    <p:sldId id="347" r:id="rId40"/>
    <p:sldId id="348" r:id="rId41"/>
    <p:sldId id="349" r:id="rId42"/>
    <p:sldId id="350" r:id="rId43"/>
    <p:sldId id="351" r:id="rId44"/>
    <p:sldId id="352" r:id="rId45"/>
    <p:sldId id="315" r:id="rId46"/>
    <p:sldId id="330" r:id="rId47"/>
    <p:sldId id="331" r:id="rId48"/>
    <p:sldId id="316" r:id="rId49"/>
    <p:sldId id="317" r:id="rId50"/>
    <p:sldId id="318" r:id="rId51"/>
    <p:sldId id="319" r:id="rId52"/>
    <p:sldId id="320" r:id="rId53"/>
  </p:sldIdLst>
  <p:sldSz cx="9144000" cy="6858000" type="screen4x3"/>
  <p:notesSz cx="7315200" cy="9601200"/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85" d="100"/>
          <a:sy n="85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tags" Target="tags/tag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Shell Scripting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CST8207 </a:t>
            </a:r>
            <a:r>
              <a:rPr lang="en-US" dirty="0" smtClean="0"/>
              <a:t>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"a b c"</a:t>
            </a:r>
          </a:p>
          <a:p>
            <a:pPr lvl="1"/>
            <a:r>
              <a:rPr lang="en-US" dirty="0" smtClean="0">
                <a:cs typeface="Courier New"/>
              </a:rPr>
              <a:t>1 argument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a b c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'a b c"' "d 'e f"</a:t>
            </a:r>
          </a:p>
          <a:p>
            <a:pPr lvl="1"/>
            <a:r>
              <a:rPr lang="en-US" dirty="0" smtClean="0">
                <a:cs typeface="Courier New"/>
              </a:rPr>
              <a:t>2 arguments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a b c</a:t>
            </a:r>
            <a:r>
              <a:rPr lang="en-US" dirty="0" smtClean="0">
                <a:latin typeface="Courier New"/>
                <a:cs typeface="Courier New"/>
              </a:rPr>
              <a:t>"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>
                <a:latin typeface="Courier New"/>
                <a:cs typeface="Courier New"/>
              </a:rPr>
              <a:t>d 'e f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'a ' b '"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"'</a:t>
            </a:r>
          </a:p>
          <a:p>
            <a:pPr lvl="1"/>
            <a:r>
              <a:rPr lang="en-US" dirty="0" smtClean="0">
                <a:cs typeface="Courier New"/>
              </a:rPr>
              <a:t>3 arguments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a 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>
                <a:latin typeface="Courier New"/>
                <a:cs typeface="Courier New"/>
              </a:rPr>
              <a:t>b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>
                <a:latin typeface="Courier New"/>
                <a:cs typeface="Courier New"/>
              </a:rPr>
              <a:t>"</a:t>
            </a:r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dirty="0">
                <a:latin typeface="Courier New"/>
                <a:cs typeface="Courier New"/>
              </a:rPr>
              <a:t>"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'a b' "c 'd e' f" </a:t>
            </a:r>
          </a:p>
          <a:p>
            <a:pPr lvl="1"/>
            <a:r>
              <a:rPr lang="en-US" dirty="0" smtClean="0">
                <a:cs typeface="Courier New"/>
              </a:rPr>
              <a:t>2 arguments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a b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>
                <a:latin typeface="Courier New"/>
                <a:cs typeface="Courier New"/>
              </a:rPr>
              <a:t>c 'd e' f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482"/>
            <a:ext cx="8229600" cy="1143000"/>
          </a:xfrm>
        </p:spPr>
        <p:txBody>
          <a:bodyPr/>
          <a:lstStyle/>
          <a:p>
            <a:r>
              <a:rPr lang="en-US" dirty="0" smtClean="0"/>
              <a:t>Quoting and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2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command finishes with an exit status</a:t>
            </a:r>
          </a:p>
          <a:p>
            <a:r>
              <a:rPr lang="en-US" dirty="0" smtClean="0"/>
              <a:t>The exit status is left in the variable </a:t>
            </a:r>
            <a:r>
              <a:rPr lang="en-US" dirty="0" smtClean="0">
                <a:latin typeface="Courier New"/>
                <a:cs typeface="Courier New"/>
              </a:rPr>
              <a:t>?</a:t>
            </a:r>
            <a:r>
              <a:rPr lang="en-US" dirty="0" smtClean="0"/>
              <a:t> (</a:t>
            </a:r>
            <a:r>
              <a:rPr lang="en-US" dirty="0" smtClean="0">
                <a:latin typeface="Courier New"/>
                <a:cs typeface="Courier New"/>
              </a:rPr>
              <a:t>$?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non-zero exit status normally means something went wrong (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/>
              <a:t> is an exception)</a:t>
            </a:r>
          </a:p>
          <a:p>
            <a:r>
              <a:rPr lang="en-US" dirty="0" smtClean="0"/>
              <a:t>non-zero means "false"</a:t>
            </a:r>
          </a:p>
          <a:p>
            <a:r>
              <a:rPr lang="en-US" dirty="0" smtClean="0"/>
              <a:t>A exit status of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normally means everything was OK</a:t>
            </a:r>
          </a:p>
          <a:p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means "true"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if a match occurred,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if not, and </a:t>
            </a:r>
            <a:r>
              <a:rPr lang="en-US" dirty="0" smtClean="0">
                <a:latin typeface="Courier New"/>
                <a:cs typeface="Courier New"/>
              </a:rPr>
              <a:t>2</a:t>
            </a:r>
            <a:r>
              <a:rPr lang="en-US" dirty="0" smtClean="0"/>
              <a:t> if there was an error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Status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command line, after running a command we can use </a:t>
            </a:r>
            <a:r>
              <a:rPr lang="en-US" dirty="0" smtClean="0">
                <a:latin typeface="Courier New"/>
                <a:cs typeface="Courier New"/>
              </a:rPr>
              <a:t>echo $?</a:t>
            </a:r>
            <a:r>
              <a:rPr lang="en-US" dirty="0" smtClean="0">
                <a:cs typeface="Courier New"/>
              </a:rPr>
              <a:t> immediately after a command runs to check the exit status of that command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</a:t>
            </a:r>
            <a:r>
              <a:rPr lang="en-US" sz="1600" dirty="0" err="1">
                <a:latin typeface="Courier New"/>
                <a:cs typeface="Courier New"/>
              </a:rPr>
              <a:t>ls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accounts  empty  rpm  </a:t>
            </a:r>
            <a:r>
              <a:rPr lang="en-US" sz="1600" dirty="0" err="1">
                <a:latin typeface="Courier New"/>
                <a:cs typeface="Courier New"/>
              </a:rPr>
              <a:t>test.sh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echo $?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0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</a:t>
            </a:r>
            <a:r>
              <a:rPr lang="en-US" sz="1600" dirty="0" err="1">
                <a:latin typeface="Courier New"/>
                <a:cs typeface="Courier New"/>
              </a:rPr>
              <a:t>ls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nosuchfile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ls</a:t>
            </a:r>
            <a:r>
              <a:rPr lang="en-US" sz="1600" dirty="0">
                <a:latin typeface="Courier New"/>
                <a:cs typeface="Courier New"/>
              </a:rPr>
              <a:t>: cannot access </a:t>
            </a:r>
            <a:r>
              <a:rPr lang="en-US" sz="1600" dirty="0" err="1">
                <a:latin typeface="Courier New"/>
                <a:cs typeface="Courier New"/>
              </a:rPr>
              <a:t>nosuchfile</a:t>
            </a:r>
            <a:r>
              <a:rPr lang="en-US" sz="1600" dirty="0">
                <a:latin typeface="Courier New"/>
                <a:cs typeface="Courier New"/>
              </a:rPr>
              <a:t>: No such file or directory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echo $?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2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Exit status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029200"/>
          </a:xfrm>
        </p:spPr>
        <p:txBody>
          <a:bodyPr/>
          <a:lstStyle/>
          <a:p>
            <a:r>
              <a:rPr lang="en-US" dirty="0" smtClean="0">
                <a:cs typeface="Courier New"/>
              </a:rPr>
              <a:t>When our script is running, the command line arguments are available as Positional Parameters</a:t>
            </a:r>
          </a:p>
          <a:p>
            <a:r>
              <a:rPr lang="en-US" dirty="0" smtClean="0">
                <a:cs typeface="Courier New"/>
              </a:rPr>
              <a:t>The script accesses these through variables.</a:t>
            </a:r>
          </a:p>
          <a:p>
            <a:r>
              <a:rPr lang="en-US" dirty="0" smtClean="0">
                <a:latin typeface="Courier New"/>
                <a:cs typeface="Courier New"/>
              </a:rPr>
              <a:t>$#</a:t>
            </a:r>
            <a:r>
              <a:rPr lang="en-US" dirty="0" smtClean="0"/>
              <a:t> holds the number of arguments on the command line, not counting the command itself</a:t>
            </a:r>
          </a:p>
          <a:p>
            <a:r>
              <a:rPr lang="en-US" dirty="0" smtClean="0">
                <a:latin typeface="Courier New"/>
                <a:cs typeface="Courier New"/>
              </a:rPr>
              <a:t>$0</a:t>
            </a:r>
            <a:r>
              <a:rPr lang="en-US" dirty="0" smtClean="0"/>
              <a:t> is the name of the script itself</a:t>
            </a:r>
          </a:p>
          <a:p>
            <a:r>
              <a:rPr lang="en-US" dirty="0" smtClean="0">
                <a:latin typeface="Courier New"/>
                <a:cs typeface="Courier New"/>
              </a:rPr>
              <a:t>$1</a:t>
            </a:r>
            <a:r>
              <a:rPr lang="en-US" dirty="0" smtClean="0"/>
              <a:t> through </a:t>
            </a:r>
            <a:r>
              <a:rPr lang="en-US" dirty="0" smtClean="0">
                <a:latin typeface="Courier New"/>
                <a:cs typeface="Courier New"/>
              </a:rPr>
              <a:t>$9</a:t>
            </a:r>
            <a:r>
              <a:rPr lang="en-US" dirty="0" smtClean="0"/>
              <a:t> are the first nine arguments passed to the script on the command line</a:t>
            </a:r>
          </a:p>
          <a:p>
            <a:r>
              <a:rPr lang="en-US" dirty="0" smtClean="0"/>
              <a:t>After </a:t>
            </a:r>
            <a:r>
              <a:rPr lang="en-US" dirty="0" smtClean="0">
                <a:latin typeface="Courier New"/>
                <a:cs typeface="Courier New"/>
              </a:rPr>
              <a:t>$9</a:t>
            </a:r>
            <a:r>
              <a:rPr lang="en-US" dirty="0" smtClean="0"/>
              <a:t>, there's </a:t>
            </a:r>
            <a:r>
              <a:rPr lang="en-US" dirty="0" smtClean="0">
                <a:latin typeface="Courier New"/>
                <a:cs typeface="Courier New"/>
              </a:rPr>
              <a:t>${10}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${11}</a:t>
            </a:r>
            <a:r>
              <a:rPr lang="en-US" dirty="0" smtClean="0"/>
              <a:t>, and so 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Positional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$*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$@</a:t>
            </a:r>
            <a:r>
              <a:rPr lang="en-US" dirty="0"/>
              <a:t> both denote all of the arguments and they mean different things when double quoted: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"$*"</a:t>
            </a:r>
            <a:r>
              <a:rPr lang="en-US" dirty="0"/>
              <a:t> is one word with spaces between </a:t>
            </a:r>
            <a:r>
              <a:rPr lang="en-US" dirty="0" smtClean="0"/>
              <a:t>the arguments</a:t>
            </a:r>
            <a:endParaRPr lang="en-US" dirty="0"/>
          </a:p>
          <a:p>
            <a:pPr lvl="1"/>
            <a:r>
              <a:rPr lang="en-US" dirty="0">
                <a:latin typeface="Courier New"/>
                <a:cs typeface="Courier New"/>
              </a:rPr>
              <a:t>"$@"</a:t>
            </a:r>
            <a:r>
              <a:rPr lang="en-US" dirty="0"/>
              <a:t> produces a list where each argument is a separate word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Parameters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029200"/>
          </a:xfrm>
        </p:spPr>
        <p:txBody>
          <a:bodyPr/>
          <a:lstStyle/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#!/bin/</a:t>
            </a:r>
            <a:r>
              <a:rPr lang="en-US" sz="1600" dirty="0" err="1" smtClean="0">
                <a:latin typeface="Courier New"/>
                <a:cs typeface="Courier New"/>
              </a:rPr>
              <a:t>sh</a:t>
            </a:r>
            <a:r>
              <a:rPr lang="en-US" sz="1600" dirty="0" smtClean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PATH=/bin:/</a:t>
            </a:r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/bin ; export PATH</a:t>
            </a:r>
          </a:p>
          <a:p>
            <a:pPr marL="109537" indent="0">
              <a:buNone/>
            </a:pPr>
            <a:r>
              <a:rPr lang="is-IS" sz="1600" dirty="0">
                <a:latin typeface="Courier New"/>
                <a:cs typeface="Courier New"/>
              </a:rPr>
              <a:t>umask 022</a:t>
            </a:r>
          </a:p>
          <a:p>
            <a:pPr marL="109537" indent="0">
              <a:buNone/>
            </a:pPr>
            <a:endParaRPr lang="en-US" sz="16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# Body of script</a:t>
            </a:r>
          </a:p>
          <a:p>
            <a:pPr marL="109537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myvar</a:t>
            </a:r>
            <a:r>
              <a:rPr lang="en-US" sz="1800" dirty="0" smtClean="0">
                <a:latin typeface="Courier New"/>
                <a:cs typeface="Courier New"/>
              </a:rPr>
              <a:t>="howdy </a:t>
            </a:r>
            <a:r>
              <a:rPr lang="en-US" sz="1800" dirty="0" err="1" smtClean="0">
                <a:latin typeface="Courier New"/>
                <a:cs typeface="Courier New"/>
              </a:rPr>
              <a:t>doody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value of \$</a:t>
            </a:r>
            <a:r>
              <a:rPr lang="en-US" sz="1800" dirty="0" err="1" smtClean="0">
                <a:latin typeface="Courier New"/>
                <a:cs typeface="Courier New"/>
              </a:rPr>
              <a:t>myvar</a:t>
            </a:r>
            <a:r>
              <a:rPr lang="en-US" sz="1800" dirty="0" smtClean="0">
                <a:latin typeface="Courier New"/>
                <a:cs typeface="Courier New"/>
              </a:rPr>
              <a:t> is: $</a:t>
            </a:r>
            <a:r>
              <a:rPr lang="en-US" sz="1800" dirty="0" err="1" smtClean="0">
                <a:latin typeface="Courier New"/>
                <a:cs typeface="Courier New"/>
              </a:rPr>
              <a:t>myvar</a:t>
            </a:r>
            <a:r>
              <a:rPr lang="en-US" sz="1800" dirty="0" smtClean="0">
                <a:latin typeface="Courier New"/>
                <a:cs typeface="Courier New"/>
              </a:rPr>
              <a:t>"  #notice backslash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number of arguments is: $#"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command name is $0"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arguments are: $*"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first argument is: $1"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second argument is: $2"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third argument is: $3"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script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get input from the user, we can use the </a:t>
            </a:r>
            <a:r>
              <a:rPr lang="en-US" sz="2400" dirty="0" smtClean="0">
                <a:latin typeface="Courier New"/>
                <a:cs typeface="Courier New"/>
              </a:rPr>
              <a:t>read </a:t>
            </a:r>
            <a:r>
              <a:rPr lang="en-US" sz="2400" dirty="0" err="1" smtClean="0">
                <a:cs typeface="Courier New"/>
              </a:rPr>
              <a:t>builtin</a:t>
            </a:r>
            <a:endParaRPr lang="en-US" sz="2400" dirty="0"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read </a:t>
            </a:r>
            <a:r>
              <a:rPr lang="en-US" sz="2400" dirty="0" smtClean="0">
                <a:cs typeface="Courier New"/>
              </a:rPr>
              <a:t>returns an exit status of 0 if it successfully reads input, or non-zero if it reaches EOF</a:t>
            </a:r>
            <a:endParaRPr lang="en-US" sz="2400" dirty="0"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read</a:t>
            </a:r>
            <a:r>
              <a:rPr lang="en-US" sz="2400" dirty="0" smtClean="0">
                <a:cs typeface="Courier New"/>
              </a:rPr>
              <a:t> with one variable argument reads a line from </a:t>
            </a:r>
            <a:r>
              <a:rPr lang="en-US" sz="2400" dirty="0" err="1" smtClean="0">
                <a:cs typeface="Courier New"/>
              </a:rPr>
              <a:t>stdin</a:t>
            </a: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into the variable</a:t>
            </a:r>
          </a:p>
          <a:p>
            <a:r>
              <a:rPr lang="en-US" sz="2400" dirty="0" smtClean="0">
                <a:cs typeface="Courier New"/>
              </a:rPr>
              <a:t>Example: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#!/bin/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read </a:t>
            </a:r>
            <a:r>
              <a:rPr lang="en-US" sz="2400" dirty="0" err="1" smtClean="0">
                <a:latin typeface="Courier New"/>
                <a:cs typeface="Courier New"/>
              </a:rPr>
              <a:t>aline</a:t>
            </a:r>
            <a:r>
              <a:rPr lang="en-US" sz="2400" dirty="0" smtClean="0">
                <a:latin typeface="Courier New"/>
                <a:cs typeface="Courier New"/>
              </a:rPr>
              <a:t> #script will stop, wait for user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"you entered: $</a:t>
            </a:r>
            <a:r>
              <a:rPr lang="en-US" sz="2400" dirty="0" err="1" smtClean="0">
                <a:latin typeface="Courier New"/>
                <a:cs typeface="Courier New"/>
              </a:rPr>
              <a:t>aline</a:t>
            </a:r>
            <a:r>
              <a:rPr lang="en-US" sz="2400" dirty="0" smtClean="0">
                <a:latin typeface="Courier New"/>
                <a:cs typeface="Courier New"/>
              </a:rPr>
              <a:t>"</a:t>
            </a:r>
          </a:p>
          <a:p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0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/>
              </a:rPr>
              <a:t>Use the –p option to read to supply the user with a prompt</a:t>
            </a:r>
          </a:p>
          <a:p>
            <a:r>
              <a:rPr lang="en-US" dirty="0" smtClean="0">
                <a:cs typeface="Courier New"/>
              </a:rPr>
              <a:t>Example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#!/bin/</a:t>
            </a:r>
            <a:r>
              <a:rPr lang="en-US" dirty="0" err="1" smtClean="0">
                <a:latin typeface="Courier New"/>
                <a:cs typeface="Courier New"/>
              </a:rPr>
              <a:t>sh</a:t>
            </a:r>
            <a:r>
              <a:rPr lang="en-US" dirty="0" smtClean="0">
                <a:latin typeface="Courier New"/>
                <a:cs typeface="Courier New"/>
              </a:rPr>
              <a:t> –u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read –p "enter your string:" </a:t>
            </a:r>
            <a:r>
              <a:rPr lang="en-US" dirty="0" err="1" smtClean="0">
                <a:latin typeface="Courier New"/>
                <a:cs typeface="Courier New"/>
              </a:rPr>
              <a:t>aline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echo "You entered: $</a:t>
            </a:r>
            <a:r>
              <a:rPr lang="en-US" dirty="0" err="1" smtClean="0">
                <a:latin typeface="Courier New"/>
                <a:cs typeface="Courier New"/>
              </a:rPr>
              <a:t>aline</a:t>
            </a:r>
            <a:r>
              <a:rPr lang="en-US" dirty="0" smtClean="0">
                <a:latin typeface="Courier New"/>
                <a:cs typeface="Courier New"/>
              </a:rPr>
              <a:t>"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the user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0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/>
                <a:cs typeface="Courier New"/>
              </a:rPr>
              <a:t>read var1 </a:t>
            </a:r>
            <a:r>
              <a:rPr lang="en-US" sz="2400" dirty="0" smtClean="0">
                <a:cs typeface="Courier New"/>
              </a:rPr>
              <a:t>puts the line the user types into the variable </a:t>
            </a:r>
            <a:r>
              <a:rPr lang="en-US" sz="2400" dirty="0">
                <a:latin typeface="Courier New"/>
                <a:cs typeface="Courier New"/>
              </a:rPr>
              <a:t>var1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read var1 var2 var3</a:t>
            </a:r>
            <a:r>
              <a:rPr lang="en-US" sz="2400" dirty="0" smtClean="0">
                <a:cs typeface="Courier New"/>
              </a:rPr>
              <a:t> puts the first word of what the user types in to </a:t>
            </a:r>
            <a:r>
              <a:rPr lang="en-US" sz="2400" dirty="0" smtClean="0">
                <a:latin typeface="Courier New"/>
                <a:cs typeface="Courier New"/>
              </a:rPr>
              <a:t>var1</a:t>
            </a:r>
            <a:r>
              <a:rPr lang="en-US" sz="2400" dirty="0" smtClean="0">
                <a:cs typeface="Courier New"/>
              </a:rPr>
              <a:t>, the second word into </a:t>
            </a:r>
            <a:r>
              <a:rPr lang="en-US" sz="2400" dirty="0" smtClean="0">
                <a:latin typeface="Courier New"/>
                <a:cs typeface="Courier New"/>
              </a:rPr>
              <a:t>var2</a:t>
            </a:r>
            <a:r>
              <a:rPr lang="en-US" sz="2400" dirty="0" smtClean="0">
                <a:cs typeface="Courier New"/>
              </a:rPr>
              <a:t>, and the remaining words into </a:t>
            </a:r>
            <a:r>
              <a:rPr lang="en-US" sz="2400" dirty="0" smtClean="0">
                <a:latin typeface="Courier New"/>
                <a:cs typeface="Courier New"/>
              </a:rPr>
              <a:t>var3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#!/bin/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>
                <a:latin typeface="Courier New"/>
                <a:cs typeface="Courier New"/>
              </a:rPr>
              <a:t> –u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read var1 var2 var3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"First word: $var1"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"Second word: $var2"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"Remaining words: $var3"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the user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if list1;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list2;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list1</a:t>
            </a:r>
            <a:r>
              <a:rPr lang="en-US" dirty="0" smtClean="0">
                <a:cs typeface="Courier New"/>
              </a:rPr>
              <a:t> is executed, and if its exit status is 0, then </a:t>
            </a:r>
            <a:r>
              <a:rPr lang="en-US" dirty="0" smtClean="0">
                <a:latin typeface="Courier New"/>
                <a:cs typeface="Courier New"/>
              </a:rPr>
              <a:t>list2</a:t>
            </a:r>
            <a:r>
              <a:rPr lang="en-US" dirty="0" smtClean="0">
                <a:cs typeface="Courier New"/>
              </a:rPr>
              <a:t> is executed</a:t>
            </a:r>
          </a:p>
          <a:p>
            <a:r>
              <a:rPr lang="en-US" dirty="0"/>
              <a:t>A </a:t>
            </a:r>
            <a:r>
              <a:rPr lang="en-US" dirty="0">
                <a:latin typeface="Courier New"/>
                <a:cs typeface="Courier New"/>
              </a:rPr>
              <a:t>list</a:t>
            </a:r>
            <a:r>
              <a:rPr lang="en-US" dirty="0"/>
              <a:t> is a sequence of one or more </a:t>
            </a:r>
            <a:r>
              <a:rPr lang="en-US" dirty="0" smtClean="0"/>
              <a:t>pipelines, but for now, let's say it's a command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/>
          <a:lstStyle/>
          <a:p>
            <a:r>
              <a:rPr lang="en-US" sz="2400" dirty="0" smtClean="0">
                <a:cs typeface="Courier New"/>
              </a:rPr>
              <a:t>If we have a set of commands that we want to run on a regular basis, we could write a script</a:t>
            </a:r>
          </a:p>
          <a:p>
            <a:r>
              <a:rPr lang="en-US" sz="2400" dirty="0" smtClean="0">
                <a:cs typeface="Courier New"/>
              </a:rPr>
              <a:t>A script acts as a Linux command, similarly to binary programs and shell built in commands</a:t>
            </a:r>
          </a:p>
          <a:p>
            <a:r>
              <a:rPr lang="en-US" sz="2400" dirty="0" smtClean="0">
                <a:cs typeface="Courier New"/>
              </a:rPr>
              <a:t>In fact, check out how many scripts are in </a:t>
            </a:r>
            <a:r>
              <a:rPr lang="en-US" sz="2400" dirty="0" smtClean="0">
                <a:latin typeface="Courier New"/>
                <a:cs typeface="Courier New"/>
              </a:rPr>
              <a:t>/bin</a:t>
            </a:r>
            <a:r>
              <a:rPr lang="en-US" sz="2400" dirty="0" smtClean="0">
                <a:cs typeface="Courier New"/>
              </a:rPr>
              <a:t> and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usr</a:t>
            </a:r>
            <a:r>
              <a:rPr lang="en-US" sz="2400" dirty="0" smtClean="0">
                <a:latin typeface="Courier New"/>
                <a:cs typeface="Courier New"/>
              </a:rPr>
              <a:t>/bin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file /bin/* | </a:t>
            </a:r>
            <a:r>
              <a:rPr lang="en-US" sz="2000" dirty="0" err="1" smtClean="0">
                <a:latin typeface="Courier New"/>
                <a:cs typeface="Courier New"/>
              </a:rPr>
              <a:t>grep</a:t>
            </a:r>
            <a:r>
              <a:rPr lang="en-US" sz="2000" dirty="0" smtClean="0">
                <a:latin typeface="Courier New"/>
                <a:cs typeface="Courier New"/>
              </a:rPr>
              <a:t> 'script'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file /</a:t>
            </a:r>
            <a:r>
              <a:rPr lang="en-US" sz="2000" dirty="0" err="1" smtClean="0">
                <a:latin typeface="Courier New"/>
                <a:cs typeface="Courier New"/>
              </a:rPr>
              <a:t>usr</a:t>
            </a:r>
            <a:r>
              <a:rPr lang="en-US" sz="2000" dirty="0" smtClean="0">
                <a:latin typeface="Courier New"/>
                <a:cs typeface="Courier New"/>
              </a:rPr>
              <a:t>/bin/* | </a:t>
            </a:r>
            <a:r>
              <a:rPr lang="en-US" sz="2000" dirty="0" err="1" smtClean="0">
                <a:latin typeface="Courier New"/>
                <a:cs typeface="Courier New"/>
              </a:rPr>
              <a:t>grep</a:t>
            </a:r>
            <a:r>
              <a:rPr lang="en-US" sz="2000" dirty="0" smtClean="0">
                <a:latin typeface="Courier New"/>
                <a:cs typeface="Courier New"/>
              </a:rPr>
              <a:t> 'script'</a:t>
            </a:r>
          </a:p>
          <a:p>
            <a:r>
              <a:rPr lang="en-US" sz="2400" dirty="0" smtClean="0">
                <a:cs typeface="Courier New"/>
              </a:rPr>
              <a:t>As a system administrator, you can make your job easier by writing your own custom scripts to help automate tasks</a:t>
            </a:r>
          </a:p>
          <a:p>
            <a:r>
              <a:rPr lang="en-US" sz="2400" dirty="0" smtClean="0">
                <a:cs typeface="Courier New"/>
              </a:rPr>
              <a:t>Put your scripts in </a:t>
            </a:r>
            <a:r>
              <a:rPr lang="en-US" sz="2400" dirty="0" smtClean="0">
                <a:latin typeface="Courier New"/>
                <a:cs typeface="Courier New"/>
              </a:rPr>
              <a:t>~/bin</a:t>
            </a:r>
            <a:r>
              <a:rPr lang="en-US" sz="2400" dirty="0" smtClean="0">
                <a:cs typeface="Courier New"/>
              </a:rPr>
              <a:t>, and they behave just like other commands (if your </a:t>
            </a:r>
            <a:r>
              <a:rPr lang="en-US" sz="2400" dirty="0" smtClean="0">
                <a:latin typeface="Courier New"/>
                <a:cs typeface="Courier New"/>
              </a:rPr>
              <a:t>PATH</a:t>
            </a:r>
            <a:r>
              <a:rPr lang="en-US" sz="2400" dirty="0" smtClean="0">
                <a:cs typeface="Courier New"/>
              </a:rPr>
              <a:t> contains </a:t>
            </a:r>
            <a:r>
              <a:rPr lang="en-US" sz="2400" dirty="0" smtClean="0">
                <a:latin typeface="Courier New"/>
                <a:cs typeface="Courier New"/>
              </a:rPr>
              <a:t>~/bin</a:t>
            </a:r>
            <a:r>
              <a:rPr lang="en-US" sz="2400" dirty="0" smtClean="0">
                <a:cs typeface="Courier New"/>
              </a:rPr>
              <a:t>)</a:t>
            </a:r>
          </a:p>
          <a:p>
            <a:endParaRPr lang="en-US" sz="2400" dirty="0">
              <a:cs typeface="Courier New"/>
            </a:endParaRP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Shell scripting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include an else clause, with commands to run if </a:t>
            </a:r>
            <a:r>
              <a:rPr lang="en-US" dirty="0" smtClean="0">
                <a:latin typeface="Courier New"/>
                <a:cs typeface="Courier New"/>
              </a:rPr>
              <a:t>list1</a:t>
            </a:r>
            <a:r>
              <a:rPr lang="en-US" dirty="0" smtClean="0"/>
              <a:t> is false (has exit status of non-zero)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list1;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   list2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list3;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and else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command to use in the test list of an </a:t>
            </a:r>
            <a:r>
              <a:rPr lang="en-US" dirty="0" smtClean="0">
                <a:latin typeface="Courier New"/>
                <a:cs typeface="Courier New"/>
              </a:rPr>
              <a:t>if</a:t>
            </a:r>
            <a:r>
              <a:rPr lang="en-US" dirty="0" smtClean="0"/>
              <a:t> statement is 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command</a:t>
            </a:r>
          </a:p>
          <a:p>
            <a:r>
              <a:rPr lang="en-US" dirty="0" smtClean="0">
                <a:latin typeface="Courier New"/>
                <a:cs typeface="Courier New"/>
              </a:rPr>
              <a:t>man test</a:t>
            </a:r>
          </a:p>
          <a:p>
            <a:r>
              <a:rPr lang="en-US" dirty="0" smtClean="0">
                <a:cs typeface="Courier New"/>
              </a:rPr>
              <a:t>Examples:</a:t>
            </a:r>
          </a:p>
          <a:p>
            <a:r>
              <a:rPr lang="en-US" dirty="0" smtClean="0">
                <a:latin typeface="Courier New"/>
                <a:cs typeface="Courier New"/>
              </a:rPr>
              <a:t>test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test "this" = "this"</a:t>
            </a:r>
          </a:p>
          <a:p>
            <a:r>
              <a:rPr lang="en-US" dirty="0" smtClean="0">
                <a:latin typeface="Courier New"/>
                <a:cs typeface="Courier New"/>
              </a:rPr>
              <a:t>test 0 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0</a:t>
            </a:r>
          </a:p>
          <a:p>
            <a:r>
              <a:rPr lang="en-US" dirty="0" smtClean="0">
                <a:latin typeface="Courier New"/>
                <a:cs typeface="Courier New"/>
              </a:rPr>
              <a:t>test 0 –ne 1</a:t>
            </a:r>
          </a:p>
          <a:p>
            <a:r>
              <a:rPr lang="en-US" dirty="0" smtClean="0">
                <a:latin typeface="Courier New"/>
                <a:cs typeface="Courier New"/>
              </a:rPr>
              <a:t>test 0 –le 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if test "$1" = "hello";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"First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is hello"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if test "$2" = "hello";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"Second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is hello"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"Second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is not hello"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fi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with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800" dirty="0"/>
              <a:t>Todd-Kelleys-MacBook-Pro:CST8177-13W </a:t>
            </a:r>
            <a:r>
              <a:rPr lang="en-US" sz="1800" dirty="0" err="1"/>
              <a:t>tgk</a:t>
            </a:r>
            <a:r>
              <a:rPr lang="en-US" sz="1800" dirty="0"/>
              <a:t>$ </a:t>
            </a:r>
            <a:r>
              <a:rPr lang="en-US" sz="1800" dirty="0" err="1"/>
              <a:t>ls</a:t>
            </a:r>
            <a:r>
              <a:rPr lang="en-US" sz="1800" dirty="0"/>
              <a:t> -li /bin/test /bin/[</a:t>
            </a:r>
          </a:p>
          <a:p>
            <a:pPr marL="109537" indent="0">
              <a:buNone/>
            </a:pPr>
            <a:r>
              <a:rPr lang="en-US" sz="1800" dirty="0"/>
              <a:t>1733533 -r-</a:t>
            </a:r>
            <a:r>
              <a:rPr lang="en-US" sz="1800" dirty="0" err="1"/>
              <a:t>xr</a:t>
            </a:r>
            <a:r>
              <a:rPr lang="en-US" sz="1800" dirty="0"/>
              <a:t>-</a:t>
            </a:r>
            <a:r>
              <a:rPr lang="en-US" sz="1800" dirty="0" err="1"/>
              <a:t>xr</a:t>
            </a:r>
            <a:r>
              <a:rPr lang="en-US" sz="1800" dirty="0"/>
              <a:t>-x  2 root  wheel  43120 27 Jul  2011 /bin/[</a:t>
            </a:r>
          </a:p>
          <a:p>
            <a:pPr marL="109537" indent="0">
              <a:buNone/>
            </a:pPr>
            <a:r>
              <a:rPr lang="en-US" sz="1800" dirty="0"/>
              <a:t>1733533 -r-</a:t>
            </a:r>
            <a:r>
              <a:rPr lang="en-US" sz="1800" dirty="0" err="1"/>
              <a:t>xr</a:t>
            </a:r>
            <a:r>
              <a:rPr lang="en-US" sz="1800" dirty="0"/>
              <a:t>-</a:t>
            </a:r>
            <a:r>
              <a:rPr lang="en-US" sz="1800" dirty="0" err="1"/>
              <a:t>xr</a:t>
            </a:r>
            <a:r>
              <a:rPr lang="en-US" sz="1800" dirty="0"/>
              <a:t>-x  2 root  wheel  43120 27 Jul  2011 /bin/test</a:t>
            </a:r>
          </a:p>
          <a:p>
            <a:pPr marL="109537" indent="0">
              <a:buNone/>
            </a:pPr>
            <a:r>
              <a:rPr lang="en-US" sz="1800" dirty="0"/>
              <a:t>Todd-Kelleys-MacBook-Pro:CST8177-13W </a:t>
            </a:r>
            <a:r>
              <a:rPr lang="en-US" sz="1800" dirty="0" err="1"/>
              <a:t>tgk</a:t>
            </a:r>
            <a:r>
              <a:rPr lang="en-US" sz="1800" dirty="0"/>
              <a:t>$ </a:t>
            </a:r>
            <a:endParaRPr lang="en-US" sz="1800" dirty="0" smtClean="0"/>
          </a:p>
          <a:p>
            <a:pPr marL="109537" indent="0">
              <a:buNone/>
            </a:pPr>
            <a:endParaRPr lang="en-US" sz="1800" dirty="0"/>
          </a:p>
          <a:p>
            <a:r>
              <a:rPr lang="en-US" sz="1800" dirty="0" smtClean="0"/>
              <a:t>notice that on OSX, </a:t>
            </a:r>
            <a:r>
              <a:rPr lang="en-US" sz="1800" dirty="0" smtClean="0">
                <a:latin typeface="Courier New"/>
                <a:cs typeface="Courier New"/>
              </a:rPr>
              <a:t>[</a:t>
            </a:r>
            <a:r>
              <a:rPr lang="en-US" sz="1800" dirty="0" smtClean="0">
                <a:cs typeface="Courier New"/>
              </a:rPr>
              <a:t> is another name for the </a:t>
            </a:r>
            <a:r>
              <a:rPr lang="en-US" sz="1800" dirty="0" smtClean="0">
                <a:latin typeface="Courier New"/>
                <a:cs typeface="Courier New"/>
              </a:rPr>
              <a:t>test</a:t>
            </a:r>
            <a:r>
              <a:rPr lang="en-US" sz="1800" dirty="0" smtClean="0">
                <a:cs typeface="Courier New"/>
              </a:rPr>
              <a:t> program:</a:t>
            </a:r>
          </a:p>
          <a:p>
            <a:pPr marL="109537" indent="0">
              <a:buNone/>
            </a:pPr>
            <a:endParaRPr lang="en-US" sz="1800" dirty="0">
              <a:cs typeface="Courier New"/>
            </a:endParaRP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if [ -e 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 ]; then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echo "/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 exists"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r>
              <a:rPr lang="en-US" sz="1800" dirty="0" smtClean="0">
                <a:cs typeface="Courier New"/>
              </a:rPr>
              <a:t>is the same as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if test –e 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; then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echo "/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 exists"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fi</a:t>
            </a:r>
            <a:endParaRPr lang="en-US" sz="1800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named [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7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 smtClean="0"/>
              <a:t>$ [ 0 –</a:t>
            </a:r>
            <a:r>
              <a:rPr lang="en-US" sz="2000" dirty="0" err="1" smtClean="0"/>
              <a:t>eq</a:t>
            </a:r>
            <a:r>
              <a:rPr lang="en-US" sz="2000" dirty="0" smtClean="0"/>
              <a:t> 0 ]</a:t>
            </a:r>
          </a:p>
          <a:p>
            <a:pPr marL="109537" indent="0">
              <a:buNone/>
            </a:pPr>
            <a:r>
              <a:rPr lang="en-US" sz="2000" dirty="0" smtClean="0"/>
              <a:t>$ echo $?</a:t>
            </a:r>
          </a:p>
          <a:p>
            <a:pPr marL="109537" indent="0">
              <a:buNone/>
            </a:pPr>
            <a:r>
              <a:rPr lang="en-US" sz="2000" dirty="0" smtClean="0"/>
              <a:t>0</a:t>
            </a:r>
          </a:p>
          <a:p>
            <a:pPr marL="109537" indent="0">
              <a:buNone/>
            </a:pPr>
            <a:r>
              <a:rPr lang="en-US" sz="2000" dirty="0" smtClean="0"/>
              <a:t>$ [ "this" = "that" ]</a:t>
            </a:r>
          </a:p>
          <a:p>
            <a:pPr marL="109537" indent="0">
              <a:buNone/>
            </a:pPr>
            <a:r>
              <a:rPr lang="en-US" sz="2000" dirty="0" smtClean="0"/>
              <a:t>$ echo $?</a:t>
            </a:r>
          </a:p>
          <a:p>
            <a:pPr marL="109537" indent="0">
              <a:buNone/>
            </a:pPr>
            <a:r>
              <a:rPr lang="en-US" sz="2000" dirty="0" smtClean="0"/>
              <a:t>1</a:t>
            </a:r>
          </a:p>
          <a:p>
            <a:pPr marL="109537" indent="0">
              <a:buNone/>
            </a:pPr>
            <a:r>
              <a:rPr lang="en-US" sz="2000" dirty="0" smtClean="0"/>
              <a:t>$ [ "this" = "this" ]</a:t>
            </a:r>
          </a:p>
          <a:p>
            <a:pPr marL="109537" indent="0">
              <a:buNone/>
            </a:pPr>
            <a:r>
              <a:rPr lang="en-US" sz="2000" dirty="0" smtClean="0"/>
              <a:t>echo $?</a:t>
            </a:r>
          </a:p>
          <a:p>
            <a:pPr marL="109537" indent="0">
              <a:buNone/>
            </a:pPr>
            <a:r>
              <a:rPr lang="en-US" sz="2000" dirty="0" smtClean="0"/>
              <a:t>0</a:t>
            </a:r>
          </a:p>
          <a:p>
            <a:pPr marL="109537" indent="0">
              <a:buNone/>
            </a:pPr>
            <a:r>
              <a:rPr lang="en-US" sz="2000" dirty="0" smtClean="0"/>
              <a:t>$ ["this" = "this"]                           # forgot the space after [</a:t>
            </a:r>
          </a:p>
          <a:p>
            <a:pPr marL="109537" indent="0">
              <a:buNone/>
            </a:pPr>
            <a:r>
              <a:rPr lang="en-US" sz="2000" dirty="0"/>
              <a:t>-bash: [this: command not found</a:t>
            </a:r>
            <a:endParaRPr lang="en-US" sz="2000" dirty="0" smtClean="0"/>
          </a:p>
          <a:p>
            <a:pPr marL="109537" indent="0">
              <a:buNone/>
            </a:pPr>
            <a:r>
              <a:rPr lang="en-US" sz="2000" dirty="0" smtClean="0"/>
              <a:t>$ [ "this" = "this"]                          # forgot the space before ]</a:t>
            </a:r>
          </a:p>
          <a:p>
            <a:pPr marL="109537" indent="0">
              <a:buNone/>
            </a:pPr>
            <a:r>
              <a:rPr lang="en-US" sz="2000" dirty="0"/>
              <a:t>-bash: [: missing </a:t>
            </a:r>
            <a:r>
              <a:rPr lang="en-US" sz="2000" dirty="0" smtClean="0"/>
              <a:t>']'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Practicing with [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eq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equal to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ge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greater than or equal to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gt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greater than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-le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less than or equal to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lt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less than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-ne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not equal to INTEGER2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tests (man test)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18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400" b="1" dirty="0" smtClean="0"/>
              <a:t>-</a:t>
            </a:r>
            <a:r>
              <a:rPr lang="en-US" sz="2400" b="1" dirty="0"/>
              <a:t>n</a:t>
            </a:r>
            <a:r>
              <a:rPr lang="en-US" sz="2400" dirty="0"/>
              <a:t> STRING</a:t>
            </a:r>
          </a:p>
          <a:p>
            <a:pPr marL="109537" indent="0">
              <a:buNone/>
            </a:pPr>
            <a:r>
              <a:rPr lang="en-US" sz="2400" dirty="0"/>
              <a:t>              the length of STRING is </a:t>
            </a:r>
            <a:r>
              <a:rPr lang="en-US" sz="2400" dirty="0" smtClean="0"/>
              <a:t>nonzero</a:t>
            </a:r>
            <a:endParaRPr lang="en-US" sz="2400" dirty="0"/>
          </a:p>
          <a:p>
            <a:r>
              <a:rPr lang="en-US" sz="2400" dirty="0"/>
              <a:t>      </a:t>
            </a:r>
            <a:r>
              <a:rPr lang="en-US" sz="2400" dirty="0" smtClean="0"/>
              <a:t> </a:t>
            </a:r>
            <a:r>
              <a:rPr lang="en-US" sz="2400" dirty="0"/>
              <a:t>STRING equivalent to </a:t>
            </a:r>
            <a:r>
              <a:rPr lang="en-US" sz="2400" b="1" dirty="0"/>
              <a:t>-n</a:t>
            </a:r>
            <a:r>
              <a:rPr lang="en-US" sz="2400" dirty="0"/>
              <a:t> </a:t>
            </a:r>
            <a:r>
              <a:rPr lang="en-US" sz="2400" dirty="0" smtClean="0"/>
              <a:t>STRING</a:t>
            </a:r>
            <a:endParaRPr lang="en-US" sz="2400" dirty="0"/>
          </a:p>
          <a:p>
            <a:r>
              <a:rPr lang="en-US" sz="2400" dirty="0"/>
              <a:t>       </a:t>
            </a:r>
            <a:r>
              <a:rPr lang="en-US" sz="2400" b="1" dirty="0"/>
              <a:t>-z</a:t>
            </a:r>
            <a:r>
              <a:rPr lang="en-US" sz="2400" dirty="0"/>
              <a:t> STRING</a:t>
            </a:r>
          </a:p>
          <a:p>
            <a:pPr marL="109537" indent="0">
              <a:buNone/>
            </a:pPr>
            <a:r>
              <a:rPr lang="en-US" sz="2400" dirty="0"/>
              <a:t>              the length of STRING is </a:t>
            </a:r>
            <a:r>
              <a:rPr lang="en-US" sz="2400" dirty="0" smtClean="0"/>
              <a:t>zero</a:t>
            </a:r>
            <a:endParaRPr lang="en-US" sz="2400" dirty="0"/>
          </a:p>
          <a:p>
            <a:r>
              <a:rPr lang="en-US" sz="2400" dirty="0"/>
              <a:t>       STRING1 = STRING2</a:t>
            </a:r>
          </a:p>
          <a:p>
            <a:pPr marL="109537" indent="0">
              <a:buNone/>
            </a:pPr>
            <a:r>
              <a:rPr lang="en-US" sz="2400" dirty="0"/>
              <a:t>              the strings are </a:t>
            </a:r>
            <a:r>
              <a:rPr lang="en-US" sz="2400" dirty="0" smtClean="0"/>
              <a:t>equal</a:t>
            </a:r>
            <a:endParaRPr lang="en-US" sz="2400" dirty="0"/>
          </a:p>
          <a:p>
            <a:r>
              <a:rPr lang="en-US" sz="2400" dirty="0"/>
              <a:t>       STRING1 != STRING2</a:t>
            </a:r>
          </a:p>
          <a:p>
            <a:pPr marL="109537" indent="0">
              <a:buNone/>
            </a:pPr>
            <a:r>
              <a:rPr lang="en-US" sz="2400" dirty="0"/>
              <a:t>              the strings are not equal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tests (man test)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en-US" sz="2000" dirty="0" smtClean="0"/>
              <a:t>These are just a few of them  See </a:t>
            </a:r>
            <a:r>
              <a:rPr lang="en-US" sz="2000" dirty="0" smtClean="0">
                <a:latin typeface="Courier New"/>
                <a:cs typeface="Courier New"/>
              </a:rPr>
              <a:t>man test</a:t>
            </a:r>
            <a:r>
              <a:rPr lang="en-US" sz="2000" dirty="0" smtClean="0"/>
              <a:t> for more:</a:t>
            </a:r>
          </a:p>
          <a:p>
            <a:r>
              <a:rPr lang="en-US" sz="2000" dirty="0" smtClean="0"/>
              <a:t>   </a:t>
            </a:r>
            <a:r>
              <a:rPr lang="en-US" sz="2000" b="1" dirty="0"/>
              <a:t>-d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 </a:t>
            </a:r>
            <a:r>
              <a:rPr lang="en-US" sz="2000" dirty="0"/>
              <a:t>FILE exists and is a </a:t>
            </a:r>
            <a:r>
              <a:rPr lang="en-US" sz="2000" dirty="0" smtClean="0"/>
              <a:t>directory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b="1" dirty="0"/>
              <a:t>-e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 </a:t>
            </a:r>
            <a:r>
              <a:rPr lang="en-US" sz="2000" dirty="0"/>
              <a:t>FILE </a:t>
            </a:r>
            <a:r>
              <a:rPr lang="en-US" sz="2000" dirty="0" smtClean="0"/>
              <a:t>exists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b="1" dirty="0" smtClean="0"/>
              <a:t>-</a:t>
            </a:r>
            <a:r>
              <a:rPr lang="en-US" sz="2000" b="1" dirty="0"/>
              <a:t>f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    </a:t>
            </a:r>
            <a:r>
              <a:rPr lang="en-US" sz="2000" dirty="0"/>
              <a:t>FILE exists and is a regular </a:t>
            </a:r>
            <a:r>
              <a:rPr lang="en-US" sz="2000" dirty="0" smtClean="0"/>
              <a:t>file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/>
              <a:t>-</a:t>
            </a:r>
            <a:r>
              <a:rPr lang="en-US" sz="2000" b="1" dirty="0"/>
              <a:t>r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   </a:t>
            </a:r>
            <a:r>
              <a:rPr lang="en-US" sz="2000" dirty="0"/>
              <a:t>FILE exists and read permission is </a:t>
            </a:r>
            <a:r>
              <a:rPr lang="en-US" sz="2000" dirty="0" smtClean="0"/>
              <a:t>granted</a:t>
            </a:r>
          </a:p>
          <a:p>
            <a:r>
              <a:rPr lang="pl-PL" sz="2000" dirty="0" smtClean="0"/>
              <a:t>    </a:t>
            </a:r>
            <a:r>
              <a:rPr lang="pl-PL" sz="2000" b="1" dirty="0" smtClean="0"/>
              <a:t>-</a:t>
            </a:r>
            <a:r>
              <a:rPr lang="pl-PL" sz="2000" b="1" dirty="0"/>
              <a:t>w</a:t>
            </a:r>
            <a:r>
              <a:rPr lang="pl-PL" sz="2000" dirty="0"/>
              <a:t> FILE</a:t>
            </a:r>
          </a:p>
          <a:p>
            <a:pPr marL="109537" indent="0">
              <a:buNone/>
            </a:pPr>
            <a:r>
              <a:rPr lang="pl-PL" sz="2000" dirty="0"/>
              <a:t>     </a:t>
            </a:r>
            <a:r>
              <a:rPr lang="pl-PL" sz="2000" dirty="0" smtClean="0"/>
              <a:t>    </a:t>
            </a:r>
            <a:r>
              <a:rPr lang="pl-PL" sz="2000" dirty="0"/>
              <a:t>FILE </a:t>
            </a:r>
            <a:r>
              <a:rPr lang="pl-PL" sz="2000" dirty="0" err="1"/>
              <a:t>exists</a:t>
            </a:r>
            <a:r>
              <a:rPr lang="pl-PL" sz="2000" dirty="0"/>
              <a:t> and </a:t>
            </a:r>
            <a:r>
              <a:rPr lang="pl-PL" sz="2000" dirty="0" err="1"/>
              <a:t>write</a:t>
            </a:r>
            <a:r>
              <a:rPr lang="pl-PL" sz="2000" dirty="0"/>
              <a:t> </a:t>
            </a:r>
            <a:r>
              <a:rPr lang="pl-PL" sz="2000" dirty="0" err="1"/>
              <a:t>permission</a:t>
            </a:r>
            <a:r>
              <a:rPr lang="pl-PL" sz="2000" dirty="0"/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 smtClean="0"/>
              <a:t>granted</a:t>
            </a:r>
            <a:endParaRPr lang="pl-PL" sz="2000" dirty="0"/>
          </a:p>
          <a:p>
            <a:r>
              <a:rPr lang="fr-FR" sz="2000" dirty="0"/>
              <a:t>    </a:t>
            </a:r>
            <a:r>
              <a:rPr lang="fr-FR" sz="2000" b="1" dirty="0" smtClean="0"/>
              <a:t>-</a:t>
            </a:r>
            <a:r>
              <a:rPr lang="fr-FR" sz="2000" b="1" dirty="0"/>
              <a:t>x</a:t>
            </a:r>
            <a:r>
              <a:rPr lang="fr-FR" sz="2000" dirty="0"/>
              <a:t> FILE</a:t>
            </a:r>
          </a:p>
          <a:p>
            <a:pPr marL="109537" indent="0">
              <a:buNone/>
            </a:pPr>
            <a:r>
              <a:rPr lang="fr-FR" sz="2000" dirty="0"/>
              <a:t>     </a:t>
            </a:r>
            <a:r>
              <a:rPr lang="fr-FR" sz="2000" dirty="0" smtClean="0"/>
              <a:t>    </a:t>
            </a:r>
            <a:r>
              <a:rPr lang="fr-FR" sz="2000" dirty="0"/>
              <a:t>FILE </a:t>
            </a:r>
            <a:r>
              <a:rPr lang="fr-FR" sz="2000" dirty="0" err="1"/>
              <a:t>exists</a:t>
            </a:r>
            <a:r>
              <a:rPr lang="fr-FR" sz="2000" dirty="0"/>
              <a:t> and </a:t>
            </a:r>
            <a:r>
              <a:rPr lang="fr-FR" sz="2000" dirty="0" err="1"/>
              <a:t>execute</a:t>
            </a:r>
            <a:r>
              <a:rPr lang="fr-FR" sz="2000" dirty="0"/>
              <a:t> (or </a:t>
            </a:r>
            <a:r>
              <a:rPr lang="fr-FR" sz="2000" dirty="0" err="1"/>
              <a:t>search</a:t>
            </a:r>
            <a:r>
              <a:rPr lang="fr-FR" sz="2000" dirty="0"/>
              <a:t>) permission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granted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54"/>
            <a:ext cx="8229600" cy="1143000"/>
          </a:xfrm>
        </p:spPr>
        <p:txBody>
          <a:bodyPr/>
          <a:lstStyle/>
          <a:p>
            <a:r>
              <a:rPr lang="en-US" dirty="0" smtClean="0"/>
              <a:t>file tests (man test)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4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( EXPRESSION )</a:t>
            </a:r>
          </a:p>
          <a:p>
            <a:pPr marL="109537" indent="0">
              <a:buNone/>
            </a:pPr>
            <a:r>
              <a:rPr lang="en-US" sz="2400" dirty="0"/>
              <a:t>              EXPRESSION is </a:t>
            </a:r>
            <a:r>
              <a:rPr lang="en-US" sz="2400" dirty="0" smtClean="0"/>
              <a:t>true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 smtClean="0"/>
              <a:t>! </a:t>
            </a:r>
            <a:r>
              <a:rPr lang="en-US" sz="2400" dirty="0"/>
              <a:t>EXPRESSION</a:t>
            </a:r>
          </a:p>
          <a:p>
            <a:pPr marL="109537" indent="0">
              <a:buNone/>
            </a:pPr>
            <a:r>
              <a:rPr lang="nl-NL" sz="2400" dirty="0"/>
              <a:t>              EXPRESSION is </a:t>
            </a:r>
            <a:r>
              <a:rPr lang="nl-NL" sz="2400" dirty="0" err="1" smtClean="0"/>
              <a:t>false</a:t>
            </a:r>
            <a:endParaRPr lang="nl-NL" sz="2400" dirty="0"/>
          </a:p>
          <a:p>
            <a:r>
              <a:rPr lang="nl-NL" sz="2400" dirty="0"/>
              <a:t>  </a:t>
            </a:r>
            <a:r>
              <a:rPr lang="nl-NL" sz="2400" dirty="0" smtClean="0"/>
              <a:t>EXPRESSION1 </a:t>
            </a:r>
            <a:r>
              <a:rPr lang="nl-NL" sz="2400" b="1" dirty="0"/>
              <a:t>-a</a:t>
            </a:r>
            <a:r>
              <a:rPr lang="nl-NL" sz="2400" dirty="0"/>
              <a:t> EXPRESSION2</a:t>
            </a:r>
          </a:p>
          <a:p>
            <a:pPr marL="109537" indent="0">
              <a:buNone/>
            </a:pPr>
            <a:r>
              <a:rPr lang="nl-NL" sz="2400" dirty="0"/>
              <a:t>            </a:t>
            </a:r>
            <a:r>
              <a:rPr lang="nl-NL" sz="2400" dirty="0" err="1" smtClean="0"/>
              <a:t>both</a:t>
            </a:r>
            <a:r>
              <a:rPr lang="nl-NL" sz="2400" dirty="0" smtClean="0"/>
              <a:t> </a:t>
            </a:r>
            <a:r>
              <a:rPr lang="nl-NL" sz="2400" dirty="0"/>
              <a:t>EXPRESSION1 </a:t>
            </a:r>
            <a:r>
              <a:rPr lang="nl-NL" sz="2400" dirty="0" err="1"/>
              <a:t>and</a:t>
            </a:r>
            <a:r>
              <a:rPr lang="nl-NL" sz="2400" dirty="0"/>
              <a:t> EXPRESSION2 are </a:t>
            </a:r>
            <a:r>
              <a:rPr lang="nl-NL" sz="2400" dirty="0" err="1" smtClean="0"/>
              <a:t>true</a:t>
            </a:r>
            <a:endParaRPr lang="nl-NL" sz="2400" dirty="0"/>
          </a:p>
          <a:p>
            <a:r>
              <a:rPr lang="nl-NL" sz="2400" dirty="0"/>
              <a:t> </a:t>
            </a:r>
            <a:r>
              <a:rPr lang="nl-NL" sz="2400"/>
              <a:t> </a:t>
            </a:r>
            <a:r>
              <a:rPr lang="nl-NL" sz="2400" smtClean="0"/>
              <a:t>EXPRESSION1 </a:t>
            </a:r>
            <a:r>
              <a:rPr lang="nl-NL" sz="2400" b="1" dirty="0"/>
              <a:t>-o</a:t>
            </a:r>
            <a:r>
              <a:rPr lang="nl-NL" sz="2400" dirty="0"/>
              <a:t> EXPRESSION2</a:t>
            </a:r>
          </a:p>
          <a:p>
            <a:pPr marL="109537" indent="0">
              <a:buNone/>
            </a:pPr>
            <a:r>
              <a:rPr lang="nl-NL" sz="2400" dirty="0"/>
              <a:t>              </a:t>
            </a:r>
            <a:r>
              <a:rPr lang="nl-NL" sz="2400" dirty="0" err="1"/>
              <a:t>either</a:t>
            </a:r>
            <a:r>
              <a:rPr lang="nl-NL" sz="2400" dirty="0"/>
              <a:t> EXPRESSION1 or EXPRESSION2 is </a:t>
            </a:r>
            <a:r>
              <a:rPr lang="nl-NL" sz="2400" dirty="0" err="1"/>
              <a:t>true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1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t</a:t>
            </a:r>
            <a:r>
              <a:rPr lang="en-US" dirty="0" smtClean="0">
                <a:latin typeface="Courier New"/>
                <a:cs typeface="Courier New"/>
              </a:rPr>
              <a:t>est</a:t>
            </a:r>
            <a:r>
              <a:rPr lang="en-US" dirty="0" smtClean="0"/>
              <a:t> is a program we run just to find out its exit status</a:t>
            </a:r>
          </a:p>
          <a:p>
            <a:r>
              <a:rPr lang="en-US" dirty="0" smtClean="0"/>
              <a:t>The arguments to 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/>
              <a:t> command specify what we're testing</a:t>
            </a:r>
          </a:p>
          <a:p>
            <a:r>
              <a:rPr lang="en-US" dirty="0" smtClean="0"/>
              <a:t>The spaces around the arguments are important because </a:t>
            </a:r>
            <a:r>
              <a:rPr lang="en-US" dirty="0" smtClean="0">
                <a:latin typeface="Courier New"/>
                <a:cs typeface="Courier New"/>
              </a:rPr>
              <a:t>test </a:t>
            </a:r>
            <a:r>
              <a:rPr lang="en-US" dirty="0" smtClean="0">
                <a:cs typeface="Courier New"/>
              </a:rPr>
              <a:t>will not separate arguments for you: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"a" ="a"</a:t>
            </a:r>
            <a:r>
              <a:rPr lang="en-US" dirty="0" smtClean="0">
                <a:cs typeface="Courier New"/>
              </a:rPr>
              <a:t> is the same as </a:t>
            </a:r>
            <a:r>
              <a:rPr lang="en-US" dirty="0" smtClean="0">
                <a:latin typeface="Courier New"/>
                <a:cs typeface="Courier New"/>
              </a:rPr>
              <a:t>a =a </a:t>
            </a:r>
            <a:r>
              <a:rPr lang="en-US" dirty="0" smtClean="0">
                <a:cs typeface="Courier New"/>
              </a:rPr>
              <a:t>which is two </a:t>
            </a:r>
            <a:r>
              <a:rPr lang="en-US" dirty="0" err="1" smtClean="0">
                <a:cs typeface="Courier New"/>
              </a:rPr>
              <a:t>args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wants three with the second one </a:t>
            </a:r>
            <a:r>
              <a:rPr lang="en-US" dirty="0" smtClean="0">
                <a:latin typeface="Courier New"/>
                <a:cs typeface="Courier New"/>
              </a:rPr>
              <a:t>=</a:t>
            </a:r>
          </a:p>
          <a:p>
            <a:r>
              <a:rPr lang="en-US" dirty="0" smtClean="0">
                <a:cs typeface="Courier New"/>
              </a:rPr>
              <a:t>When trying out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examples, we can run test and find out the results by looking at </a:t>
            </a:r>
            <a:r>
              <a:rPr lang="en-US" dirty="0" smtClean="0">
                <a:latin typeface="Courier New"/>
                <a:cs typeface="Courier New"/>
              </a:rPr>
              <a:t>$?</a:t>
            </a:r>
            <a:r>
              <a:rPr lang="en-US" dirty="0" smtClean="0">
                <a:cs typeface="Courier New"/>
              </a:rPr>
              <a:t> immediately after 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command finishes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test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3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cs typeface="Courier New"/>
              </a:rPr>
              <a:t>As we've already discussed, it's </a:t>
            </a:r>
            <a:r>
              <a:rPr lang="en-US" sz="2400" dirty="0">
                <a:cs typeface="Courier New"/>
              </a:rPr>
              <a:t>good practice to use a </a:t>
            </a:r>
            <a:r>
              <a:rPr lang="en-US" sz="2400" dirty="0" smtClean="0">
                <a:cs typeface="Courier New"/>
              </a:rPr>
              <a:t>standard header </a:t>
            </a:r>
            <a:r>
              <a:rPr lang="en-US" sz="2400" dirty="0">
                <a:cs typeface="Courier New"/>
              </a:rPr>
              <a:t>at the </a:t>
            </a:r>
            <a:r>
              <a:rPr lang="en-US" sz="2400" dirty="0" smtClean="0">
                <a:cs typeface="Courier New"/>
              </a:rPr>
              <a:t>top of our scripts</a:t>
            </a:r>
          </a:p>
          <a:p>
            <a:r>
              <a:rPr lang="en-US" sz="2400" dirty="0" smtClean="0">
                <a:cs typeface="Courier New"/>
              </a:rPr>
              <a:t>You could put this in a file that you keep in a convenient place, and copy that file to be the beginnings of any new script you create</a:t>
            </a:r>
          </a:p>
          <a:p>
            <a:r>
              <a:rPr lang="en-US" sz="2400" dirty="0" smtClean="0">
                <a:cs typeface="Courier New"/>
              </a:rPr>
              <a:t>Or, copy an existing script that already has the header</a:t>
            </a: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#!/bin/</a:t>
            </a:r>
            <a:r>
              <a:rPr lang="en-US" sz="1400" dirty="0" err="1">
                <a:latin typeface="Courier New"/>
                <a:cs typeface="Courier New"/>
              </a:rPr>
              <a:t>sh</a:t>
            </a:r>
            <a:r>
              <a:rPr lang="en-US" sz="1400" dirty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PATH   # add 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and 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if needed</a:t>
            </a:r>
          </a:p>
          <a:p>
            <a:pPr marL="109537" indent="0">
              <a:buNone/>
            </a:pPr>
            <a:r>
              <a:rPr lang="en-US" sz="1400" dirty="0" err="1">
                <a:latin typeface="Courier New"/>
                <a:cs typeface="Courier New"/>
              </a:rPr>
              <a:t>umask</a:t>
            </a:r>
            <a:r>
              <a:rPr lang="en-US" sz="1400" dirty="0">
                <a:latin typeface="Courier New"/>
                <a:cs typeface="Courier New"/>
              </a:rPr>
              <a:t> 022                          # use 077 for secure scripts</a:t>
            </a:r>
          </a:p>
          <a:p>
            <a:pPr marL="109537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Script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35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/>
              </a:rPr>
              <a:t>Alternatively, we </a:t>
            </a:r>
            <a:r>
              <a:rPr lang="en-US" dirty="0" smtClean="0">
                <a:cs typeface="Courier New"/>
              </a:rPr>
              <a:t>can try any example by putting it </a:t>
            </a:r>
            <a:r>
              <a:rPr lang="en-US" dirty="0">
                <a:cs typeface="Courier New"/>
              </a:rPr>
              <a:t>in an </a:t>
            </a:r>
            <a:r>
              <a:rPr lang="en-US" dirty="0">
                <a:latin typeface="Courier New"/>
                <a:cs typeface="Courier New"/>
              </a:rPr>
              <a:t>if</a:t>
            </a:r>
            <a:r>
              <a:rPr lang="en-US" dirty="0">
                <a:cs typeface="Courier New"/>
              </a:rPr>
              <a:t>-</a:t>
            </a:r>
            <a:r>
              <a:rPr lang="en-US" dirty="0" smtClean="0">
                <a:cs typeface="Courier New"/>
              </a:rPr>
              <a:t>statement:</a:t>
            </a:r>
          </a:p>
          <a:p>
            <a:pPr marL="109537" indent="0">
              <a:buNone/>
            </a:pPr>
            <a:endParaRPr lang="en-US" dirty="0"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[ 0 –</a:t>
            </a:r>
            <a:r>
              <a:rPr lang="en-US" dirty="0" err="1">
                <a:latin typeface="Courier New"/>
                <a:cs typeface="Courier New"/>
              </a:rPr>
              <a:t>eq</a:t>
            </a:r>
            <a:r>
              <a:rPr lang="en-US" dirty="0">
                <a:latin typeface="Courier New"/>
                <a:cs typeface="Courier New"/>
              </a:rPr>
              <a:t> 1 ];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  echo that test is true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  echo that test is false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/>
              <a:t> an empty (zero-length) string?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-z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cs typeface="Courier New"/>
              </a:rPr>
              <a:t> a non-empty string?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-n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(strings)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88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equal to the string </a:t>
            </a:r>
            <a:r>
              <a:rPr lang="en-US" dirty="0" smtClean="0">
                <a:latin typeface="Courier New"/>
                <a:cs typeface="Courier New"/>
              </a:rPr>
              <a:t>"yes"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= "yes"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= yes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"yes" 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smtClean="0">
                <a:cs typeface="Courier New"/>
              </a:rPr>
              <a:t>or</a:t>
            </a:r>
            <a:endParaRPr lang="en-US" dirty="0" smtClean="0"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yes 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(strings 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15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NOT equal to the string </a:t>
            </a:r>
            <a:r>
              <a:rPr lang="en-US" dirty="0" smtClean="0">
                <a:latin typeface="Courier New"/>
                <a:cs typeface="Courier New"/>
              </a:rPr>
              <a:t>"yes"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!= "yes"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= yes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"yes" !=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yes 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(strings 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35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 number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-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"4"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-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4 ]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Notice that double quotes around a number just means the shell will not honor special meaning, if any, of the characters inside</a:t>
            </a:r>
          </a:p>
          <a:p>
            <a:r>
              <a:rPr lang="en-US" dirty="0" smtClean="0">
                <a:cs typeface="Courier New"/>
              </a:rPr>
              <a:t>Digits like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have no special meaning in the first place, so double quotes do nothing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(integers)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60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 number NOT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–ne 4 ]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4 -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! "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" </a:t>
            </a:r>
            <a:r>
              <a:rPr lang="en-US" dirty="0" smtClean="0">
                <a:latin typeface="Courier New"/>
                <a:cs typeface="Courier New"/>
              </a:rPr>
              <a:t>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4 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pPr marL="109537" indent="0" algn="ctr">
              <a:buNone/>
            </a:pPr>
            <a:r>
              <a:rPr lang="en-US" dirty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"$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" -ne 4 ]</a:t>
            </a:r>
          </a:p>
          <a:p>
            <a:pPr marL="109537" indent="0" algn="ctr">
              <a:buNone/>
            </a:pP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(integers)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66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/>
              <a:t> </a:t>
            </a:r>
            <a:r>
              <a:rPr lang="en-US" dirty="0" smtClean="0">
                <a:cs typeface="Courier New"/>
              </a:rPr>
              <a:t>a number equal to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cs typeface="Courier New"/>
              </a:rPr>
              <a:t>? yes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[ 00 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0 ]</a:t>
            </a:r>
          </a:p>
          <a:p>
            <a:r>
              <a:rPr lang="en-US" dirty="0" smtClean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004</a:t>
            </a:r>
            <a:r>
              <a:rPr lang="en-US" dirty="0" smtClean="0">
                <a:cs typeface="Courier New"/>
              </a:rPr>
              <a:t> a number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? yes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004 </a:t>
            </a:r>
            <a:r>
              <a:rPr lang="en-US" dirty="0">
                <a:latin typeface="Courier New"/>
                <a:cs typeface="Courier New"/>
              </a:rPr>
              <a:t>–</a:t>
            </a:r>
            <a:r>
              <a:rPr lang="en-US" dirty="0" err="1">
                <a:latin typeface="Courier New"/>
                <a:cs typeface="Courier New"/>
              </a:rPr>
              <a:t>eq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4 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r>
              <a:rPr lang="en-US" dirty="0" smtClean="0">
                <a:cs typeface="Courier New"/>
              </a:rPr>
              <a:t>Notice double quotes don't change anything</a:t>
            </a:r>
          </a:p>
          <a:p>
            <a:r>
              <a:rPr lang="en-US" dirty="0" smtClean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>
                <a:cs typeface="Courier New"/>
              </a:rPr>
              <a:t> equal to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cs typeface="Courier New"/>
              </a:rPr>
              <a:t> as strings? no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[ 00 = 0 ]</a:t>
            </a:r>
          </a:p>
          <a:p>
            <a:r>
              <a:rPr lang="en-US" dirty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0004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as strings? no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0004 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smtClean="0">
                <a:latin typeface="Courier New"/>
                <a:cs typeface="Courier New"/>
              </a:rPr>
              <a:t>4 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(integers)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84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/>
              <a:t> </a:t>
            </a:r>
            <a:r>
              <a:rPr lang="en-US" dirty="0" smtClean="0">
                <a:cs typeface="Courier New"/>
              </a:rPr>
              <a:t>a number equal to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cs typeface="Courier New"/>
              </a:rPr>
              <a:t>? error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 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0 ] </a:t>
            </a:r>
            <a:r>
              <a:rPr lang="en-US" dirty="0" smtClean="0">
                <a:cs typeface="Courier New"/>
              </a:rPr>
              <a:t>ERROR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cs typeface="Courier New"/>
              </a:rPr>
              <a:t> is not a number</a:t>
            </a:r>
          </a:p>
          <a:p>
            <a:r>
              <a:rPr lang="en-US" dirty="0" smtClean="0">
                <a:cs typeface="Courier New"/>
              </a:rPr>
              <a:t>The following is the same as </a:t>
            </a:r>
            <a:r>
              <a:rPr lang="en-US" dirty="0" smtClean="0">
                <a:latin typeface="Courier New"/>
                <a:cs typeface="Courier New"/>
              </a:rPr>
              <a:t>[ 1 ] </a:t>
            </a:r>
            <a:r>
              <a:rPr lang="en-US" dirty="0" smtClean="0">
                <a:cs typeface="Courier New"/>
              </a:rPr>
              <a:t>with </a:t>
            </a:r>
            <a:r>
              <a:rPr lang="en-US" dirty="0" err="1" smtClean="0">
                <a:cs typeface="Courier New"/>
              </a:rPr>
              <a:t>stdin</a:t>
            </a:r>
            <a:r>
              <a:rPr lang="en-US" dirty="0" smtClean="0">
                <a:cs typeface="Courier New"/>
              </a:rPr>
              <a:t> redirected from file named </a:t>
            </a:r>
            <a:r>
              <a:rPr lang="en-US" dirty="0" smtClean="0">
                <a:latin typeface="Courier New"/>
                <a:cs typeface="Courier New"/>
              </a:rPr>
              <a:t>2</a:t>
            </a:r>
            <a:endParaRPr lang="en-US" dirty="0" smtClean="0"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[ 1 &lt; 2 ]</a:t>
            </a:r>
          </a:p>
          <a:p>
            <a:r>
              <a:rPr lang="en-US" dirty="0" smtClean="0">
                <a:cs typeface="Courier New"/>
              </a:rPr>
              <a:t>Remember we can put redirection anywhere in the command we want:</a:t>
            </a:r>
          </a:p>
          <a:p>
            <a:pPr marL="109537" indent="0" algn="ctr">
              <a:buNone/>
            </a:pPr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>
                <a:latin typeface="Courier New"/>
                <a:cs typeface="Courier New"/>
              </a:rPr>
              <a:t> &gt; </a:t>
            </a:r>
            <a:r>
              <a:rPr lang="en-US" dirty="0" err="1" smtClean="0">
                <a:latin typeface="Courier New"/>
                <a:cs typeface="Courier New"/>
              </a:rPr>
              <a:t>myfile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is the same as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err="1" smtClean="0">
                <a:latin typeface="Courier New"/>
                <a:cs typeface="Courier New"/>
              </a:rPr>
              <a:t>myfile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ls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479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exist?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exist</a:t>
            </a:r>
            <a:r>
              <a:rPr lang="en-US" dirty="0"/>
              <a:t>?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 smtClean="0"/>
              <a:t>Does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exist as a file or directory?</a:t>
            </a:r>
            <a:endParaRPr lang="en-US" dirty="0"/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-e </a:t>
            </a:r>
            <a:r>
              <a:rPr lang="en-US" dirty="0" smtClean="0">
                <a:latin typeface="Courier New"/>
                <a:cs typeface="Courier New"/>
              </a:rPr>
              <a:t>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(files)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5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readable?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-r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 smtClean="0"/>
              <a:t>Is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readable?</a:t>
            </a:r>
            <a:endParaRPr lang="en-US" dirty="0"/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-r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readable as a file or directory?</a:t>
            </a:r>
            <a:endParaRPr lang="en-US" dirty="0"/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-r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r>
              <a:rPr lang="en-US" dirty="0" smtClean="0">
                <a:cs typeface="Courier New"/>
              </a:rPr>
              <a:t>Not readable?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–r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(files)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sz="2400" dirty="0">
                <a:cs typeface="Courier New"/>
              </a:rPr>
              <a:t>The interpreter magic, or "shebang"</a:t>
            </a:r>
            <a:r>
              <a:rPr lang="en-US" sz="2400" dirty="0" smtClean="0">
                <a:cs typeface="Courier New"/>
              </a:rPr>
              <a:t>: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Courier New"/>
                <a:cs typeface="Courier New"/>
              </a:rPr>
              <a:t>!/bin/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>
                <a:latin typeface="Courier New"/>
                <a:cs typeface="Courier New"/>
              </a:rPr>
              <a:t> –u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#! </a:t>
            </a:r>
            <a:r>
              <a:rPr lang="en-US" sz="2000" dirty="0">
                <a:cs typeface="Courier New"/>
              </a:rPr>
              <a:t>need to be the first two characters in the file, because they form a magic number that tells the kernel this is a script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#!</a:t>
            </a:r>
            <a:r>
              <a:rPr lang="en-US" sz="2000" dirty="0">
                <a:cs typeface="Courier New"/>
              </a:rPr>
              <a:t> is followed by the absolute path of the binary program that kernel will launch to interpret (that is, run) the script, </a:t>
            </a:r>
            <a:r>
              <a:rPr lang="en-US" sz="2000" dirty="0">
                <a:latin typeface="Courier New"/>
                <a:cs typeface="Courier New"/>
              </a:rPr>
              <a:t>/bin/</a:t>
            </a:r>
            <a:r>
              <a:rPr lang="en-US" sz="2000" dirty="0" err="1">
                <a:latin typeface="Courier New"/>
                <a:cs typeface="Courier New"/>
              </a:rPr>
              <a:t>sh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cs typeface="Courier New"/>
              </a:rPr>
              <a:t>in our case, and arguments can be supplied, </a:t>
            </a:r>
            <a:r>
              <a:rPr lang="en-US" sz="2000" dirty="0">
                <a:latin typeface="Courier New"/>
                <a:cs typeface="Courier New"/>
              </a:rPr>
              <a:t>–u</a:t>
            </a:r>
            <a:r>
              <a:rPr lang="en-US" sz="2000" dirty="0">
                <a:cs typeface="Courier New"/>
              </a:rPr>
              <a:t> in our case</a:t>
            </a:r>
            <a:endParaRPr lang="en-US" sz="2000" dirty="0">
              <a:latin typeface="Courier New"/>
              <a:cs typeface="Courier New"/>
            </a:endParaRPr>
          </a:p>
          <a:p>
            <a:pPr lvl="1"/>
            <a:r>
              <a:rPr lang="en-US" sz="2000" dirty="0">
                <a:cs typeface="Courier New"/>
              </a:rPr>
              <a:t>The </a:t>
            </a:r>
            <a:r>
              <a:rPr lang="en-US" sz="2000" dirty="0">
                <a:latin typeface="Courier New"/>
                <a:cs typeface="Courier New"/>
              </a:rPr>
              <a:t>–u</a:t>
            </a:r>
            <a:r>
              <a:rPr lang="en-US" sz="2000" dirty="0">
                <a:cs typeface="Courier New"/>
              </a:rPr>
              <a:t> flag tells the shell to generate an error if the script tries to make use of a variable that's not set</a:t>
            </a:r>
          </a:p>
          <a:p>
            <a:pPr lvl="2"/>
            <a:r>
              <a:rPr lang="en-US" sz="1800" dirty="0">
                <a:cs typeface="Courier New"/>
              </a:rPr>
              <a:t>That will never happen if the script is well written and tested</a:t>
            </a:r>
          </a:p>
          <a:p>
            <a:pPr lvl="2"/>
            <a:r>
              <a:rPr lang="en-US" sz="1800" dirty="0">
                <a:cs typeface="Courier New"/>
              </a:rPr>
              <a:t>If it does happen, it's better to stop processing than continue processing garbage.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Interpreter Magic, or Shebang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2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 to check whether two files both exist, we check for each individually, and combine the tests with </a:t>
            </a:r>
            <a:r>
              <a:rPr lang="en-US" dirty="0" smtClean="0">
                <a:latin typeface="Courier New"/>
                <a:cs typeface="Courier New"/>
              </a:rPr>
              <a:t>–a,</a:t>
            </a:r>
            <a:r>
              <a:rPr lang="en-US" dirty="0" smtClean="0">
                <a:cs typeface="Courier New"/>
              </a:rPr>
              <a:t> meaning AND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/foo –a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/bar ]</a:t>
            </a:r>
          </a:p>
          <a:p>
            <a:r>
              <a:rPr lang="en-US" dirty="0" smtClean="0">
                <a:cs typeface="Courier New"/>
              </a:rPr>
              <a:t>Given a number in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cs typeface="Courier New"/>
              </a:rPr>
              <a:t> we can check whether it's greater than or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AND less than or equal to </a:t>
            </a:r>
            <a:r>
              <a:rPr lang="en-US" dirty="0" smtClean="0">
                <a:latin typeface="Courier New"/>
                <a:cs typeface="Courier New"/>
              </a:rPr>
              <a:t>10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</a:t>
            </a:r>
            <a:r>
              <a:rPr lang="en-US" dirty="0" err="1" smtClean="0">
                <a:latin typeface="Courier New"/>
                <a:cs typeface="Courier New"/>
              </a:rPr>
              <a:t>ge</a:t>
            </a:r>
            <a:r>
              <a:rPr lang="en-US" dirty="0" smtClean="0">
                <a:latin typeface="Courier New"/>
                <a:cs typeface="Courier New"/>
              </a:rPr>
              <a:t> 4 –a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–le 10 ]</a:t>
            </a: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(combining tests)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1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 to check whether at least one of two files exists, we check for each individually, and combine the tests with </a:t>
            </a:r>
            <a:r>
              <a:rPr lang="en-US" dirty="0" smtClean="0">
                <a:latin typeface="Courier New"/>
                <a:cs typeface="Courier New"/>
              </a:rPr>
              <a:t>–o,</a:t>
            </a:r>
            <a:r>
              <a:rPr lang="en-US" dirty="0" smtClean="0">
                <a:cs typeface="Courier New"/>
              </a:rPr>
              <a:t> meaning OR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/foo –o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/bar ]</a:t>
            </a:r>
          </a:p>
          <a:p>
            <a:r>
              <a:rPr lang="en-US" dirty="0" smtClean="0">
                <a:cs typeface="Courier New"/>
              </a:rPr>
              <a:t>Given a number in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cs typeface="Courier New"/>
              </a:rPr>
              <a:t> we can check whether it's greater than or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OR less than or equal to </a:t>
            </a:r>
            <a:r>
              <a:rPr lang="en-US" dirty="0" smtClean="0">
                <a:latin typeface="Courier New"/>
                <a:cs typeface="Courier New"/>
              </a:rPr>
              <a:t>10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</a:t>
            </a:r>
            <a:r>
              <a:rPr lang="en-US" dirty="0" err="1" smtClean="0">
                <a:latin typeface="Courier New"/>
                <a:cs typeface="Courier New"/>
              </a:rPr>
              <a:t>ge</a:t>
            </a:r>
            <a:r>
              <a:rPr lang="en-US" dirty="0" smtClean="0">
                <a:latin typeface="Courier New"/>
                <a:cs typeface="Courier New"/>
              </a:rPr>
              <a:t> 4 –o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–le 10 ]</a:t>
            </a: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(combining tests)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273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</a:t>
            </a:r>
            <a:r>
              <a:rPr lang="en-US" dirty="0" smtClean="0">
                <a:latin typeface="Courier New"/>
                <a:cs typeface="Courier New"/>
              </a:rPr>
              <a:t>!</a:t>
            </a:r>
            <a:r>
              <a:rPr lang="en-US" dirty="0" smtClean="0">
                <a:cs typeface="Courier New"/>
              </a:rPr>
              <a:t> to test </a:t>
            </a:r>
            <a:r>
              <a:rPr lang="en-US" dirty="0" smtClean="0">
                <a:cs typeface="Courier New"/>
              </a:rPr>
              <a:t>if </a:t>
            </a:r>
            <a:r>
              <a:rPr lang="en-US" dirty="0" smtClean="0">
                <a:cs typeface="Courier New"/>
              </a:rPr>
              <a:t>something is NOT true</a:t>
            </a:r>
          </a:p>
          <a:p>
            <a:r>
              <a:rPr lang="en-US" dirty="0" smtClean="0">
                <a:cs typeface="Courier New"/>
              </a:rPr>
              <a:t>Test whether /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/</a:t>
            </a:r>
            <a:r>
              <a:rPr lang="en-US" dirty="0" err="1" smtClean="0">
                <a:cs typeface="Courier New"/>
              </a:rPr>
              <a:t>passwd</a:t>
            </a:r>
            <a:r>
              <a:rPr lang="en-US" dirty="0" smtClean="0">
                <a:cs typeface="Courier New"/>
              </a:rPr>
              <a:t> is NOT executable</a:t>
            </a: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]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(not)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69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arithmetic, we use parenthesis to control the order of operations</a:t>
            </a:r>
          </a:p>
          <a:p>
            <a:r>
              <a:rPr lang="en-US" dirty="0" smtClean="0"/>
              <a:t>Remember that ( and ) are special to the shell so they need to be escaped or quoted from the shell</a:t>
            </a:r>
          </a:p>
          <a:p>
            <a:r>
              <a:rPr lang="en-US" dirty="0" smtClean="0"/>
              <a:t>Check whether </a:t>
            </a:r>
            <a:r>
              <a:rPr lang="en-US" dirty="0" smtClean="0">
                <a:latin typeface="Courier New"/>
                <a:cs typeface="Courier New"/>
              </a:rPr>
              <a:t>file1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file2</a:t>
            </a:r>
            <a:r>
              <a:rPr lang="en-US" dirty="0" smtClean="0"/>
              <a:t> exists, and also check whether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is less than </a:t>
            </a:r>
            <a:r>
              <a:rPr lang="en-US" dirty="0" smtClean="0">
                <a:latin typeface="Courier New"/>
                <a:cs typeface="Courier New"/>
              </a:rPr>
              <a:t>2</a:t>
            </a:r>
            <a:r>
              <a:rPr lang="en-US" dirty="0" smtClean="0">
                <a:cs typeface="Courier New"/>
              </a:rPr>
              <a:t>: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sz="2400" dirty="0" smtClean="0">
                <a:latin typeface="Courier New"/>
                <a:cs typeface="Courier New"/>
              </a:rPr>
              <a:t>[ \( -e file1 –o –e file2 \) –a 1 –</a:t>
            </a:r>
            <a:r>
              <a:rPr lang="en-US" sz="2400" dirty="0" err="1" smtClean="0">
                <a:latin typeface="Courier New"/>
                <a:cs typeface="Courier New"/>
              </a:rPr>
              <a:t>lt</a:t>
            </a:r>
            <a:r>
              <a:rPr lang="en-US" sz="2400" dirty="0" smtClean="0">
                <a:latin typeface="Courier New"/>
                <a:cs typeface="Courier New"/>
              </a:rPr>
              <a:t> 2 ]</a:t>
            </a:r>
          </a:p>
          <a:p>
            <a:r>
              <a:rPr lang="en-US" sz="2400" dirty="0" smtClean="0">
                <a:cs typeface="Courier New"/>
              </a:rPr>
              <a:t>Without parentheses we'd be testing whether </a:t>
            </a:r>
            <a:r>
              <a:rPr lang="en-US" sz="2400" dirty="0" smtClean="0">
                <a:latin typeface="Courier New"/>
                <a:cs typeface="Courier New"/>
              </a:rPr>
              <a:t>file1</a:t>
            </a:r>
            <a:r>
              <a:rPr lang="en-US" sz="2400" dirty="0" smtClean="0">
                <a:cs typeface="Courier New"/>
              </a:rPr>
              <a:t> exists, or whether </a:t>
            </a:r>
            <a:r>
              <a:rPr lang="en-US" sz="2400" dirty="0" smtClean="0">
                <a:latin typeface="Courier New"/>
                <a:cs typeface="Courier New"/>
              </a:rPr>
              <a:t>file2</a:t>
            </a:r>
            <a:r>
              <a:rPr lang="en-US" sz="2400" dirty="0" smtClean="0">
                <a:cs typeface="Courier New"/>
              </a:rPr>
              <a:t> exists and </a:t>
            </a:r>
            <a:r>
              <a:rPr lang="en-US" sz="2400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cs typeface="Courier New"/>
              </a:rPr>
              <a:t> is less than </a:t>
            </a:r>
            <a:r>
              <a:rPr lang="en-US" sz="2400" dirty="0" smtClean="0">
                <a:latin typeface="Courier New"/>
                <a:cs typeface="Courier New"/>
              </a:rPr>
              <a:t>2</a:t>
            </a:r>
          </a:p>
          <a:p>
            <a:pPr marL="109537" indent="0" algn="ctr">
              <a:buNone/>
            </a:pP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(parenthesis)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47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regular expressions, to get comfortable with the order of operations, we can borrow our comfort with arithmetic expressions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(order of operations)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04542"/>
              </p:ext>
            </p:extLst>
          </p:nvPr>
        </p:nvGraphicFramePr>
        <p:xfrm>
          <a:off x="609600" y="30480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336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arithmetic </a:t>
                      </a:r>
                      <a:r>
                        <a:rPr lang="en-US" dirty="0" err="1" smtClean="0"/>
                        <a:t>alalog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baseline="0" dirty="0" smtClean="0"/>
                        <a:t>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\(</a:t>
                      </a:r>
                      <a:r>
                        <a:rPr lang="en-US" baseline="0" dirty="0" smtClean="0"/>
                        <a:t> and \) or '(' and ')' to protect from shell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That's the arithmetic unary "</a:t>
                      </a:r>
                      <a:r>
                        <a:rPr lang="en-US" dirty="0" err="1" smtClean="0"/>
                        <a:t>oposite</a:t>
                      </a:r>
                      <a:r>
                        <a:rPr lang="en-US" dirty="0" smtClean="0"/>
                        <a:t> of"</a:t>
                      </a:r>
                      <a:r>
                        <a:rPr lang="en-US" baseline="0" dirty="0" smtClean="0"/>
                        <a:t> operator, as in -4 or –(2+2)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236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#!/bin/</a:t>
            </a:r>
            <a:r>
              <a:rPr lang="en-US" sz="1600" dirty="0" err="1">
                <a:latin typeface="Courier New"/>
                <a:cs typeface="Courier New"/>
              </a:rPr>
              <a:t>sh</a:t>
            </a:r>
            <a:r>
              <a:rPr lang="en-US" sz="1600" dirty="0">
                <a:latin typeface="Courier New"/>
                <a:cs typeface="Courier New"/>
              </a:rPr>
              <a:t> -</a:t>
            </a:r>
            <a:r>
              <a:rPr lang="en-US" sz="1600" dirty="0" smtClean="0">
                <a:latin typeface="Courier New"/>
                <a:cs typeface="Courier New"/>
              </a:rPr>
              <a:t>u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PATH=/bin:/</a:t>
            </a:r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/bin ; export PATH</a:t>
            </a:r>
          </a:p>
          <a:p>
            <a:pPr marL="109537" indent="0">
              <a:buNone/>
            </a:pPr>
            <a:r>
              <a:rPr lang="is-IS" sz="1600" dirty="0">
                <a:latin typeface="Courier New"/>
                <a:cs typeface="Courier New"/>
              </a:rPr>
              <a:t>umask 022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echo "You passed $# arguments, and those are:$*:"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if [ $# -</a:t>
            </a:r>
            <a:r>
              <a:rPr lang="en-US" sz="1600" dirty="0" err="1" smtClean="0">
                <a:latin typeface="Courier New"/>
                <a:cs typeface="Courier New"/>
              </a:rPr>
              <a:t>eq</a:t>
            </a:r>
            <a:r>
              <a:rPr lang="en-US" sz="1600" dirty="0" smtClean="0">
                <a:latin typeface="Courier New"/>
                <a:cs typeface="Courier New"/>
              </a:rPr>
              <a:t> 0 ]; then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echo "You didn't give me much to work with"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echo </a:t>
            </a:r>
            <a:r>
              <a:rPr lang="en-US" sz="1600" dirty="0">
                <a:latin typeface="Courier New"/>
                <a:cs typeface="Courier New"/>
              </a:rPr>
              <a:t>-</a:t>
            </a:r>
            <a:r>
              <a:rPr lang="en-US" sz="1600" dirty="0" smtClean="0">
                <a:latin typeface="Courier New"/>
                <a:cs typeface="Courier New"/>
              </a:rPr>
              <a:t>n "Here are the arguments capitalized:"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echo "$*" | </a:t>
            </a:r>
            <a:r>
              <a:rPr lang="en-US" sz="1600" dirty="0" err="1" smtClean="0">
                <a:latin typeface="Courier New"/>
                <a:cs typeface="Courier New"/>
              </a:rPr>
              <a:t>tr</a:t>
            </a:r>
            <a:r>
              <a:rPr lang="en-US" sz="1600" dirty="0" smtClean="0">
                <a:latin typeface="Courier New"/>
                <a:cs typeface="Courier New"/>
              </a:rPr>
              <a:t> '[[:lower:]]' '[[:upper:]]'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fi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capitalize.sh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 smtClean="0"/>
              <a:t>Often the purpose of a script is to produce useful output, like filenames, or maybe a list of student numbers</a:t>
            </a:r>
          </a:p>
          <a:p>
            <a:pPr lvl="1"/>
            <a:r>
              <a:rPr lang="en-US" dirty="0" smtClean="0"/>
              <a:t>this output should go to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it may be redirected to a file for storage</a:t>
            </a:r>
          </a:p>
          <a:p>
            <a:pPr lvl="1"/>
            <a:r>
              <a:rPr lang="en-US" dirty="0" smtClean="0"/>
              <a:t>we don't want prompts and error messages in there</a:t>
            </a:r>
          </a:p>
          <a:p>
            <a:r>
              <a:rPr lang="en-US" dirty="0" smtClean="0"/>
              <a:t>There may also be other output, like warning messages, error messages, or prompts for the user, for example</a:t>
            </a:r>
          </a:p>
          <a:p>
            <a:pPr lvl="1"/>
            <a:r>
              <a:rPr lang="en-US" dirty="0" smtClean="0"/>
              <a:t>this output should go to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we don't want this type of output to be inseparable from the real goods the script produces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76"/>
            <a:ext cx="8229600" cy="1143000"/>
          </a:xfrm>
        </p:spPr>
        <p:txBody>
          <a:bodyPr/>
          <a:lstStyle/>
          <a:p>
            <a:r>
              <a:rPr lang="en-US" dirty="0" err="1" smtClean="0"/>
              <a:t>stderr</a:t>
            </a:r>
            <a:r>
              <a:rPr lang="en-US" dirty="0" smtClean="0"/>
              <a:t> versus </a:t>
            </a:r>
            <a:r>
              <a:rPr lang="en-US" dirty="0" err="1" smtClean="0"/>
              <a:t>stdout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89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a good error message</a:t>
            </a: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echo 1&gt;&amp;2 "$0: Expecting 1 argument; found $# ($*)</a:t>
            </a:r>
            <a:r>
              <a:rPr lang="en-US" sz="2000" dirty="0" smtClean="0">
                <a:latin typeface="Courier New"/>
                <a:cs typeface="Courier New"/>
              </a:rPr>
              <a:t>"</a:t>
            </a:r>
          </a:p>
          <a:p>
            <a:pPr lvl="0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Why is it good?</a:t>
            </a:r>
          </a:p>
          <a:p>
            <a:pPr lvl="1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It redirects the message to </a:t>
            </a:r>
            <a:r>
              <a:rPr lang="en-US" dirty="0" err="1" smtClean="0">
                <a:solidFill>
                  <a:prstClr val="black"/>
                </a:solidFill>
              </a:rPr>
              <a:t>stderr</a:t>
            </a:r>
            <a:r>
              <a:rPr lang="en-US" dirty="0" smtClean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1&gt;&amp;2</a:t>
            </a:r>
            <a:endParaRPr lang="en-US" dirty="0" smtClean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It gives the user all the information they may need to see what is wrong</a:t>
            </a:r>
          </a:p>
          <a:p>
            <a:pPr lvl="2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$0 </a:t>
            </a:r>
            <a:r>
              <a:rPr lang="en-US" dirty="0" smtClean="0">
                <a:solidFill>
                  <a:prstClr val="black"/>
                </a:solidFill>
                <a:cs typeface="Courier New"/>
              </a:rPr>
              <a:t>is the name used to invoke the script (remember, files can have more than one name so it shouldn't be hard-coded into the script)</a:t>
            </a:r>
          </a:p>
          <a:p>
            <a:pPr lvl="2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$# </a:t>
            </a:r>
            <a:r>
              <a:rPr lang="en-US" dirty="0" smtClean="0">
                <a:solidFill>
                  <a:prstClr val="black"/>
                </a:solidFill>
                <a:cs typeface="Courier New"/>
              </a:rPr>
              <a:t>is the number of arguments the user passed</a:t>
            </a:r>
            <a:endParaRPr lang="en-US" dirty="0" smtClean="0">
              <a:solidFill>
                <a:prstClr val="black"/>
              </a:solidFill>
              <a:latin typeface="Courier New"/>
              <a:cs typeface="Courier New"/>
            </a:endParaRPr>
          </a:p>
          <a:p>
            <a:pPr lvl="2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$* </a:t>
            </a:r>
            <a:r>
              <a:rPr lang="en-US" dirty="0" smtClean="0">
                <a:solidFill>
                  <a:prstClr val="black"/>
                </a:solidFill>
                <a:cs typeface="Courier New"/>
              </a:rPr>
              <a:t>shows the actual arguments, put in parenthesis so the user can see spaces, etc</a:t>
            </a:r>
            <a:r>
              <a:rPr lang="en-US" dirty="0">
                <a:solidFill>
                  <a:prstClr val="black"/>
                </a:solidFill>
                <a:cs typeface="Courier New"/>
              </a:rPr>
              <a:t>.</a:t>
            </a:r>
            <a:endParaRPr lang="en-US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endParaRPr lang="en-US" sz="2000" dirty="0"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Messages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351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#!/bin/</a:t>
            </a:r>
            <a:r>
              <a:rPr lang="en-US" sz="1400" dirty="0" err="1">
                <a:latin typeface="Courier New"/>
                <a:cs typeface="Courier New"/>
              </a:rPr>
              <a:t>sh</a:t>
            </a:r>
            <a:r>
              <a:rPr lang="en-US" sz="1400" dirty="0">
                <a:latin typeface="Courier New"/>
                <a:cs typeface="Courier New"/>
              </a:rPr>
              <a:t> –u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PATH</a:t>
            </a:r>
          </a:p>
          <a:p>
            <a:pPr marL="109537" indent="0">
              <a:buNone/>
            </a:pPr>
            <a:r>
              <a:rPr lang="is-IS" sz="1400" dirty="0">
                <a:latin typeface="Courier New"/>
                <a:cs typeface="Courier New"/>
              </a:rPr>
              <a:t>umask 022</a:t>
            </a:r>
          </a:p>
          <a:p>
            <a:pPr marL="109537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if </a:t>
            </a:r>
            <a:r>
              <a:rPr lang="en-US" sz="1400" dirty="0">
                <a:latin typeface="Courier New"/>
                <a:cs typeface="Courier New"/>
              </a:rPr>
              <a:t>[ $# </a:t>
            </a:r>
            <a:r>
              <a:rPr lang="en-US" sz="1400" dirty="0" smtClean="0">
                <a:latin typeface="Courier New"/>
                <a:cs typeface="Courier New"/>
              </a:rPr>
              <a:t>-ne 1 </a:t>
            </a:r>
            <a:r>
              <a:rPr lang="en-US" sz="1400" dirty="0">
                <a:latin typeface="Courier New"/>
                <a:cs typeface="Courier New"/>
              </a:rPr>
              <a:t>]; then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smtClean="0">
                <a:latin typeface="Courier New"/>
                <a:cs typeface="Courier New"/>
              </a:rPr>
              <a:t>echo </a:t>
            </a:r>
            <a:r>
              <a:rPr lang="en-US" sz="1400" dirty="0">
                <a:latin typeface="Courier New"/>
                <a:cs typeface="Courier New"/>
              </a:rPr>
              <a:t>1&gt;&amp;2 "$0: Expecting </a:t>
            </a:r>
            <a:r>
              <a:rPr lang="en-US" sz="1400" dirty="0" smtClean="0">
                <a:latin typeface="Courier New"/>
                <a:cs typeface="Courier New"/>
              </a:rPr>
              <a:t>1 argument; </a:t>
            </a:r>
            <a:r>
              <a:rPr lang="en-US" sz="1400" dirty="0">
                <a:latin typeface="Courier New"/>
                <a:cs typeface="Courier New"/>
              </a:rPr>
              <a:t>found $# ($*)</a:t>
            </a:r>
            <a:r>
              <a:rPr lang="en-US" sz="1400" dirty="0" smtClean="0">
                <a:latin typeface="Courier New"/>
                <a:cs typeface="Courier New"/>
              </a:rPr>
              <a:t>"</a:t>
            </a:r>
          </a:p>
          <a:p>
            <a:pPr marL="109537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else</a:t>
            </a:r>
            <a:endParaRPr lang="en-US" sz="14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   read -p </a:t>
            </a:r>
            <a:r>
              <a:rPr lang="en-US" sz="1400" dirty="0" smtClean="0">
                <a:latin typeface="Courier New"/>
                <a:cs typeface="Courier New"/>
              </a:rPr>
              <a:t>"Enter your string:" </a:t>
            </a:r>
            <a:r>
              <a:rPr lang="en-US" sz="1400" dirty="0" err="1" smtClean="0">
                <a:latin typeface="Courier New"/>
                <a:cs typeface="Courier New"/>
              </a:rPr>
              <a:t>userString</a:t>
            </a:r>
            <a:endParaRPr lang="en-US" sz="1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if [ "$</a:t>
            </a:r>
            <a:r>
              <a:rPr lang="en-US" sz="1400" dirty="0" err="1" smtClean="0">
                <a:latin typeface="Courier New"/>
                <a:cs typeface="Courier New"/>
              </a:rPr>
              <a:t>userString</a:t>
            </a:r>
            <a:r>
              <a:rPr lang="en-US" sz="1400" dirty="0" smtClean="0">
                <a:latin typeface="Courier New"/>
                <a:cs typeface="Courier New"/>
              </a:rPr>
              <a:t>" = "$1" ]; then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    echo "The string you entered is the same as the argument"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else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    echo "The string you entered is not the same as the argument"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fi</a:t>
            </a:r>
            <a:endParaRPr lang="en-US" sz="14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match.sh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>
                <a:latin typeface="Courier New"/>
                <a:cs typeface="Courier New"/>
              </a:rPr>
              <a:t>for name [ in </a:t>
            </a:r>
            <a:r>
              <a:rPr lang="en-US" sz="2400" dirty="0" smtClean="0">
                <a:latin typeface="Courier New"/>
                <a:cs typeface="Courier New"/>
              </a:rPr>
              <a:t>word... </a:t>
            </a:r>
            <a:r>
              <a:rPr lang="en-US" sz="2400" dirty="0">
                <a:latin typeface="Courier New"/>
                <a:cs typeface="Courier New"/>
              </a:rPr>
              <a:t>] ; do list ; </a:t>
            </a:r>
            <a:r>
              <a:rPr lang="en-US" sz="2400" dirty="0" smtClean="0">
                <a:latin typeface="Courier New"/>
                <a:cs typeface="Courier New"/>
              </a:rPr>
              <a:t>done</a:t>
            </a:r>
          </a:p>
          <a:p>
            <a:pPr marL="109537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name</a:t>
            </a:r>
            <a:r>
              <a:rPr lang="en-US" sz="2400" dirty="0" smtClean="0">
                <a:cs typeface="Courier New"/>
              </a:rPr>
              <a:t> is a variable name we make up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name</a:t>
            </a:r>
            <a:r>
              <a:rPr lang="en-US" sz="2400" dirty="0" smtClean="0">
                <a:cs typeface="Courier New"/>
              </a:rPr>
              <a:t> is set to each </a:t>
            </a:r>
            <a:r>
              <a:rPr lang="en-US" sz="2400" dirty="0" smtClean="0">
                <a:latin typeface="Courier New"/>
                <a:cs typeface="Courier New"/>
              </a:rPr>
              <a:t>word...</a:t>
            </a:r>
            <a:r>
              <a:rPr lang="en-US" sz="2400" dirty="0" smtClean="0">
                <a:cs typeface="Courier New"/>
              </a:rPr>
              <a:t> in turn, and list is </a:t>
            </a:r>
            <a:r>
              <a:rPr lang="en-US" sz="2400" dirty="0" err="1" smtClean="0">
                <a:cs typeface="Courier New"/>
              </a:rPr>
              <a:t>exectuted</a:t>
            </a:r>
            <a:endParaRPr lang="en-US" sz="2400" dirty="0" smtClean="0"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if </a:t>
            </a:r>
            <a:r>
              <a:rPr lang="en-US" sz="2400" dirty="0">
                <a:latin typeface="Courier New"/>
                <a:cs typeface="Courier New"/>
              </a:rPr>
              <a:t>[ in word... </a:t>
            </a:r>
            <a:r>
              <a:rPr lang="en-US" sz="2400" dirty="0" smtClean="0">
                <a:latin typeface="Courier New"/>
                <a:cs typeface="Courier New"/>
              </a:rPr>
              <a:t>]</a:t>
            </a: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is omitted, the positional parameters are used instead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4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ourier New"/>
              </a:rPr>
              <a:t>Set the </a:t>
            </a:r>
            <a:r>
              <a:rPr lang="en-US" sz="2400" dirty="0" smtClean="0">
                <a:cs typeface="Courier New"/>
              </a:rPr>
              <a:t>PATH</a:t>
            </a:r>
          </a:p>
          <a:p>
            <a:r>
              <a:rPr lang="en-US" sz="2400" dirty="0" smtClean="0">
                <a:cs typeface="Courier New"/>
              </a:rPr>
              <a:t>The script will run the standard commands from the standard locations</a:t>
            </a:r>
          </a:p>
          <a:p>
            <a:pPr marL="392113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</a:t>
            </a:r>
            <a:r>
              <a:rPr lang="en-US" sz="1400" dirty="0" smtClean="0">
                <a:latin typeface="Courier New"/>
                <a:cs typeface="Courier New"/>
              </a:rPr>
              <a:t>PATH </a:t>
            </a:r>
            <a:r>
              <a:rPr lang="en-US" sz="1400" dirty="0">
                <a:latin typeface="Courier New"/>
                <a:cs typeface="Courier New"/>
              </a:rPr>
              <a:t># add 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and 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if </a:t>
            </a:r>
            <a:r>
              <a:rPr lang="en-US" sz="1400" dirty="0" smtClean="0">
                <a:latin typeface="Courier New"/>
                <a:cs typeface="Courier New"/>
              </a:rPr>
              <a:t>needed</a:t>
            </a:r>
            <a:endParaRPr lang="en-US" sz="2000" dirty="0" smtClean="0">
              <a:cs typeface="Courier New"/>
            </a:endParaRPr>
          </a:p>
          <a:p>
            <a:pPr lvl="1"/>
            <a:endParaRPr lang="en-US" sz="2000" dirty="0">
              <a:cs typeface="Courier New"/>
            </a:endParaRPr>
          </a:p>
          <a:p>
            <a:r>
              <a:rPr lang="en-US" sz="2400" dirty="0">
                <a:cs typeface="Courier New"/>
              </a:rPr>
              <a:t>Set the </a:t>
            </a:r>
            <a:r>
              <a:rPr lang="en-US" sz="2400" dirty="0" err="1" smtClean="0">
                <a:cs typeface="Courier New"/>
              </a:rPr>
              <a:t>umask</a:t>
            </a:r>
            <a:endParaRPr lang="en-US" sz="2400" dirty="0" smtClean="0"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Any files the script creates should have sane permissions, and we lean to the secure side</a:t>
            </a:r>
          </a:p>
          <a:p>
            <a:pPr marL="392113" lvl="1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umask</a:t>
            </a:r>
            <a:r>
              <a:rPr lang="en-US" sz="1600" dirty="0">
                <a:latin typeface="Courier New"/>
                <a:cs typeface="Courier New"/>
              </a:rPr>
              <a:t> 022                  </a:t>
            </a: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>
                <a:latin typeface="Courier New"/>
                <a:cs typeface="Courier New"/>
              </a:rPr>
              <a:t># use 077 for secure scripts</a:t>
            </a:r>
          </a:p>
          <a:p>
            <a:pPr marL="392113" lvl="1" indent="0">
              <a:buNone/>
            </a:pPr>
            <a:endParaRPr lang="en-US" sz="20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Script Header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131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for f in hello how are you today;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do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"Operating on $f"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done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command; do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# this code runs over and over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# until command has 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# non-zero exit status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done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while read -p "enter a word</a:t>
            </a:r>
            <a:r>
              <a:rPr lang="en-US" sz="2400" smtClean="0">
                <a:latin typeface="Courier New"/>
                <a:cs typeface="Courier New"/>
              </a:rPr>
              <a:t>: " </a:t>
            </a:r>
            <a:r>
              <a:rPr lang="en-US" sz="2400" dirty="0" smtClean="0">
                <a:latin typeface="Courier New"/>
                <a:cs typeface="Courier New"/>
              </a:rPr>
              <a:t>word; do</a:t>
            </a:r>
          </a:p>
          <a:p>
            <a:pPr marL="109537" indent="0">
              <a:buNone/>
            </a:pP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echo "You entered: $word"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done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3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urier New"/>
              </a:rPr>
              <a:t>We then follow the header with commands like the ones we type at the shell prompt.</a:t>
            </a:r>
          </a:p>
          <a:p>
            <a:r>
              <a:rPr lang="en-US" sz="2800" dirty="0">
                <a:cs typeface="Courier New"/>
              </a:rPr>
              <a:t>The </a:t>
            </a:r>
            <a:r>
              <a:rPr lang="en-US" sz="2800" dirty="0" err="1">
                <a:cs typeface="Courier New"/>
              </a:rPr>
              <a:t>stdin</a:t>
            </a:r>
            <a:r>
              <a:rPr lang="en-US" sz="2800" dirty="0">
                <a:cs typeface="Courier New"/>
              </a:rPr>
              <a:t>, </a:t>
            </a:r>
            <a:r>
              <a:rPr lang="en-US" sz="2800" dirty="0" err="1">
                <a:cs typeface="Courier New"/>
              </a:rPr>
              <a:t>stdout</a:t>
            </a:r>
            <a:r>
              <a:rPr lang="en-US" sz="2800" dirty="0">
                <a:cs typeface="Courier New"/>
              </a:rPr>
              <a:t>, </a:t>
            </a:r>
            <a:r>
              <a:rPr lang="en-US" sz="2800" dirty="0" err="1">
                <a:cs typeface="Courier New"/>
              </a:rPr>
              <a:t>stderr</a:t>
            </a:r>
            <a:r>
              <a:rPr lang="en-US" sz="2800" dirty="0">
                <a:cs typeface="Courier New"/>
              </a:rPr>
              <a:t> of the </a:t>
            </a:r>
            <a:r>
              <a:rPr lang="en-US" sz="2800" dirty="0" smtClean="0">
                <a:cs typeface="Courier New"/>
              </a:rPr>
              <a:t>of </a:t>
            </a:r>
            <a:r>
              <a:rPr lang="en-US" sz="2800" dirty="0">
                <a:cs typeface="Courier New"/>
              </a:rPr>
              <a:t>the commands </a:t>
            </a:r>
            <a:r>
              <a:rPr lang="en-US" sz="2800" dirty="0" smtClean="0">
                <a:cs typeface="Courier New"/>
              </a:rPr>
              <a:t>inside the script are the </a:t>
            </a:r>
            <a:r>
              <a:rPr lang="en-US" sz="2800" dirty="0" err="1" smtClean="0">
                <a:cs typeface="Courier New"/>
              </a:rPr>
              <a:t>stdin</a:t>
            </a:r>
            <a:r>
              <a:rPr lang="en-US" sz="2800" dirty="0" smtClean="0">
                <a:cs typeface="Courier New"/>
              </a:rPr>
              <a:t>, </a:t>
            </a:r>
            <a:r>
              <a:rPr lang="en-US" sz="2800" dirty="0" err="1" smtClean="0">
                <a:cs typeface="Courier New"/>
              </a:rPr>
              <a:t>stdout</a:t>
            </a:r>
            <a:r>
              <a:rPr lang="en-US" sz="2800" dirty="0" smtClean="0">
                <a:cs typeface="Courier New"/>
              </a:rPr>
              <a:t>, </a:t>
            </a:r>
            <a:r>
              <a:rPr lang="en-US" sz="2800" dirty="0" err="1" smtClean="0">
                <a:cs typeface="Courier New"/>
              </a:rPr>
              <a:t>stderr</a:t>
            </a:r>
            <a:r>
              <a:rPr lang="en-US" sz="2800" dirty="0" smtClean="0">
                <a:cs typeface="Courier New"/>
              </a:rPr>
              <a:t> of the script as it is run.</a:t>
            </a:r>
          </a:p>
          <a:p>
            <a:r>
              <a:rPr lang="en-US" sz="2800" dirty="0" smtClean="0">
                <a:cs typeface="Courier New"/>
              </a:rPr>
              <a:t>When a command in your script prints output to </a:t>
            </a:r>
            <a:r>
              <a:rPr lang="en-US" sz="2800" dirty="0" err="1" smtClean="0">
                <a:cs typeface="Courier New"/>
              </a:rPr>
              <a:t>stdout</a:t>
            </a:r>
            <a:r>
              <a:rPr lang="en-US" sz="2800" dirty="0" smtClean="0">
                <a:cs typeface="Courier New"/>
              </a:rPr>
              <a:t>, your script will print that output to its </a:t>
            </a:r>
            <a:r>
              <a:rPr lang="en-US" sz="2800" dirty="0" err="1" smtClean="0">
                <a:cs typeface="Courier New"/>
              </a:rPr>
              <a:t>stdout</a:t>
            </a:r>
            <a:endParaRPr lang="en-US" sz="2800" dirty="0" smtClean="0"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When a command in your script reads from </a:t>
            </a:r>
            <a:r>
              <a:rPr lang="en-US" sz="2800" dirty="0" err="1" smtClean="0">
                <a:cs typeface="Courier New"/>
              </a:rPr>
              <a:t>stdin</a:t>
            </a:r>
            <a:r>
              <a:rPr lang="en-US" sz="2800" dirty="0" smtClean="0">
                <a:cs typeface="Courier New"/>
              </a:rPr>
              <a:t>, your script reads from </a:t>
            </a:r>
            <a:r>
              <a:rPr lang="en-US" sz="2800" dirty="0" err="1" smtClean="0">
                <a:cs typeface="Courier New"/>
              </a:rPr>
              <a:t>stdin</a:t>
            </a:r>
            <a:endParaRPr lang="en-US" sz="2800" dirty="0" smtClean="0">
              <a:cs typeface="Courier New"/>
            </a:endParaRPr>
          </a:p>
          <a:p>
            <a:endParaRPr lang="en-US" sz="2800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stdout,stderr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0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cover the following scripting topics</a:t>
            </a:r>
          </a:p>
          <a:p>
            <a:r>
              <a:rPr lang="en-US" dirty="0" smtClean="0"/>
              <a:t>Running scripts</a:t>
            </a:r>
          </a:p>
          <a:p>
            <a:pPr lvl="1"/>
            <a:r>
              <a:rPr lang="en-US" dirty="0" smtClean="0"/>
              <a:t>arguments passed on the command line</a:t>
            </a:r>
          </a:p>
          <a:p>
            <a:pPr lvl="1"/>
            <a:r>
              <a:rPr lang="en-US" dirty="0" smtClean="0"/>
              <a:t>ways to invoke a script</a:t>
            </a:r>
          </a:p>
          <a:p>
            <a:r>
              <a:rPr lang="en-US" dirty="0" smtClean="0"/>
              <a:t>Writing scripts</a:t>
            </a:r>
          </a:p>
          <a:p>
            <a:pPr lvl="1"/>
            <a:r>
              <a:rPr lang="en-US" dirty="0" smtClean="0"/>
              <a:t>examining exit status</a:t>
            </a:r>
          </a:p>
          <a:p>
            <a:pPr lvl="1"/>
            <a:r>
              <a:rPr lang="en-US" dirty="0" smtClean="0"/>
              <a:t>positional parameters and receiving arguments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interacting with the user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program for checking things</a:t>
            </a:r>
          </a:p>
          <a:p>
            <a:pPr lvl="1"/>
            <a:r>
              <a:rPr lang="en-US" dirty="0" smtClean="0">
                <a:cs typeface="Courier New"/>
              </a:rPr>
              <a:t>control flow with if statements, looping, </a:t>
            </a:r>
            <a:r>
              <a:rPr lang="en-US" dirty="0" err="1" smtClean="0">
                <a:cs typeface="Courier New"/>
              </a:rPr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supply arguments to our script on the command line (as with any command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command</a:t>
            </a:r>
            <a:r>
              <a:rPr lang="en-US" dirty="0" smtClean="0">
                <a:cs typeface="Courier New"/>
              </a:rPr>
              <a:t> is executable and in </a:t>
            </a:r>
            <a:r>
              <a:rPr lang="en-US" dirty="0" smtClean="0">
                <a:latin typeface="Courier New"/>
                <a:cs typeface="Courier New"/>
              </a:rPr>
              <a:t>PATH</a:t>
            </a:r>
            <a:endParaRPr lang="en-US" dirty="0" smtClean="0"/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arg1 arg2 arg3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is executable and in </a:t>
            </a:r>
            <a:r>
              <a:rPr lang="en-US" dirty="0" smtClean="0">
                <a:latin typeface="Courier New"/>
                <a:cs typeface="Courier New"/>
              </a:rPr>
              <a:t>PATH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latin typeface="Courier New"/>
                <a:cs typeface="Courier New"/>
              </a:rPr>
              <a:t> arg1 arg2 arg3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is executable and </a:t>
            </a:r>
            <a:r>
              <a:rPr lang="en-US" dirty="0" smtClean="0">
                <a:cs typeface="Courier New"/>
              </a:rPr>
              <a:t>not necessarily in </a:t>
            </a:r>
            <a:r>
              <a:rPr lang="en-US" dirty="0" smtClean="0">
                <a:latin typeface="Courier New"/>
                <a:cs typeface="Courier New"/>
              </a:rPr>
              <a:t>PATH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./</a:t>
            </a:r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latin typeface="Courier New"/>
                <a:cs typeface="Courier New"/>
              </a:rPr>
              <a:t> arg1 arg2 arg3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on the command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/>
              </a:rPr>
              <a:t>We can also invoke the script interpreter directly, with its own arguments</a:t>
            </a:r>
          </a:p>
          <a:p>
            <a:r>
              <a:rPr lang="en-US" dirty="0" smtClean="0">
                <a:cs typeface="Courier New"/>
              </a:rPr>
              <a:t>We pass the file containing the script after the interpreter arguments</a:t>
            </a:r>
          </a:p>
          <a:p>
            <a:r>
              <a:rPr lang="en-US" dirty="0" smtClean="0">
                <a:cs typeface="Courier New"/>
              </a:rPr>
              <a:t>The shebang line mechanism is not being used in this form</a:t>
            </a:r>
            <a:endParaRPr lang="en-US" dirty="0"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sh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–u </a:t>
            </a:r>
            <a:r>
              <a:rPr lang="en-US" dirty="0" err="1">
                <a:latin typeface="Courier New"/>
                <a:cs typeface="Courier New"/>
              </a:rPr>
              <a:t>command.sh</a:t>
            </a:r>
            <a:r>
              <a:rPr lang="en-US" dirty="0">
                <a:latin typeface="Courier New"/>
                <a:cs typeface="Courier New"/>
              </a:rPr>
              <a:t> arg1 arg2 arg3</a:t>
            </a:r>
          </a:p>
          <a:p>
            <a:pPr marL="109537" indent="0">
              <a:buNone/>
            </a:pPr>
            <a:r>
              <a:rPr lang="en-US" dirty="0" err="1">
                <a:latin typeface="Courier New"/>
                <a:cs typeface="Courier New"/>
              </a:rPr>
              <a:t>sh</a:t>
            </a:r>
            <a:r>
              <a:rPr lang="en-US" dirty="0">
                <a:latin typeface="Courier New"/>
                <a:cs typeface="Courier New"/>
              </a:rPr>
              <a:t> –u ./</a:t>
            </a:r>
            <a:r>
              <a:rPr lang="en-US" dirty="0" err="1">
                <a:latin typeface="Courier New"/>
                <a:cs typeface="Courier New"/>
              </a:rPr>
              <a:t>command.sh</a:t>
            </a:r>
            <a:r>
              <a:rPr lang="en-US" dirty="0">
                <a:latin typeface="Courier New"/>
                <a:cs typeface="Courier New"/>
              </a:rPr>
              <a:t> arg1 arg2 </a:t>
            </a:r>
            <a:r>
              <a:rPr lang="en-US" dirty="0" smtClean="0">
                <a:latin typeface="Courier New"/>
                <a:cs typeface="Courier New"/>
              </a:rPr>
              <a:t>arg3</a:t>
            </a:r>
          </a:p>
          <a:p>
            <a:r>
              <a:rPr lang="en-US" dirty="0" smtClean="0">
                <a:cs typeface="Courier New"/>
              </a:rPr>
              <a:t>The arguments seen by our script are 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arg1 arg2 arg3</a:t>
            </a:r>
            <a:endParaRPr lang="en-US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on the command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8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18644</TotalTime>
  <Words>4031</Words>
  <Application>Microsoft Macintosh PowerPoint</Application>
  <PresentationFormat>On-screen Show (4:3)</PresentationFormat>
  <Paragraphs>551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Concourse</vt:lpstr>
      <vt:lpstr>CST8177 – Linux II</vt:lpstr>
      <vt:lpstr>Shell scripting</vt:lpstr>
      <vt:lpstr>Standard Script Header</vt:lpstr>
      <vt:lpstr>Interpreter Magic, or Shebang</vt:lpstr>
      <vt:lpstr>Standard Script Header (cont'd)</vt:lpstr>
      <vt:lpstr>stdin, stdout,stderr</vt:lpstr>
      <vt:lpstr>Scripting techniques</vt:lpstr>
      <vt:lpstr>Arguments on the command line</vt:lpstr>
      <vt:lpstr>Arguments on the command line</vt:lpstr>
      <vt:lpstr>Quoting and arguments</vt:lpstr>
      <vt:lpstr>Exit Status</vt:lpstr>
      <vt:lpstr>Checking Exit status</vt:lpstr>
      <vt:lpstr>Positional Parameters</vt:lpstr>
      <vt:lpstr>Positional Parameters (cont'd)</vt:lpstr>
      <vt:lpstr>Sample script</vt:lpstr>
      <vt:lpstr>Interacting with the user</vt:lpstr>
      <vt:lpstr>Interacting with the user (cont'd)</vt:lpstr>
      <vt:lpstr>Interacting with the user (cont'd)</vt:lpstr>
      <vt:lpstr>If statement</vt:lpstr>
      <vt:lpstr>if and else</vt:lpstr>
      <vt:lpstr>Test program</vt:lpstr>
      <vt:lpstr>If statement with test</vt:lpstr>
      <vt:lpstr>The program named [</vt:lpstr>
      <vt:lpstr>Practicing with [</vt:lpstr>
      <vt:lpstr>Integer tests (man test)</vt:lpstr>
      <vt:lpstr>String tests (man test)</vt:lpstr>
      <vt:lpstr>file tests (man test)</vt:lpstr>
      <vt:lpstr>Combining tests</vt:lpstr>
      <vt:lpstr>test examples</vt:lpstr>
      <vt:lpstr>test examples (cont'd)</vt:lpstr>
      <vt:lpstr>test examples (strings)</vt:lpstr>
      <vt:lpstr>test examples (strings cont'd)</vt:lpstr>
      <vt:lpstr>test examples (strings cont'd)</vt:lpstr>
      <vt:lpstr>test examples (integers)</vt:lpstr>
      <vt:lpstr>test examples (integers)</vt:lpstr>
      <vt:lpstr>test examples (integers)</vt:lpstr>
      <vt:lpstr>test examples </vt:lpstr>
      <vt:lpstr>test examples (files)</vt:lpstr>
      <vt:lpstr>test examples (files)</vt:lpstr>
      <vt:lpstr>test (combining tests)</vt:lpstr>
      <vt:lpstr>test (combining tests)</vt:lpstr>
      <vt:lpstr>test (not)</vt:lpstr>
      <vt:lpstr>test (parenthesis)</vt:lpstr>
      <vt:lpstr>test (order of operations)</vt:lpstr>
      <vt:lpstr>Example 1: capitalize.sh</vt:lpstr>
      <vt:lpstr>stderr versus stdout</vt:lpstr>
      <vt:lpstr>Error Messages</vt:lpstr>
      <vt:lpstr>Example 2: match.sh</vt:lpstr>
      <vt:lpstr>For loop</vt:lpstr>
      <vt:lpstr>For loop example</vt:lpstr>
      <vt:lpstr>While loop</vt:lpstr>
      <vt:lpstr>While loop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</cp:lastModifiedBy>
  <cp:revision>261</cp:revision>
  <dcterms:created xsi:type="dcterms:W3CDTF">2006-08-16T00:00:00Z</dcterms:created>
  <dcterms:modified xsi:type="dcterms:W3CDTF">2014-02-12T16:55:45Z</dcterms:modified>
</cp:coreProperties>
</file>