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1"/>
  </p:notesMasterIdLst>
  <p:handoutMasterIdLst>
    <p:handoutMasterId r:id="rId32"/>
  </p:handoutMasterIdLst>
  <p:sldIdLst>
    <p:sldId id="256" r:id="rId2"/>
    <p:sldId id="257" r:id="rId3"/>
    <p:sldId id="276" r:id="rId4"/>
    <p:sldId id="277" r:id="rId5"/>
    <p:sldId id="279" r:id="rId6"/>
    <p:sldId id="280" r:id="rId7"/>
    <p:sldId id="281" r:id="rId8"/>
    <p:sldId id="282"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Lst>
  <p:sldSz cx="9144000" cy="6858000" type="screen4x3"/>
  <p:notesSz cx="7315200" cy="9601200"/>
  <p:custDataLst>
    <p:tags r:id="rId34"/>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690" autoAdjust="0"/>
  </p:normalViewPr>
  <p:slideViewPr>
    <p:cSldViewPr>
      <p:cViewPr>
        <p:scale>
          <a:sx n="110" d="100"/>
          <a:sy n="110" d="100"/>
        </p:scale>
        <p:origin x="-55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tags" Target="tags/tag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A25AB72E-AAB0-46C9-8C10-F676A3EE81C0}" type="datetimeFigureOut">
              <a:rPr lang="en-US"/>
              <a:pPr>
                <a:defRPr/>
              </a:pPr>
              <a:t>2014-03-13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8E122CAB-C6F4-4CD2-A9C6-BCBD75B32F59}" type="slidenum">
              <a:rPr lang="en-US"/>
              <a:pPr>
                <a:defRPr/>
              </a:pPr>
              <a:t>‹#›</a:t>
            </a:fld>
            <a:endParaRPr lang="en-US"/>
          </a:p>
        </p:txBody>
      </p:sp>
    </p:spTree>
    <p:extLst>
      <p:ext uri="{BB962C8B-B14F-4D97-AF65-F5344CB8AC3E}">
        <p14:creationId xmlns:p14="http://schemas.microsoft.com/office/powerpoint/2010/main" val="307281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3BC1507E-54C6-44C4-A6D7-B3B8E77BD97F}" type="datetimeFigureOut">
              <a:rPr lang="en-US"/>
              <a:pPr>
                <a:defRPr/>
              </a:pPr>
              <a:t>2014-03-13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2035D5DD-142F-4F53-A0F4-A4C82482F797}" type="slidenum">
              <a:rPr lang="en-US"/>
              <a:pPr>
                <a:defRPr/>
              </a:pPr>
              <a:t>‹#›</a:t>
            </a:fld>
            <a:endParaRPr lang="en-US"/>
          </a:p>
        </p:txBody>
      </p:sp>
    </p:spTree>
    <p:extLst>
      <p:ext uri="{BB962C8B-B14F-4D97-AF65-F5344CB8AC3E}">
        <p14:creationId xmlns:p14="http://schemas.microsoft.com/office/powerpoint/2010/main" val="1207646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Text Box 1"/>
          <p:cNvSpPr txBox="1">
            <a:spLocks noChangeArrowheads="1"/>
          </p:cNvSpPr>
          <p:nvPr/>
        </p:nvSpPr>
        <p:spPr bwMode="auto">
          <a:xfrm>
            <a:off x="1220894" y="720090"/>
            <a:ext cx="48768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6661" tIns="48331" rIns="96661" bIns="48331" anchor="ctr"/>
          <a:lstStyle/>
          <a:p>
            <a:endParaRPr lang="en-US"/>
          </a:p>
        </p:txBody>
      </p:sp>
      <p:sp>
        <p:nvSpPr>
          <p:cNvPr id="41986" name="Text Box 2"/>
          <p:cNvSpPr txBox="1">
            <a:spLocks noGrp="1" noChangeArrowheads="1"/>
          </p:cNvSpPr>
          <p:nvPr>
            <p:ph type="body"/>
          </p:nvPr>
        </p:nvSpPr>
        <p:spPr bwMode="auto">
          <a:xfrm>
            <a:off x="1146387" y="4298872"/>
            <a:ext cx="5234093" cy="343542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Text Box 1"/>
          <p:cNvSpPr txBox="1">
            <a:spLocks noChangeArrowheads="1"/>
          </p:cNvSpPr>
          <p:nvPr/>
        </p:nvSpPr>
        <p:spPr bwMode="auto">
          <a:xfrm>
            <a:off x="1220894" y="720090"/>
            <a:ext cx="48768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6661" tIns="48331" rIns="96661" bIns="48331" anchor="ctr"/>
          <a:lstStyle/>
          <a:p>
            <a:endParaRPr lang="en-US"/>
          </a:p>
        </p:txBody>
      </p:sp>
      <p:sp>
        <p:nvSpPr>
          <p:cNvPr id="39938" name="Text Box 2"/>
          <p:cNvSpPr txBox="1">
            <a:spLocks noGrp="1" noChangeArrowheads="1"/>
          </p:cNvSpPr>
          <p:nvPr>
            <p:ph type="body"/>
          </p:nvPr>
        </p:nvSpPr>
        <p:spPr bwMode="auto">
          <a:xfrm>
            <a:off x="1146387" y="4298872"/>
            <a:ext cx="5234093" cy="343542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1" name="Text Box 1"/>
          <p:cNvSpPr txBox="1">
            <a:spLocks noChangeArrowheads="1"/>
          </p:cNvSpPr>
          <p:nvPr/>
        </p:nvSpPr>
        <p:spPr bwMode="auto">
          <a:xfrm>
            <a:off x="1220894" y="720090"/>
            <a:ext cx="48768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6661" tIns="48331" rIns="96661" bIns="48331" anchor="ctr"/>
          <a:lstStyle/>
          <a:p>
            <a:endParaRPr lang="en-US"/>
          </a:p>
        </p:txBody>
      </p:sp>
      <p:sp>
        <p:nvSpPr>
          <p:cNvPr id="40962" name="Text Box 2"/>
          <p:cNvSpPr txBox="1">
            <a:spLocks noGrp="1" noChangeArrowheads="1"/>
          </p:cNvSpPr>
          <p:nvPr>
            <p:ph type="body"/>
          </p:nvPr>
        </p:nvSpPr>
        <p:spPr bwMode="auto">
          <a:xfrm>
            <a:off x="1146387" y="4298872"/>
            <a:ext cx="5234093" cy="343542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Text Box 1"/>
          <p:cNvSpPr txBox="1">
            <a:spLocks noGrp="1" noRot="1" noChangeAspect="1" noChangeArrowheads="1"/>
          </p:cNvSpPr>
          <p:nvPr>
            <p:ph type="sldImg"/>
          </p:nvPr>
        </p:nvSpPr>
        <p:spPr bwMode="auto">
          <a:xfrm>
            <a:off x="1666240" y="903446"/>
            <a:ext cx="4192693" cy="30953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41986" name="Text Box 2"/>
          <p:cNvSpPr txBox="1">
            <a:spLocks noGrp="1" noChangeArrowheads="1"/>
          </p:cNvSpPr>
          <p:nvPr>
            <p:ph type="body" idx="1"/>
          </p:nvPr>
        </p:nvSpPr>
        <p:spPr bwMode="auto">
          <a:xfrm>
            <a:off x="1146387" y="4298871"/>
            <a:ext cx="5234093" cy="334041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09" name="Text Box 1"/>
          <p:cNvSpPr txBox="1">
            <a:spLocks noGrp="1" noRot="1" noChangeAspect="1" noChangeArrowheads="1"/>
          </p:cNvSpPr>
          <p:nvPr>
            <p:ph type="sldImg"/>
          </p:nvPr>
        </p:nvSpPr>
        <p:spPr bwMode="auto">
          <a:xfrm>
            <a:off x="1698625" y="903288"/>
            <a:ext cx="4129088" cy="3095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43010" name="Text Box 2"/>
          <p:cNvSpPr txBox="1">
            <a:spLocks noGrp="1" noChangeArrowheads="1"/>
          </p:cNvSpPr>
          <p:nvPr>
            <p:ph type="body" idx="1"/>
          </p:nvPr>
        </p:nvSpPr>
        <p:spPr bwMode="auto">
          <a:xfrm>
            <a:off x="1146387" y="4298871"/>
            <a:ext cx="5234093" cy="334041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1220894" y="720090"/>
            <a:ext cx="48768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6661" tIns="48331" rIns="96661" bIns="48331" anchor="ctr"/>
          <a:lstStyle/>
          <a:p>
            <a:endParaRPr lang="en-US"/>
          </a:p>
        </p:txBody>
      </p:sp>
      <p:sp>
        <p:nvSpPr>
          <p:cNvPr id="31746" name="Text Box 2"/>
          <p:cNvSpPr txBox="1">
            <a:spLocks noGrp="1" noChangeArrowheads="1"/>
          </p:cNvSpPr>
          <p:nvPr>
            <p:ph type="body"/>
          </p:nvPr>
        </p:nvSpPr>
        <p:spPr bwMode="auto">
          <a:xfrm>
            <a:off x="1146387" y="4298872"/>
            <a:ext cx="5234093" cy="343542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Text Box 1"/>
          <p:cNvSpPr txBox="1">
            <a:spLocks noChangeArrowheads="1"/>
          </p:cNvSpPr>
          <p:nvPr/>
        </p:nvSpPr>
        <p:spPr bwMode="auto">
          <a:xfrm>
            <a:off x="1220894" y="720090"/>
            <a:ext cx="48768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6661" tIns="48331" rIns="96661" bIns="48331" anchor="ctr"/>
          <a:lstStyle/>
          <a:p>
            <a:endParaRPr lang="en-US"/>
          </a:p>
        </p:txBody>
      </p:sp>
      <p:sp>
        <p:nvSpPr>
          <p:cNvPr id="32770" name="Text Box 2"/>
          <p:cNvSpPr txBox="1">
            <a:spLocks noGrp="1" noChangeArrowheads="1"/>
          </p:cNvSpPr>
          <p:nvPr>
            <p:ph type="body"/>
          </p:nvPr>
        </p:nvSpPr>
        <p:spPr bwMode="auto">
          <a:xfrm>
            <a:off x="1146387" y="4298872"/>
            <a:ext cx="5234093" cy="343542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Text Box 1"/>
          <p:cNvSpPr txBox="1">
            <a:spLocks noChangeArrowheads="1"/>
          </p:cNvSpPr>
          <p:nvPr/>
        </p:nvSpPr>
        <p:spPr bwMode="auto">
          <a:xfrm>
            <a:off x="1220894" y="720090"/>
            <a:ext cx="48768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6661" tIns="48331" rIns="96661" bIns="48331" anchor="ctr"/>
          <a:lstStyle/>
          <a:p>
            <a:endParaRPr lang="en-US"/>
          </a:p>
        </p:txBody>
      </p:sp>
      <p:sp>
        <p:nvSpPr>
          <p:cNvPr id="33794" name="Text Box 2"/>
          <p:cNvSpPr txBox="1">
            <a:spLocks noGrp="1" noChangeArrowheads="1"/>
          </p:cNvSpPr>
          <p:nvPr>
            <p:ph type="body"/>
          </p:nvPr>
        </p:nvSpPr>
        <p:spPr bwMode="auto">
          <a:xfrm>
            <a:off x="1146387" y="4298872"/>
            <a:ext cx="5234093" cy="343542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Text Box 1"/>
          <p:cNvSpPr txBox="1">
            <a:spLocks noChangeArrowheads="1"/>
          </p:cNvSpPr>
          <p:nvPr/>
        </p:nvSpPr>
        <p:spPr bwMode="auto">
          <a:xfrm>
            <a:off x="1220894" y="720090"/>
            <a:ext cx="48768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6661" tIns="48331" rIns="96661" bIns="48331" anchor="ctr"/>
          <a:lstStyle/>
          <a:p>
            <a:endParaRPr lang="en-US"/>
          </a:p>
        </p:txBody>
      </p:sp>
      <p:sp>
        <p:nvSpPr>
          <p:cNvPr id="34818" name="Text Box 2"/>
          <p:cNvSpPr txBox="1">
            <a:spLocks noGrp="1" noChangeArrowheads="1"/>
          </p:cNvSpPr>
          <p:nvPr>
            <p:ph type="body"/>
          </p:nvPr>
        </p:nvSpPr>
        <p:spPr bwMode="auto">
          <a:xfrm>
            <a:off x="1146387" y="4298872"/>
            <a:ext cx="5234093" cy="343542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Text Box 1"/>
          <p:cNvSpPr txBox="1">
            <a:spLocks noGrp="1" noRot="1" noChangeAspect="1" noChangeArrowheads="1"/>
          </p:cNvSpPr>
          <p:nvPr>
            <p:ph type="sldImg"/>
          </p:nvPr>
        </p:nvSpPr>
        <p:spPr bwMode="auto">
          <a:xfrm>
            <a:off x="1698625" y="903288"/>
            <a:ext cx="4129088" cy="3095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5842" name="Text Box 2"/>
          <p:cNvSpPr txBox="1">
            <a:spLocks noGrp="1" noChangeArrowheads="1"/>
          </p:cNvSpPr>
          <p:nvPr>
            <p:ph type="body" idx="1"/>
          </p:nvPr>
        </p:nvSpPr>
        <p:spPr bwMode="auto">
          <a:xfrm>
            <a:off x="1146387" y="4298871"/>
            <a:ext cx="5234093" cy="334041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5" name="Text Box 1"/>
          <p:cNvSpPr txBox="1">
            <a:spLocks noGrp="1" noRot="1" noChangeAspect="1" noChangeArrowheads="1"/>
          </p:cNvSpPr>
          <p:nvPr>
            <p:ph type="sldImg"/>
          </p:nvPr>
        </p:nvSpPr>
        <p:spPr bwMode="auto">
          <a:xfrm>
            <a:off x="1698625" y="903288"/>
            <a:ext cx="4129088" cy="3095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bwMode="auto">
          <a:xfrm>
            <a:off x="1146387" y="4298871"/>
            <a:ext cx="5234093" cy="334041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Text Box 1"/>
          <p:cNvSpPr txBox="1">
            <a:spLocks noChangeArrowheads="1"/>
          </p:cNvSpPr>
          <p:nvPr/>
        </p:nvSpPr>
        <p:spPr bwMode="auto">
          <a:xfrm>
            <a:off x="1220894" y="720090"/>
            <a:ext cx="48768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6661" tIns="48331" rIns="96661" bIns="48331" anchor="ctr"/>
          <a:lstStyle/>
          <a:p>
            <a:endParaRPr lang="en-US"/>
          </a:p>
        </p:txBody>
      </p:sp>
      <p:sp>
        <p:nvSpPr>
          <p:cNvPr id="37890" name="Text Box 2"/>
          <p:cNvSpPr txBox="1">
            <a:spLocks noGrp="1" noChangeArrowheads="1"/>
          </p:cNvSpPr>
          <p:nvPr>
            <p:ph type="body"/>
          </p:nvPr>
        </p:nvSpPr>
        <p:spPr bwMode="auto">
          <a:xfrm>
            <a:off x="1146387" y="4298872"/>
            <a:ext cx="5234093" cy="343542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Text Box 1"/>
          <p:cNvSpPr txBox="1">
            <a:spLocks noChangeArrowheads="1"/>
          </p:cNvSpPr>
          <p:nvPr/>
        </p:nvSpPr>
        <p:spPr bwMode="auto">
          <a:xfrm>
            <a:off x="1220894" y="720090"/>
            <a:ext cx="4876800" cy="3600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6661" tIns="48331" rIns="96661" bIns="48331" anchor="ctr"/>
          <a:lstStyle/>
          <a:p>
            <a:endParaRPr lang="en-US"/>
          </a:p>
        </p:txBody>
      </p:sp>
      <p:sp>
        <p:nvSpPr>
          <p:cNvPr id="38914" name="Text Box 2"/>
          <p:cNvSpPr txBox="1">
            <a:spLocks noGrp="1" noChangeArrowheads="1"/>
          </p:cNvSpPr>
          <p:nvPr>
            <p:ph type="body"/>
          </p:nvPr>
        </p:nvSpPr>
        <p:spPr bwMode="auto">
          <a:xfrm>
            <a:off x="1146387" y="4298872"/>
            <a:ext cx="5234093" cy="343542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slideMaster" Target="../slideMasters/slideMaster1.xml"/><Relationship Id="rId3"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0574DD0D-5BC6-4585-A363-0BAFD8382BE6}" type="datetime1">
              <a:rPr lang="en-US"/>
              <a:pPr>
                <a:defRPr/>
              </a:pPr>
              <a:t>2014-03-13</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dirty="0" smtClean="0"/>
              <a:t>CST8177 – Todd Kelley</a:t>
            </a: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89F629E2-7CCB-4049-8D37-F5260A6E64D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18E27FE-4EF0-42D8-97B8-6378858B1A1B}" type="datetime1">
              <a:rPr lang="en-US"/>
              <a:pPr>
                <a:defRPr/>
              </a:pPr>
              <a:t>2014-03-13</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CST8207 - Shawn Unger</a:t>
            </a:r>
          </a:p>
        </p:txBody>
      </p:sp>
      <p:sp>
        <p:nvSpPr>
          <p:cNvPr id="6" name="Slide Number Placeholder 17"/>
          <p:cNvSpPr>
            <a:spLocks noGrp="1"/>
          </p:cNvSpPr>
          <p:nvPr>
            <p:ph type="sldNum" sz="quarter" idx="12"/>
          </p:nvPr>
        </p:nvSpPr>
        <p:spPr/>
        <p:txBody>
          <a:bodyPr/>
          <a:lstStyle>
            <a:lvl1pPr>
              <a:defRPr/>
            </a:lvl1pPr>
          </a:lstStyle>
          <a:p>
            <a:pPr>
              <a:defRPr/>
            </a:pPr>
            <a:fld id="{9285CC76-A992-4A43-9C35-3E556515D7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63D4415-71F5-466F-8E66-5F42D7C22532}" type="datetime1">
              <a:rPr lang="en-US"/>
              <a:pPr>
                <a:defRPr/>
              </a:pPr>
              <a:t>2014-03-13</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CST8207 - Shawn Unger</a:t>
            </a:r>
          </a:p>
        </p:txBody>
      </p:sp>
      <p:sp>
        <p:nvSpPr>
          <p:cNvPr id="6" name="Slide Number Placeholder 17"/>
          <p:cNvSpPr>
            <a:spLocks noGrp="1"/>
          </p:cNvSpPr>
          <p:nvPr>
            <p:ph type="sldNum" sz="quarter" idx="12"/>
          </p:nvPr>
        </p:nvSpPr>
        <p:spPr/>
        <p:txBody>
          <a:bodyPr/>
          <a:lstStyle>
            <a:lvl1pPr>
              <a:defRPr/>
            </a:lvl1pPr>
          </a:lstStyle>
          <a:p>
            <a:pPr>
              <a:defRPr/>
            </a:pPr>
            <a:fld id="{314E5BEC-8E65-412D-A275-E426B270AD3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2BD67714-5BEE-4B5B-9C04-6C20058B6CE1}" type="datetime1">
              <a:rPr lang="en-US"/>
              <a:pPr>
                <a:defRPr/>
              </a:pPr>
              <a:t>2014-03-13</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dirty="0" smtClean="0"/>
              <a:t>CST8177 – Todd Kelley</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184D155E-D2A1-484E-8813-A61F9D7923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9AB9F9EE-55B9-447E-96AE-4890770D22A8}" type="datetime1">
              <a:rPr lang="en-US"/>
              <a:pPr>
                <a:defRPr/>
              </a:pPr>
              <a:t>2014-03-13</a:t>
            </a:fld>
            <a:endParaRPr lang="en-US"/>
          </a:p>
        </p:txBody>
      </p:sp>
      <p:sp>
        <p:nvSpPr>
          <p:cNvPr id="7" name="Footer Placeholder 4"/>
          <p:cNvSpPr>
            <a:spLocks noGrp="1"/>
          </p:cNvSpPr>
          <p:nvPr>
            <p:ph type="ftr" sz="quarter" idx="11"/>
          </p:nvPr>
        </p:nvSpPr>
        <p:spPr/>
        <p:txBody>
          <a:bodyPr/>
          <a:lstStyle>
            <a:lvl1pPr>
              <a:defRPr/>
            </a:lvl1pPr>
            <a:extLst/>
          </a:lstStyle>
          <a:p>
            <a:pPr>
              <a:defRPr/>
            </a:pPr>
            <a:r>
              <a:rPr lang="en-US" dirty="0" smtClean="0"/>
              <a:t>CST8177 – Todd Kelley</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74A5F08F-BB0F-4A44-A923-5A3B92D3268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71CBA95A-07EE-4800-B802-A178C6D7B71E}" type="datetime1">
              <a:rPr lang="en-US"/>
              <a:pPr>
                <a:defRPr/>
              </a:pPr>
              <a:t>2014-03-13</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CST8207 - Shawn Unger</a:t>
            </a:r>
          </a:p>
        </p:txBody>
      </p:sp>
      <p:sp>
        <p:nvSpPr>
          <p:cNvPr id="7" name="Slide Number Placeholder 6"/>
          <p:cNvSpPr>
            <a:spLocks noGrp="1"/>
          </p:cNvSpPr>
          <p:nvPr>
            <p:ph type="sldNum" sz="quarter" idx="12"/>
          </p:nvPr>
        </p:nvSpPr>
        <p:spPr/>
        <p:txBody>
          <a:bodyPr/>
          <a:lstStyle>
            <a:lvl1pPr>
              <a:defRPr/>
            </a:lvl1pPr>
            <a:extLst/>
          </a:lstStyle>
          <a:p>
            <a:pPr>
              <a:defRPr/>
            </a:pPr>
            <a:fld id="{1925DBF2-F4DB-406D-B955-2BF1D8E3F25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A80348F7-2398-4900-9CDE-7AFB56E460AA}" type="datetime1">
              <a:rPr lang="en-US"/>
              <a:pPr>
                <a:defRPr/>
              </a:pPr>
              <a:t>2014-03-13</a:t>
            </a:fld>
            <a:endParaRPr lang="en-US"/>
          </a:p>
        </p:txBody>
      </p:sp>
      <p:sp>
        <p:nvSpPr>
          <p:cNvPr id="8" name="Footer Placeholder 7"/>
          <p:cNvSpPr>
            <a:spLocks noGrp="1"/>
          </p:cNvSpPr>
          <p:nvPr>
            <p:ph type="ftr" sz="quarter" idx="11"/>
          </p:nvPr>
        </p:nvSpPr>
        <p:spPr/>
        <p:txBody>
          <a:bodyPr/>
          <a:lstStyle>
            <a:lvl1pPr>
              <a:defRPr/>
            </a:lvl1pPr>
            <a:extLst/>
          </a:lstStyle>
          <a:p>
            <a:pPr>
              <a:defRPr/>
            </a:pPr>
            <a:r>
              <a:rPr lang="en-US"/>
              <a:t>CST8207 - Shawn Unger</a:t>
            </a:r>
          </a:p>
        </p:txBody>
      </p:sp>
      <p:sp>
        <p:nvSpPr>
          <p:cNvPr id="9" name="Slide Number Placeholder 8"/>
          <p:cNvSpPr>
            <a:spLocks noGrp="1"/>
          </p:cNvSpPr>
          <p:nvPr>
            <p:ph type="sldNum" sz="quarter" idx="12"/>
          </p:nvPr>
        </p:nvSpPr>
        <p:spPr/>
        <p:txBody>
          <a:bodyPr/>
          <a:lstStyle>
            <a:lvl1pPr>
              <a:defRPr/>
            </a:lvl1pPr>
            <a:extLst/>
          </a:lstStyle>
          <a:p>
            <a:pPr>
              <a:defRPr/>
            </a:pPr>
            <a:fld id="{9820C10C-9EC0-4A0E-8CD0-53442CF3AB1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6146A7C3-54FB-4DED-9785-1AE65F0D2F1B}" type="datetime1">
              <a:rPr lang="en-US"/>
              <a:pPr>
                <a:defRPr/>
              </a:pPr>
              <a:t>2014-03-13</a:t>
            </a:fld>
            <a:endParaRPr lang="en-US"/>
          </a:p>
        </p:txBody>
      </p:sp>
      <p:sp>
        <p:nvSpPr>
          <p:cNvPr id="4" name="Footer Placeholder 3"/>
          <p:cNvSpPr>
            <a:spLocks noGrp="1"/>
          </p:cNvSpPr>
          <p:nvPr>
            <p:ph type="ftr" sz="quarter" idx="11"/>
          </p:nvPr>
        </p:nvSpPr>
        <p:spPr/>
        <p:txBody>
          <a:bodyPr/>
          <a:lstStyle>
            <a:lvl1pPr>
              <a:defRPr/>
            </a:lvl1pPr>
            <a:extLst/>
          </a:lstStyle>
          <a:p>
            <a:pPr>
              <a:defRPr/>
            </a:pPr>
            <a:r>
              <a:rPr lang="en-US"/>
              <a:t>CST8207 - Shawn Unger</a:t>
            </a:r>
          </a:p>
        </p:txBody>
      </p:sp>
      <p:sp>
        <p:nvSpPr>
          <p:cNvPr id="5" name="Slide Number Placeholder 4"/>
          <p:cNvSpPr>
            <a:spLocks noGrp="1"/>
          </p:cNvSpPr>
          <p:nvPr>
            <p:ph type="sldNum" sz="quarter" idx="12"/>
          </p:nvPr>
        </p:nvSpPr>
        <p:spPr/>
        <p:txBody>
          <a:bodyPr/>
          <a:lstStyle>
            <a:lvl1pPr>
              <a:defRPr/>
            </a:lvl1pPr>
            <a:extLst/>
          </a:lstStyle>
          <a:p>
            <a:pPr>
              <a:defRPr/>
            </a:pPr>
            <a:fld id="{50F0C938-DCB8-4C09-AB5F-C6F0098D2DC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25C7A4C-D217-48BD-9A38-4FCB1B250784}" type="datetime1">
              <a:rPr lang="en-US"/>
              <a:pPr>
                <a:defRPr/>
              </a:pPr>
              <a:t>2014-03-13</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CST8207 - Shawn Unger</a:t>
            </a:r>
          </a:p>
        </p:txBody>
      </p:sp>
      <p:sp>
        <p:nvSpPr>
          <p:cNvPr id="4" name="Slide Number Placeholder 17"/>
          <p:cNvSpPr>
            <a:spLocks noGrp="1"/>
          </p:cNvSpPr>
          <p:nvPr>
            <p:ph type="sldNum" sz="quarter" idx="12"/>
          </p:nvPr>
        </p:nvSpPr>
        <p:spPr/>
        <p:txBody>
          <a:bodyPr/>
          <a:lstStyle>
            <a:lvl1pPr>
              <a:defRPr/>
            </a:lvl1pPr>
          </a:lstStyle>
          <a:p>
            <a:pPr>
              <a:defRPr/>
            </a:pPr>
            <a:fld id="{26A104A7-A852-4036-9315-113AE8A3369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2024931D-6F21-421E-87A2-C66D17C11271}" type="datetime1">
              <a:rPr lang="en-US"/>
              <a:pPr>
                <a:defRPr/>
              </a:pPr>
              <a:t>2014-03-13</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CST8207 - Shawn Unger</a:t>
            </a:r>
          </a:p>
        </p:txBody>
      </p:sp>
      <p:sp>
        <p:nvSpPr>
          <p:cNvPr id="7" name="Slide Number Placeholder 6"/>
          <p:cNvSpPr>
            <a:spLocks noGrp="1"/>
          </p:cNvSpPr>
          <p:nvPr>
            <p:ph type="sldNum" sz="quarter" idx="12"/>
          </p:nvPr>
        </p:nvSpPr>
        <p:spPr/>
        <p:txBody>
          <a:bodyPr/>
          <a:lstStyle>
            <a:lvl1pPr>
              <a:defRPr/>
            </a:lvl1pPr>
            <a:extLst/>
          </a:lstStyle>
          <a:p>
            <a:pPr>
              <a:defRPr/>
            </a:pPr>
            <a:fld id="{27AF20B4-13DC-444C-A6C6-4D48AEABDF2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1E466EFF-1399-490E-BD85-8C49FB1881F9}" type="datetime1">
              <a:rPr lang="en-US"/>
              <a:pPr>
                <a:defRPr/>
              </a:pPr>
              <a:t>2014-03-13</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a:t>CST8207 - Shawn Unger</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BBB792CA-4EF8-4095-8731-0B9B32B291F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dirty="0" smtClean="0"/>
              <a:t>Click to edit Master title style</a:t>
            </a:r>
            <a:endParaRPr lang="en-US" dirty="0"/>
          </a:p>
        </p:txBody>
      </p:sp>
      <p:sp>
        <p:nvSpPr>
          <p:cNvPr id="2057"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AF14FFCF-E058-4511-811C-6D24FEC07CA6}" type="datetime1">
              <a:rPr lang="en-US"/>
              <a:pPr>
                <a:defRPr/>
              </a:pPr>
              <a:t>2014-03-13</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r>
              <a:rPr lang="en-US" dirty="0" smtClean="0"/>
              <a:t>CST8177 – Todd Kelley</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83BD1274-B62D-469E-95D6-39289E33EB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3" r:id="rId1"/>
    <p:sldLayoutId id="2147483769" r:id="rId2"/>
    <p:sldLayoutId id="2147483774" r:id="rId3"/>
    <p:sldLayoutId id="2147483775" r:id="rId4"/>
    <p:sldLayoutId id="2147483776" r:id="rId5"/>
    <p:sldLayoutId id="2147483777" r:id="rId6"/>
    <p:sldLayoutId id="2147483770" r:id="rId7"/>
    <p:sldLayoutId id="2147483778" r:id="rId8"/>
    <p:sldLayoutId id="2147483779" r:id="rId9"/>
    <p:sldLayoutId id="2147483771" r:id="rId10"/>
    <p:sldLayoutId id="2147483772" r:id="rId11"/>
  </p:sldLayoutIdLst>
  <p:hf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829761"/>
          </a:xfrm>
        </p:spPr>
        <p:txBody>
          <a:bodyPr/>
          <a:lstStyle/>
          <a:p>
            <a:pPr eaLnBrk="1" fontAlgn="auto" hangingPunct="1">
              <a:spcAft>
                <a:spcPts val="0"/>
              </a:spcAft>
              <a:defRPr/>
            </a:pPr>
            <a:r>
              <a:rPr lang="en-US" dirty="0" smtClean="0"/>
              <a:t>CST8177 – Linux II</a:t>
            </a:r>
            <a:endParaRPr lang="en-US" dirty="0"/>
          </a:p>
        </p:txBody>
      </p:sp>
      <p:sp>
        <p:nvSpPr>
          <p:cNvPr id="10243" name="Subtitle 2"/>
          <p:cNvSpPr>
            <a:spLocks noGrp="1"/>
          </p:cNvSpPr>
          <p:nvPr>
            <p:ph type="subTitle" idx="1"/>
          </p:nvPr>
        </p:nvSpPr>
        <p:spPr>
          <a:xfrm>
            <a:off x="1295400" y="2895600"/>
            <a:ext cx="6934200" cy="2230438"/>
          </a:xfrm>
        </p:spPr>
        <p:txBody>
          <a:bodyPr/>
          <a:lstStyle/>
          <a:p>
            <a:pPr marR="0" eaLnBrk="1" hangingPunct="1">
              <a:lnSpc>
                <a:spcPct val="90000"/>
              </a:lnSpc>
            </a:pPr>
            <a:r>
              <a:rPr lang="en-US" dirty="0" smtClean="0"/>
              <a:t>More Scripting</a:t>
            </a:r>
          </a:p>
          <a:p>
            <a:pPr marR="0" eaLnBrk="1" hangingPunct="1">
              <a:lnSpc>
                <a:spcPct val="90000"/>
              </a:lnSpc>
            </a:pPr>
            <a:r>
              <a:rPr lang="en-US" smtClean="0"/>
              <a:t>Todd </a:t>
            </a:r>
            <a:r>
              <a:rPr lang="en-US" dirty="0" smtClean="0"/>
              <a:t>Kelley</a:t>
            </a:r>
          </a:p>
          <a:p>
            <a:pPr marR="0" eaLnBrk="1" hangingPunct="1">
              <a:lnSpc>
                <a:spcPct val="90000"/>
              </a:lnSpc>
            </a:pPr>
            <a:r>
              <a:rPr lang="en-US" dirty="0" smtClean="0"/>
              <a:t>kelleyt@algonquincollege.com</a:t>
            </a:r>
          </a:p>
        </p:txBody>
      </p:sp>
      <p:sp>
        <p:nvSpPr>
          <p:cNvPr id="5" name="Footer Placeholder 4"/>
          <p:cNvSpPr>
            <a:spLocks noGrp="1"/>
          </p:cNvSpPr>
          <p:nvPr>
            <p:ph type="ftr" sz="quarter" idx="11"/>
          </p:nvPr>
        </p:nvSpPr>
        <p:spPr/>
        <p:txBody>
          <a:bodyPr/>
          <a:lstStyle/>
          <a:p>
            <a:pPr>
              <a:defRPr/>
            </a:pPr>
            <a:r>
              <a:rPr lang="en-US" dirty="0"/>
              <a:t>CST8207 </a:t>
            </a:r>
            <a:r>
              <a:rPr lang="en-US" dirty="0" smtClean="0"/>
              <a:t>– Todd Kelley</a:t>
            </a:r>
            <a:endParaRPr lang="en-US" dirty="0"/>
          </a:p>
        </p:txBody>
      </p:sp>
      <p:sp>
        <p:nvSpPr>
          <p:cNvPr id="10245"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F85E87B3-0DF3-44E1-8B83-31834B08A364}" type="slidenum">
              <a:rPr lang="en-US" smtClean="0"/>
              <a:pPr fontAlgn="base">
                <a:spcBef>
                  <a:spcPct val="0"/>
                </a:spcBef>
                <a:spcAft>
                  <a:spcPct val="0"/>
                </a:spcAft>
                <a:defRPr/>
              </a:pPr>
              <a:t>1</a:t>
            </a:fld>
            <a:endParaRPr lang="en-US" smtClean="0"/>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09600"/>
            <a:ext cx="8229600" cy="5791200"/>
          </a:xfrm>
        </p:spPr>
        <p:txBody>
          <a:bodyPr/>
          <a:lstStyle/>
          <a:p>
            <a:r>
              <a:rPr lang="en-US" dirty="0" smtClean="0"/>
              <a:t>flags:</a:t>
            </a:r>
          </a:p>
          <a:p>
            <a:pPr lvl="1"/>
            <a:r>
              <a:rPr lang="en-US" dirty="0" smtClean="0"/>
              <a:t>-: left justify rather than right justify</a:t>
            </a:r>
          </a:p>
          <a:p>
            <a:pPr lvl="1"/>
            <a:r>
              <a:rPr lang="en-US" dirty="0" smtClean="0"/>
              <a:t>+: always display the sign of a number</a:t>
            </a:r>
          </a:p>
          <a:p>
            <a:pPr lvl="1"/>
            <a:r>
              <a:rPr lang="en-US" dirty="0" smtClean="0"/>
              <a:t>&lt;space&gt;: minus sign if negative, nothing if positive</a:t>
            </a:r>
          </a:p>
          <a:p>
            <a:pPr lvl="1"/>
            <a:r>
              <a:rPr lang="en-US" dirty="0" smtClean="0"/>
              <a:t>0: pad with 0's instead of spaces</a:t>
            </a:r>
          </a:p>
          <a:p>
            <a:r>
              <a:rPr lang="en-US" dirty="0" smtClean="0"/>
              <a:t>width:</a:t>
            </a:r>
          </a:p>
          <a:p>
            <a:pPr lvl="1"/>
            <a:r>
              <a:rPr lang="en-US" dirty="0" smtClean="0"/>
              <a:t>if the output has fewer than width characters, pad it with spaces on the left (see flags above) so it occupies width characters</a:t>
            </a:r>
          </a:p>
          <a:p>
            <a:r>
              <a:rPr lang="en-US" dirty="0" smtClean="0"/>
              <a:t>precision:</a:t>
            </a:r>
          </a:p>
          <a:p>
            <a:pPr lvl="1"/>
            <a:r>
              <a:rPr lang="en-US" dirty="0" smtClean="0"/>
              <a:t>an optional dot and digit string specifying the maximum number of characters (or number of digits after the decimal point for 'e' and 'f' –see below)</a:t>
            </a:r>
          </a:p>
          <a:p>
            <a:pPr lvl="1"/>
            <a:endParaRPr lang="en-US" dirty="0"/>
          </a:p>
        </p:txBody>
      </p:sp>
      <p:sp>
        <p:nvSpPr>
          <p:cNvPr id="3" name="Title 2"/>
          <p:cNvSpPr>
            <a:spLocks noGrp="1"/>
          </p:cNvSpPr>
          <p:nvPr>
            <p:ph type="title"/>
          </p:nvPr>
        </p:nvSpPr>
        <p:spPr>
          <a:xfrm>
            <a:off x="381000" y="-304800"/>
            <a:ext cx="8229600" cy="1143000"/>
          </a:xfrm>
        </p:spPr>
        <p:txBody>
          <a:bodyPr/>
          <a:lstStyle/>
          <a:p>
            <a:r>
              <a:rPr lang="en-US" dirty="0" err="1" smtClean="0"/>
              <a:t>printf</a:t>
            </a:r>
            <a:r>
              <a:rPr lang="en-US" dirty="0" smtClean="0"/>
              <a:t> format specifications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10</a:t>
            </a:fld>
            <a:endParaRPr lang="en-US"/>
          </a:p>
        </p:txBody>
      </p:sp>
    </p:spTree>
    <p:extLst>
      <p:ext uri="{BB962C8B-B14F-4D97-AF65-F5344CB8AC3E}">
        <p14:creationId xmlns:p14="http://schemas.microsoft.com/office/powerpoint/2010/main" val="26985213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format: a character specifying the format of the output</a:t>
            </a:r>
          </a:p>
          <a:p>
            <a:pPr lvl="1"/>
            <a:r>
              <a:rPr lang="en-US" dirty="0" smtClean="0"/>
              <a:t>d: decimal integer</a:t>
            </a:r>
          </a:p>
          <a:p>
            <a:pPr lvl="1"/>
            <a:r>
              <a:rPr lang="en-US" dirty="0" smtClean="0"/>
              <a:t>f: floating point number</a:t>
            </a:r>
          </a:p>
          <a:p>
            <a:pPr lvl="1"/>
            <a:r>
              <a:rPr lang="en-US" dirty="0" smtClean="0"/>
              <a:t>s: string (if precision is 0 or missing, all characters are printed, otherwise limited by precision)</a:t>
            </a:r>
            <a:endParaRPr lang="en-US" dirty="0"/>
          </a:p>
        </p:txBody>
      </p:sp>
      <p:sp>
        <p:nvSpPr>
          <p:cNvPr id="3" name="Title 2"/>
          <p:cNvSpPr>
            <a:spLocks noGrp="1"/>
          </p:cNvSpPr>
          <p:nvPr>
            <p:ph type="title"/>
          </p:nvPr>
        </p:nvSpPr>
        <p:spPr/>
        <p:txBody>
          <a:bodyPr>
            <a:normAutofit fontScale="90000"/>
          </a:bodyPr>
          <a:lstStyle/>
          <a:p>
            <a:r>
              <a:rPr lang="en-US" dirty="0" err="1" smtClean="0"/>
              <a:t>printf</a:t>
            </a:r>
            <a:r>
              <a:rPr lang="en-US" dirty="0" smtClean="0"/>
              <a:t> format specifications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11</a:t>
            </a:fld>
            <a:endParaRPr lang="en-US"/>
          </a:p>
        </p:txBody>
      </p:sp>
    </p:spTree>
    <p:extLst>
      <p:ext uri="{BB962C8B-B14F-4D97-AF65-F5344CB8AC3E}">
        <p14:creationId xmlns:p14="http://schemas.microsoft.com/office/powerpoint/2010/main" val="99160363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dirty="0" err="1" smtClean="0">
                <a:latin typeface="Courier New"/>
                <a:cs typeface="Courier New"/>
              </a:rPr>
              <a:t>printf</a:t>
            </a:r>
            <a:r>
              <a:rPr lang="en-US" dirty="0" smtClean="0">
                <a:latin typeface="Courier New"/>
                <a:cs typeface="Courier New"/>
              </a:rPr>
              <a:t> "hello\</a:t>
            </a:r>
            <a:r>
              <a:rPr lang="en-US" dirty="0" err="1" smtClean="0">
                <a:latin typeface="Courier New"/>
                <a:cs typeface="Courier New"/>
              </a:rPr>
              <a:t>tthere</a:t>
            </a:r>
            <a:r>
              <a:rPr lang="en-US" dirty="0" smtClean="0">
                <a:latin typeface="Courier New"/>
                <a:cs typeface="Courier New"/>
              </a:rPr>
              <a:t>"</a:t>
            </a:r>
          </a:p>
          <a:p>
            <a:pPr lvl="1"/>
            <a:r>
              <a:rPr lang="en-US" dirty="0" smtClean="0">
                <a:latin typeface="Courier New"/>
                <a:cs typeface="Courier New"/>
              </a:rPr>
              <a:t>\t gets replaced with tab</a:t>
            </a:r>
          </a:p>
          <a:p>
            <a:pPr marL="109537" indent="0">
              <a:buNone/>
            </a:pPr>
            <a:r>
              <a:rPr lang="en-US" dirty="0" err="1" smtClean="0">
                <a:latin typeface="Courier New"/>
                <a:cs typeface="Courier New"/>
              </a:rPr>
              <a:t>printf</a:t>
            </a:r>
            <a:r>
              <a:rPr lang="en-US" dirty="0" smtClean="0">
                <a:latin typeface="Courier New"/>
                <a:cs typeface="Courier New"/>
              </a:rPr>
              <a:t> "hello %s there" you</a:t>
            </a:r>
          </a:p>
          <a:p>
            <a:pPr lvl="1"/>
            <a:r>
              <a:rPr lang="en-US" dirty="0" smtClean="0">
                <a:latin typeface="Courier New"/>
                <a:cs typeface="Courier New"/>
              </a:rPr>
              <a:t>prints "hello you there"</a:t>
            </a:r>
          </a:p>
          <a:p>
            <a:pPr marL="109537" indent="0">
              <a:buNone/>
            </a:pPr>
            <a:r>
              <a:rPr lang="en-US" dirty="0" err="1" smtClean="0">
                <a:latin typeface="Courier New"/>
                <a:cs typeface="Courier New"/>
              </a:rPr>
              <a:t>printf</a:t>
            </a:r>
            <a:r>
              <a:rPr lang="en-US" dirty="0" smtClean="0">
                <a:latin typeface="Courier New"/>
                <a:cs typeface="Courier New"/>
              </a:rPr>
              <a:t> "hello %10s there" you</a:t>
            </a:r>
          </a:p>
          <a:p>
            <a:pPr lvl="1"/>
            <a:r>
              <a:rPr lang="en-US" dirty="0" smtClean="0">
                <a:latin typeface="Courier New"/>
                <a:cs typeface="Courier New"/>
              </a:rPr>
              <a:t>prints "hello       you there"</a:t>
            </a:r>
          </a:p>
          <a:p>
            <a:endParaRPr lang="en-US" dirty="0">
              <a:latin typeface="Courier New"/>
              <a:cs typeface="Courier New"/>
            </a:endParaRPr>
          </a:p>
          <a:p>
            <a:r>
              <a:rPr lang="en-US" dirty="0" smtClean="0">
                <a:latin typeface="Courier New"/>
                <a:cs typeface="Courier New"/>
              </a:rPr>
              <a:t>See the file "</a:t>
            </a:r>
            <a:r>
              <a:rPr lang="en-US" dirty="0" err="1" smtClean="0">
                <a:latin typeface="Courier New"/>
                <a:cs typeface="Courier New"/>
              </a:rPr>
              <a:t>printf_examples.txt</a:t>
            </a:r>
            <a:r>
              <a:rPr lang="en-US" dirty="0" smtClean="0">
                <a:latin typeface="Courier New"/>
                <a:cs typeface="Courier New"/>
              </a:rPr>
              <a:t>" for </a:t>
            </a:r>
            <a:r>
              <a:rPr lang="en-US" smtClean="0">
                <a:latin typeface="Courier New"/>
                <a:cs typeface="Courier New"/>
              </a:rPr>
              <a:t>more examples</a:t>
            </a:r>
            <a:endParaRPr lang="en-US" dirty="0" smtClean="0">
              <a:latin typeface="Courier New"/>
              <a:cs typeface="Courier New"/>
            </a:endParaRPr>
          </a:p>
          <a:p>
            <a:pPr marL="109537" indent="0">
              <a:buNone/>
            </a:pPr>
            <a:endParaRPr lang="en-US" dirty="0" smtClean="0">
              <a:latin typeface="Courier New"/>
              <a:cs typeface="Courier New"/>
            </a:endParaRPr>
          </a:p>
        </p:txBody>
      </p:sp>
      <p:sp>
        <p:nvSpPr>
          <p:cNvPr id="3" name="Title 2"/>
          <p:cNvSpPr>
            <a:spLocks noGrp="1"/>
          </p:cNvSpPr>
          <p:nvPr>
            <p:ph type="title"/>
          </p:nvPr>
        </p:nvSpPr>
        <p:spPr/>
        <p:txBody>
          <a:bodyPr/>
          <a:lstStyle/>
          <a:p>
            <a:r>
              <a:rPr lang="en-US" dirty="0" err="1" smtClean="0"/>
              <a:t>printf</a:t>
            </a:r>
            <a:r>
              <a:rPr lang="en-US" dirty="0" smtClean="0"/>
              <a:t> examples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12</a:t>
            </a:fld>
            <a:endParaRPr lang="en-US"/>
          </a:p>
        </p:txBody>
      </p:sp>
    </p:spTree>
    <p:extLst>
      <p:ext uri="{BB962C8B-B14F-4D97-AF65-F5344CB8AC3E}">
        <p14:creationId xmlns:p14="http://schemas.microsoft.com/office/powerpoint/2010/main" val="31062700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24400"/>
          </a:xfrm>
        </p:spPr>
        <p:txBody>
          <a:bodyPr/>
          <a:lstStyle/>
          <a:p>
            <a:pPr marL="109537" indent="0">
              <a:buNone/>
            </a:pPr>
            <a:r>
              <a:rPr lang="en-US" sz="2000" dirty="0" smtClean="0">
                <a:latin typeface="Courier New"/>
                <a:cs typeface="Courier New"/>
              </a:rPr>
              <a:t>case test-string in</a:t>
            </a:r>
          </a:p>
          <a:p>
            <a:pPr marL="109537" indent="0">
              <a:buNone/>
            </a:pPr>
            <a:r>
              <a:rPr lang="en-US" sz="2000" dirty="0">
                <a:latin typeface="Courier New"/>
                <a:cs typeface="Courier New"/>
              </a:rPr>
              <a:t> </a:t>
            </a:r>
            <a:r>
              <a:rPr lang="en-US" sz="2000" dirty="0" smtClean="0">
                <a:latin typeface="Courier New"/>
                <a:cs typeface="Courier New"/>
              </a:rPr>
              <a:t>   pattern-1)</a:t>
            </a:r>
          </a:p>
          <a:p>
            <a:pPr marL="109537" indent="0">
              <a:buNone/>
            </a:pPr>
            <a:r>
              <a:rPr lang="en-US" sz="2000" dirty="0">
                <a:latin typeface="Courier New"/>
                <a:cs typeface="Courier New"/>
              </a:rPr>
              <a:t> </a:t>
            </a:r>
            <a:r>
              <a:rPr lang="en-US" sz="2000" dirty="0" smtClean="0">
                <a:latin typeface="Courier New"/>
                <a:cs typeface="Courier New"/>
              </a:rPr>
              <a:t>       command1</a:t>
            </a:r>
          </a:p>
          <a:p>
            <a:pPr marL="109537" indent="0">
              <a:buNone/>
            </a:pPr>
            <a:r>
              <a:rPr lang="en-US" sz="2000" dirty="0">
                <a:latin typeface="Courier New"/>
                <a:cs typeface="Courier New"/>
              </a:rPr>
              <a:t> </a:t>
            </a:r>
            <a:r>
              <a:rPr lang="en-US" sz="2000" dirty="0" smtClean="0">
                <a:latin typeface="Courier New"/>
                <a:cs typeface="Courier New"/>
              </a:rPr>
              <a:t>       command2</a:t>
            </a:r>
          </a:p>
          <a:p>
            <a:pPr marL="109537" indent="0">
              <a:buNone/>
            </a:pPr>
            <a:r>
              <a:rPr lang="en-US" sz="2000" dirty="0">
                <a:latin typeface="Courier New"/>
                <a:cs typeface="Courier New"/>
              </a:rPr>
              <a:t> </a:t>
            </a:r>
            <a:r>
              <a:rPr lang="en-US" sz="2000" dirty="0" smtClean="0">
                <a:latin typeface="Courier New"/>
                <a:cs typeface="Courier New"/>
              </a:rPr>
              <a:t>       ;;</a:t>
            </a:r>
          </a:p>
          <a:p>
            <a:pPr marL="109537" indent="0">
              <a:buNone/>
            </a:pPr>
            <a:r>
              <a:rPr lang="en-US" sz="2000" dirty="0">
                <a:latin typeface="Courier New"/>
                <a:cs typeface="Courier New"/>
              </a:rPr>
              <a:t> </a:t>
            </a:r>
            <a:r>
              <a:rPr lang="en-US" sz="2000" dirty="0" smtClean="0">
                <a:latin typeface="Courier New"/>
                <a:cs typeface="Courier New"/>
              </a:rPr>
              <a:t>   pattern-2)</a:t>
            </a:r>
          </a:p>
          <a:p>
            <a:pPr marL="109537" indent="0">
              <a:buNone/>
            </a:pPr>
            <a:r>
              <a:rPr lang="en-US" sz="2000" dirty="0">
                <a:latin typeface="Courier New"/>
                <a:cs typeface="Courier New"/>
              </a:rPr>
              <a:t> </a:t>
            </a:r>
            <a:r>
              <a:rPr lang="en-US" sz="2000" dirty="0" smtClean="0">
                <a:latin typeface="Courier New"/>
                <a:cs typeface="Courier New"/>
              </a:rPr>
              <a:t>       command3</a:t>
            </a:r>
          </a:p>
          <a:p>
            <a:pPr marL="109537" indent="0">
              <a:buNone/>
            </a:pPr>
            <a:r>
              <a:rPr lang="en-US" sz="2000" dirty="0">
                <a:latin typeface="Courier New"/>
                <a:cs typeface="Courier New"/>
              </a:rPr>
              <a:t> </a:t>
            </a:r>
            <a:r>
              <a:rPr lang="en-US" sz="2000" dirty="0" smtClean="0">
                <a:latin typeface="Courier New"/>
                <a:cs typeface="Courier New"/>
              </a:rPr>
              <a:t>       command4</a:t>
            </a:r>
          </a:p>
          <a:p>
            <a:pPr marL="109537" indent="0">
              <a:buNone/>
            </a:pPr>
            <a:r>
              <a:rPr lang="en-US" sz="2000" dirty="0">
                <a:latin typeface="Courier New"/>
                <a:cs typeface="Courier New"/>
              </a:rPr>
              <a:t> </a:t>
            </a:r>
            <a:r>
              <a:rPr lang="en-US" sz="2000" dirty="0" smtClean="0">
                <a:latin typeface="Courier New"/>
                <a:cs typeface="Courier New"/>
              </a:rPr>
              <a:t>       ;;</a:t>
            </a:r>
          </a:p>
          <a:p>
            <a:pPr marL="109537" indent="0">
              <a:buNone/>
            </a:pPr>
            <a:r>
              <a:rPr lang="en-US" sz="2000" dirty="0">
                <a:latin typeface="Courier New"/>
                <a:cs typeface="Courier New"/>
              </a:rPr>
              <a:t> </a:t>
            </a:r>
            <a:r>
              <a:rPr lang="en-US" sz="2000" dirty="0" smtClean="0">
                <a:latin typeface="Courier New"/>
                <a:cs typeface="Courier New"/>
              </a:rPr>
              <a:t>   *)</a:t>
            </a:r>
          </a:p>
          <a:p>
            <a:pPr marL="109537" indent="0">
              <a:buNone/>
            </a:pPr>
            <a:r>
              <a:rPr lang="en-US" sz="2000" dirty="0">
                <a:latin typeface="Courier New"/>
                <a:cs typeface="Courier New"/>
              </a:rPr>
              <a:t> </a:t>
            </a:r>
            <a:r>
              <a:rPr lang="en-US" sz="2000" dirty="0" smtClean="0">
                <a:latin typeface="Courier New"/>
                <a:cs typeface="Courier New"/>
              </a:rPr>
              <a:t>       command5</a:t>
            </a:r>
          </a:p>
          <a:p>
            <a:pPr marL="109537" indent="0">
              <a:buNone/>
            </a:pPr>
            <a:r>
              <a:rPr lang="en-US" sz="2000" dirty="0">
                <a:latin typeface="Courier New"/>
                <a:cs typeface="Courier New"/>
              </a:rPr>
              <a:t> </a:t>
            </a:r>
            <a:r>
              <a:rPr lang="en-US" sz="2000" dirty="0" smtClean="0">
                <a:latin typeface="Courier New"/>
                <a:cs typeface="Courier New"/>
              </a:rPr>
              <a:t>       ;;</a:t>
            </a:r>
          </a:p>
          <a:p>
            <a:pPr marL="109537" indent="0">
              <a:buNone/>
            </a:pPr>
            <a:r>
              <a:rPr lang="en-US" sz="2000" dirty="0" err="1" smtClean="0">
                <a:latin typeface="Courier New"/>
                <a:cs typeface="Courier New"/>
              </a:rPr>
              <a:t>esac</a:t>
            </a:r>
            <a:endParaRPr lang="en-US" sz="2000" dirty="0" smtClean="0">
              <a:latin typeface="Courier New"/>
              <a:cs typeface="Courier New"/>
            </a:endParaRPr>
          </a:p>
        </p:txBody>
      </p:sp>
      <p:sp>
        <p:nvSpPr>
          <p:cNvPr id="3" name="Title 2"/>
          <p:cNvSpPr>
            <a:spLocks noGrp="1"/>
          </p:cNvSpPr>
          <p:nvPr>
            <p:ph type="title"/>
          </p:nvPr>
        </p:nvSpPr>
        <p:spPr/>
        <p:txBody>
          <a:bodyPr/>
          <a:lstStyle/>
          <a:p>
            <a:r>
              <a:rPr lang="en-US" dirty="0" smtClean="0"/>
              <a:t>case statement</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13</a:t>
            </a:fld>
            <a:endParaRPr lang="en-US"/>
          </a:p>
        </p:txBody>
      </p:sp>
    </p:spTree>
    <p:extLst>
      <p:ext uri="{BB962C8B-B14F-4D97-AF65-F5344CB8AC3E}">
        <p14:creationId xmlns:p14="http://schemas.microsoft.com/office/powerpoint/2010/main" val="25447966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patterns are </a:t>
            </a:r>
            <a:r>
              <a:rPr lang="en-US" dirty="0" err="1" smtClean="0"/>
              <a:t>globbing</a:t>
            </a:r>
            <a:r>
              <a:rPr lang="en-US" dirty="0" smtClean="0"/>
              <a:t> patterns matched to the test-string</a:t>
            </a:r>
          </a:p>
          <a:p>
            <a:r>
              <a:rPr lang="en-US" dirty="0" smtClean="0"/>
              <a:t>So we tend to use the * pattern as a catchall, if all other matches fail, but that's not required</a:t>
            </a:r>
          </a:p>
          <a:p>
            <a:r>
              <a:rPr lang="en-US" dirty="0" smtClean="0"/>
              <a:t>case statement exit status is the exit status of the last command in the matching block, or 0 if no blocks match</a:t>
            </a:r>
          </a:p>
          <a:p>
            <a:endParaRPr lang="en-US" dirty="0"/>
          </a:p>
        </p:txBody>
      </p:sp>
      <p:sp>
        <p:nvSpPr>
          <p:cNvPr id="3" name="Title 2"/>
          <p:cNvSpPr>
            <a:spLocks noGrp="1"/>
          </p:cNvSpPr>
          <p:nvPr>
            <p:ph type="title"/>
          </p:nvPr>
        </p:nvSpPr>
        <p:spPr/>
        <p:txBody>
          <a:bodyPr/>
          <a:lstStyle/>
          <a:p>
            <a:r>
              <a:rPr lang="en-US" dirty="0" smtClean="0"/>
              <a:t>case statement continued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14</a:t>
            </a:fld>
            <a:endParaRPr lang="en-US"/>
          </a:p>
        </p:txBody>
      </p:sp>
    </p:spTree>
    <p:extLst>
      <p:ext uri="{BB962C8B-B14F-4D97-AF65-F5344CB8AC3E}">
        <p14:creationId xmlns:p14="http://schemas.microsoft.com/office/powerpoint/2010/main" val="371635926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4876800"/>
          </a:xfrm>
        </p:spPr>
        <p:txBody>
          <a:bodyPr/>
          <a:lstStyle/>
          <a:p>
            <a:r>
              <a:rPr lang="en-US" dirty="0" smtClean="0"/>
              <a:t>We can use the vertical bar to specify alternative patterns:</a:t>
            </a:r>
          </a:p>
          <a:p>
            <a:pPr marL="109537" indent="0">
              <a:buNone/>
            </a:pPr>
            <a:r>
              <a:rPr lang="en-US" sz="2000" dirty="0" smtClean="0">
                <a:latin typeface="Courier New"/>
                <a:cs typeface="Courier New"/>
              </a:rPr>
              <a:t>case "$character" in</a:t>
            </a:r>
          </a:p>
          <a:p>
            <a:pPr marL="109537" indent="0">
              <a:buNone/>
            </a:pPr>
            <a:r>
              <a:rPr lang="en-US" sz="2000" dirty="0">
                <a:latin typeface="Courier New"/>
                <a:cs typeface="Courier New"/>
              </a:rPr>
              <a:t> </a:t>
            </a:r>
            <a:r>
              <a:rPr lang="en-US" sz="2000" dirty="0" smtClean="0">
                <a:latin typeface="Courier New"/>
                <a:cs typeface="Courier New"/>
              </a:rPr>
              <a:t>   </a:t>
            </a:r>
            <a:r>
              <a:rPr lang="en-US" sz="2000" dirty="0" err="1" smtClean="0">
                <a:latin typeface="Courier New"/>
                <a:cs typeface="Courier New"/>
              </a:rPr>
              <a:t>a|A</a:t>
            </a:r>
            <a:r>
              <a:rPr lang="en-US" sz="2000" dirty="0" smtClean="0">
                <a:latin typeface="Courier New"/>
                <a:cs typeface="Courier New"/>
              </a:rPr>
              <a:t>)</a:t>
            </a:r>
          </a:p>
          <a:p>
            <a:pPr marL="109537" indent="0">
              <a:buNone/>
            </a:pPr>
            <a:r>
              <a:rPr lang="en-US" sz="2000" dirty="0">
                <a:latin typeface="Courier New"/>
                <a:cs typeface="Courier New"/>
              </a:rPr>
              <a:t> </a:t>
            </a:r>
            <a:r>
              <a:rPr lang="en-US" sz="2000" dirty="0" smtClean="0">
                <a:latin typeface="Courier New"/>
                <a:cs typeface="Courier New"/>
              </a:rPr>
              <a:t>       echo "The character is A or a"</a:t>
            </a:r>
          </a:p>
          <a:p>
            <a:pPr marL="109537" indent="0">
              <a:buNone/>
            </a:pPr>
            <a:r>
              <a:rPr lang="en-US" sz="2000" dirty="0">
                <a:latin typeface="Courier New"/>
                <a:cs typeface="Courier New"/>
              </a:rPr>
              <a:t> </a:t>
            </a:r>
            <a:r>
              <a:rPr lang="en-US" sz="2000" dirty="0" smtClean="0">
                <a:latin typeface="Courier New"/>
                <a:cs typeface="Courier New"/>
              </a:rPr>
              <a:t>       ;;</a:t>
            </a:r>
          </a:p>
          <a:p>
            <a:pPr marL="109537" indent="0">
              <a:buNone/>
            </a:pPr>
            <a:r>
              <a:rPr lang="en-US" sz="2000" dirty="0">
                <a:latin typeface="Courier New"/>
                <a:cs typeface="Courier New"/>
              </a:rPr>
              <a:t> </a:t>
            </a:r>
            <a:r>
              <a:rPr lang="en-US" sz="2000" dirty="0" smtClean="0">
                <a:latin typeface="Courier New"/>
                <a:cs typeface="Courier New"/>
              </a:rPr>
              <a:t>   [</a:t>
            </a:r>
            <a:r>
              <a:rPr lang="en-US" sz="2000" dirty="0" err="1" smtClean="0">
                <a:latin typeface="Courier New"/>
                <a:cs typeface="Courier New"/>
              </a:rPr>
              <a:t>bB</a:t>
            </a:r>
            <a:r>
              <a:rPr lang="en-US" sz="2000" dirty="0" smtClean="0">
                <a:latin typeface="Courier New"/>
                <a:cs typeface="Courier New"/>
              </a:rPr>
              <a:t>])</a:t>
            </a:r>
          </a:p>
          <a:p>
            <a:pPr marL="109537" indent="0">
              <a:buNone/>
            </a:pPr>
            <a:r>
              <a:rPr lang="en-US" sz="2000" dirty="0">
                <a:latin typeface="Courier New"/>
                <a:cs typeface="Courier New"/>
              </a:rPr>
              <a:t> </a:t>
            </a:r>
            <a:r>
              <a:rPr lang="en-US" sz="2000" dirty="0" smtClean="0">
                <a:latin typeface="Courier New"/>
                <a:cs typeface="Courier New"/>
              </a:rPr>
              <a:t>       echo "the character is B or b"</a:t>
            </a:r>
          </a:p>
          <a:p>
            <a:pPr marL="109537" indent="0">
              <a:buNone/>
            </a:pPr>
            <a:r>
              <a:rPr lang="en-US" sz="2000" dirty="0">
                <a:latin typeface="Courier New"/>
                <a:cs typeface="Courier New"/>
              </a:rPr>
              <a:t> </a:t>
            </a:r>
            <a:r>
              <a:rPr lang="en-US" sz="2000" dirty="0" smtClean="0">
                <a:latin typeface="Courier New"/>
                <a:cs typeface="Courier New"/>
              </a:rPr>
              <a:t>       ;;</a:t>
            </a:r>
          </a:p>
          <a:p>
            <a:pPr marL="109537" indent="0">
              <a:buNone/>
            </a:pPr>
            <a:r>
              <a:rPr lang="en-US" sz="2000" dirty="0">
                <a:latin typeface="Courier New"/>
                <a:cs typeface="Courier New"/>
              </a:rPr>
              <a:t> </a:t>
            </a:r>
            <a:r>
              <a:rPr lang="en-US" sz="2000" dirty="0" smtClean="0">
                <a:latin typeface="Courier New"/>
                <a:cs typeface="Courier New"/>
              </a:rPr>
              <a:t>   *)</a:t>
            </a:r>
          </a:p>
          <a:p>
            <a:pPr marL="109537" indent="0">
              <a:buNone/>
            </a:pPr>
            <a:r>
              <a:rPr lang="en-US" sz="2000" dirty="0">
                <a:latin typeface="Courier New"/>
                <a:cs typeface="Courier New"/>
              </a:rPr>
              <a:t> </a:t>
            </a:r>
            <a:r>
              <a:rPr lang="en-US" sz="2000" dirty="0" smtClean="0">
                <a:latin typeface="Courier New"/>
                <a:cs typeface="Courier New"/>
              </a:rPr>
              <a:t>       echo "The character is not A or a or B or b"</a:t>
            </a:r>
          </a:p>
          <a:p>
            <a:pPr marL="109537" indent="0">
              <a:buNone/>
            </a:pPr>
            <a:r>
              <a:rPr lang="en-US" sz="2000" dirty="0">
                <a:latin typeface="Courier New"/>
                <a:cs typeface="Courier New"/>
              </a:rPr>
              <a:t> </a:t>
            </a:r>
            <a:r>
              <a:rPr lang="en-US" sz="2000" dirty="0" smtClean="0">
                <a:latin typeface="Courier New"/>
                <a:cs typeface="Courier New"/>
              </a:rPr>
              <a:t>       ;;</a:t>
            </a:r>
          </a:p>
          <a:p>
            <a:pPr marL="109537" indent="0">
              <a:buNone/>
            </a:pPr>
            <a:r>
              <a:rPr lang="en-US" sz="2000" dirty="0" err="1" smtClean="0">
                <a:latin typeface="Courier New"/>
                <a:cs typeface="Courier New"/>
              </a:rPr>
              <a:t>esac</a:t>
            </a:r>
            <a:endParaRPr lang="en-US" sz="2000" dirty="0" smtClean="0">
              <a:latin typeface="Courier New"/>
              <a:cs typeface="Courier New"/>
            </a:endParaRPr>
          </a:p>
        </p:txBody>
      </p:sp>
      <p:sp>
        <p:nvSpPr>
          <p:cNvPr id="3" name="Title 2"/>
          <p:cNvSpPr>
            <a:spLocks noGrp="1"/>
          </p:cNvSpPr>
          <p:nvPr>
            <p:ph type="title"/>
          </p:nvPr>
        </p:nvSpPr>
        <p:spPr>
          <a:xfrm>
            <a:off x="381000" y="16164"/>
            <a:ext cx="8229600" cy="1143000"/>
          </a:xfrm>
        </p:spPr>
        <p:txBody>
          <a:bodyPr/>
          <a:lstStyle/>
          <a:p>
            <a:r>
              <a:rPr lang="en-US" dirty="0" smtClean="0"/>
              <a:t>case statement continued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15</a:t>
            </a:fld>
            <a:endParaRPr lang="en-US"/>
          </a:p>
        </p:txBody>
      </p:sp>
    </p:spTree>
    <p:extLst>
      <p:ext uri="{BB962C8B-B14F-4D97-AF65-F5344CB8AC3E}">
        <p14:creationId xmlns:p14="http://schemas.microsoft.com/office/powerpoint/2010/main" val="355868751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456480" y="277950"/>
            <a:ext cx="8229600" cy="114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nchor="ctr" anchorCtr="1"/>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lgn="ctr"/>
            <a:r>
              <a:rPr lang="en-CA" sz="2900" b="1">
                <a:solidFill>
                  <a:srgbClr val="000000"/>
                </a:solidFill>
                <a:latin typeface="Bitstream Vera Sans" charset="0"/>
                <a:cs typeface="msmincho" charset="0"/>
              </a:rPr>
              <a:t>Some Special References</a:t>
            </a:r>
          </a:p>
        </p:txBody>
      </p:sp>
      <p:graphicFrame>
        <p:nvGraphicFramePr>
          <p:cNvPr id="21506" name="Group 2"/>
          <p:cNvGraphicFramePr>
            <a:graphicFrameLocks noGrp="1"/>
          </p:cNvGraphicFramePr>
          <p:nvPr>
            <p:extLst>
              <p:ext uri="{D42A27DB-BD31-4B8C-83A1-F6EECF244321}">
                <p14:modId xmlns:p14="http://schemas.microsoft.com/office/powerpoint/2010/main" val="1309894037"/>
              </p:ext>
            </p:extLst>
          </p:nvPr>
        </p:nvGraphicFramePr>
        <p:xfrm>
          <a:off x="533400" y="1371600"/>
          <a:ext cx="8231040" cy="4088590"/>
        </p:xfrm>
        <a:graphic>
          <a:graphicData uri="http://schemas.openxmlformats.org/drawingml/2006/table">
            <a:tbl>
              <a:tblPr/>
              <a:tblGrid>
                <a:gridCol w="1296120"/>
                <a:gridCol w="6934920"/>
              </a:tblGrid>
              <a:tr h="818006">
                <a:tc>
                  <a:txBody>
                    <a:bodyPr/>
                    <a:lstStyle/>
                    <a:p>
                      <a:pPr marL="0" marR="0" lvl="0" indent="0" algn="l" defTabSz="449263" rtl="0" eaLnBrk="1" fontAlgn="base" latinLnBrk="0" hangingPunct="1">
                        <a:lnSpc>
                          <a:spcPct val="98000"/>
                        </a:lnSpc>
                        <a:spcBef>
                          <a:spcPct val="0"/>
                        </a:spcBef>
                        <a:spcAft>
                          <a:spcPct val="0"/>
                        </a:spcAft>
                        <a:buClr>
                          <a:srgbClr val="000000"/>
                        </a:buClr>
                        <a:buSzPct val="100000"/>
                        <a:buFont typeface="Times New Roman"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CA" sz="2200" b="1" i="0" u="none" strike="noStrike" cap="none" normalizeH="0" baseline="0" dirty="0" smtClean="0">
                          <a:ln>
                            <a:noFill/>
                          </a:ln>
                          <a:solidFill>
                            <a:srgbClr val="000000"/>
                          </a:solidFill>
                          <a:effectLst/>
                          <a:latin typeface="Bitstream Vera Sans Mono" charset="0"/>
                          <a:ea typeface="ＭＳ Ｐゴシック" charset="0"/>
                          <a:cs typeface="Times New Roman" charset="0"/>
                        </a:rPr>
                        <a:t>$BASH</a:t>
                      </a:r>
                      <a:endParaRPr kumimoji="0" lang="en-CA" sz="2200" b="1" i="0" u="none" strike="noStrike" cap="none" normalizeH="0" baseline="0" dirty="0">
                        <a:ln>
                          <a:noFill/>
                        </a:ln>
                        <a:solidFill>
                          <a:srgbClr val="000000"/>
                        </a:solidFill>
                        <a:effectLst/>
                        <a:latin typeface="Bitstream Vera Sans Mono" charset="0"/>
                        <a:ea typeface="ＭＳ Ｐゴシック" charset="0"/>
                        <a:cs typeface="Times New Roman" charset="0"/>
                      </a:endParaRPr>
                    </a:p>
                  </a:txBody>
                  <a:tcPr marL="81638" marR="81638" marT="47943" marB="42456"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8000"/>
                        </a:lnSpc>
                        <a:spcBef>
                          <a:spcPct val="0"/>
                        </a:spcBef>
                        <a:spcAft>
                          <a:spcPct val="0"/>
                        </a:spcAft>
                        <a:buClr>
                          <a:srgbClr val="000000"/>
                        </a:buClr>
                        <a:buSzPct val="100000"/>
                        <a:buFont typeface="Times New Roman"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CA" sz="2200" b="0" i="0" u="none" strike="noStrike" cap="none" normalizeH="0" baseline="0" dirty="0" smtClean="0">
                          <a:ln>
                            <a:noFill/>
                          </a:ln>
                          <a:solidFill>
                            <a:srgbClr val="000000"/>
                          </a:solidFill>
                          <a:effectLst/>
                          <a:latin typeface="Bitstream Vera Serif" charset="0"/>
                          <a:ea typeface="ＭＳ Ｐゴシック" charset="0"/>
                          <a:cs typeface="Times New Roman" charset="0"/>
                        </a:rPr>
                        <a:t>the name used to invoke this instance of bash</a:t>
                      </a:r>
                    </a:p>
                    <a:p>
                      <a:pPr marL="0" marR="0" lvl="0" indent="0" algn="l" defTabSz="449263" rtl="0" eaLnBrk="1" fontAlgn="base" latinLnBrk="0" hangingPunct="1">
                        <a:lnSpc>
                          <a:spcPct val="98000"/>
                        </a:lnSpc>
                        <a:spcBef>
                          <a:spcPct val="0"/>
                        </a:spcBef>
                        <a:spcAft>
                          <a:spcPct val="0"/>
                        </a:spcAft>
                        <a:buClr>
                          <a:srgbClr val="000000"/>
                        </a:buClr>
                        <a:buSzPct val="100000"/>
                        <a:buFont typeface="Times New Roman"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CA" sz="2200" b="0" i="0" u="none" strike="noStrike" cap="none" normalizeH="0" baseline="0" dirty="0" smtClean="0">
                          <a:ln>
                            <a:noFill/>
                          </a:ln>
                          <a:solidFill>
                            <a:srgbClr val="000000"/>
                          </a:solidFill>
                          <a:effectLst/>
                          <a:latin typeface="Bitstream Vera Serif" charset="0"/>
                          <a:ea typeface="ＭＳ Ｐゴシック" charset="0"/>
                          <a:cs typeface="Times New Roman" charset="0"/>
                        </a:rPr>
                        <a:t>(/bin/</a:t>
                      </a:r>
                      <a:r>
                        <a:rPr kumimoji="0" lang="en-CA" sz="2200" b="0" i="0" u="none" strike="noStrike" cap="none" normalizeH="0" baseline="0" dirty="0" err="1" smtClean="0">
                          <a:ln>
                            <a:noFill/>
                          </a:ln>
                          <a:solidFill>
                            <a:srgbClr val="000000"/>
                          </a:solidFill>
                          <a:effectLst/>
                          <a:latin typeface="Bitstream Vera Serif" charset="0"/>
                          <a:ea typeface="ＭＳ Ｐゴシック" charset="0"/>
                          <a:cs typeface="Times New Roman" charset="0"/>
                        </a:rPr>
                        <a:t>sh</a:t>
                      </a:r>
                      <a:r>
                        <a:rPr kumimoji="0" lang="en-CA" sz="2200" b="0" i="0" u="none" strike="noStrike" cap="none" normalizeH="0" baseline="0" dirty="0" smtClean="0">
                          <a:ln>
                            <a:noFill/>
                          </a:ln>
                          <a:solidFill>
                            <a:srgbClr val="000000"/>
                          </a:solidFill>
                          <a:effectLst/>
                          <a:latin typeface="Bitstream Vera Serif" charset="0"/>
                          <a:ea typeface="ＭＳ Ｐゴシック" charset="0"/>
                          <a:cs typeface="Times New Roman" charset="0"/>
                        </a:rPr>
                        <a:t> if we use "#!/bin/</a:t>
                      </a:r>
                      <a:r>
                        <a:rPr kumimoji="0" lang="en-CA" sz="2200" b="0" i="0" u="none" strike="noStrike" cap="none" normalizeH="0" baseline="0" dirty="0" err="1" smtClean="0">
                          <a:ln>
                            <a:noFill/>
                          </a:ln>
                          <a:solidFill>
                            <a:srgbClr val="000000"/>
                          </a:solidFill>
                          <a:effectLst/>
                          <a:latin typeface="Bitstream Vera Serif" charset="0"/>
                          <a:ea typeface="ＭＳ Ｐゴシック" charset="0"/>
                          <a:cs typeface="Times New Roman" charset="0"/>
                        </a:rPr>
                        <a:t>sh</a:t>
                      </a:r>
                      <a:r>
                        <a:rPr kumimoji="0" lang="en-CA" sz="2200" b="0" i="0" u="none" strike="noStrike" cap="none" normalizeH="0" baseline="0" dirty="0" smtClean="0">
                          <a:ln>
                            <a:noFill/>
                          </a:ln>
                          <a:solidFill>
                            <a:srgbClr val="000000"/>
                          </a:solidFill>
                          <a:effectLst/>
                          <a:latin typeface="Bitstream Vera Serif" charset="0"/>
                          <a:ea typeface="ＭＳ Ｐゴシック" charset="0"/>
                          <a:cs typeface="Times New Roman" charset="0"/>
                        </a:rPr>
                        <a:t>" at top of script)</a:t>
                      </a:r>
                      <a:endParaRPr kumimoji="0" lang="en-CA" sz="2200" b="0" i="0" u="none" strike="noStrike" cap="none" normalizeH="0" baseline="0" dirty="0">
                        <a:ln>
                          <a:noFill/>
                        </a:ln>
                        <a:solidFill>
                          <a:srgbClr val="000000"/>
                        </a:solidFill>
                        <a:effectLst/>
                        <a:latin typeface="Bitstream Vera Serif" charset="0"/>
                        <a:ea typeface="ＭＳ Ｐゴシック" charset="0"/>
                        <a:cs typeface="Times New Roman" charset="0"/>
                      </a:endParaRPr>
                    </a:p>
                  </a:txBody>
                  <a:tcPr marL="81638" marR="81638" marT="47943" marB="42456"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r>
              <a:tr h="818006">
                <a:tc>
                  <a:txBody>
                    <a:bodyPr/>
                    <a:lstStyle/>
                    <a:p>
                      <a:pPr marL="0" marR="0" lvl="0" indent="0" algn="l" defTabSz="449263" rtl="0" eaLnBrk="1" fontAlgn="base" latinLnBrk="0" hangingPunct="1">
                        <a:lnSpc>
                          <a:spcPct val="98000"/>
                        </a:lnSpc>
                        <a:spcBef>
                          <a:spcPct val="0"/>
                        </a:spcBef>
                        <a:spcAft>
                          <a:spcPct val="0"/>
                        </a:spcAft>
                        <a:buClr>
                          <a:srgbClr val="000000"/>
                        </a:buClr>
                        <a:buSzPct val="100000"/>
                        <a:buFont typeface="Times New Roman"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CA" sz="2200" b="1" i="0" u="none" strike="noStrike" cap="none" normalizeH="0" baseline="0">
                          <a:ln>
                            <a:noFill/>
                          </a:ln>
                          <a:solidFill>
                            <a:srgbClr val="000000"/>
                          </a:solidFill>
                          <a:effectLst/>
                          <a:latin typeface="Bitstream Vera Sans Mono" charset="0"/>
                          <a:ea typeface="ＭＳ Ｐゴシック" charset="0"/>
                          <a:cs typeface="Times New Roman" charset="0"/>
                        </a:rPr>
                        <a:t>$$</a:t>
                      </a:r>
                    </a:p>
                  </a:txBody>
                  <a:tcPr marL="81638" marR="81638" marT="47943" marB="42456"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8000"/>
                        </a:lnSpc>
                        <a:spcBef>
                          <a:spcPct val="0"/>
                        </a:spcBef>
                        <a:spcAft>
                          <a:spcPct val="0"/>
                        </a:spcAft>
                        <a:buClr>
                          <a:srgbClr val="000000"/>
                        </a:buClr>
                        <a:buSzPct val="100000"/>
                        <a:buFont typeface="Times New Roman"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CA" sz="2200" b="0" i="0" u="none" strike="noStrike" cap="none" normalizeH="0" baseline="0" dirty="0">
                          <a:ln>
                            <a:noFill/>
                          </a:ln>
                          <a:solidFill>
                            <a:srgbClr val="000000"/>
                          </a:solidFill>
                          <a:effectLst/>
                          <a:latin typeface="Bitstream Vera Serif" charset="0"/>
                          <a:ea typeface="ＭＳ Ｐゴシック" charset="0"/>
                          <a:cs typeface="Times New Roman" charset="0"/>
                        </a:rPr>
                        <a:t>the PID of this shell</a:t>
                      </a:r>
                    </a:p>
                  </a:txBody>
                  <a:tcPr marL="81638" marR="81638" marT="47943" marB="42456"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r>
              <a:tr h="818006">
                <a:tc>
                  <a:txBody>
                    <a:bodyPr/>
                    <a:lstStyle/>
                    <a:p>
                      <a:pPr marL="0" marR="0" lvl="0" indent="0" algn="l" defTabSz="449263" rtl="0" eaLnBrk="1" fontAlgn="base" latinLnBrk="0" hangingPunct="1">
                        <a:lnSpc>
                          <a:spcPct val="98000"/>
                        </a:lnSpc>
                        <a:spcBef>
                          <a:spcPct val="0"/>
                        </a:spcBef>
                        <a:spcAft>
                          <a:spcPct val="0"/>
                        </a:spcAft>
                        <a:buClr>
                          <a:srgbClr val="000000"/>
                        </a:buClr>
                        <a:buSzPct val="100000"/>
                        <a:buFont typeface="Times New Roman"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CA" sz="2200" b="1" i="0" u="none" strike="noStrike" cap="none" normalizeH="0" baseline="0">
                          <a:ln>
                            <a:noFill/>
                          </a:ln>
                          <a:solidFill>
                            <a:srgbClr val="000000"/>
                          </a:solidFill>
                          <a:effectLst/>
                          <a:latin typeface="Bitstream Vera Sans Mono" charset="0"/>
                          <a:ea typeface="ＭＳ Ｐゴシック" charset="0"/>
                          <a:cs typeface="Times New Roman" charset="0"/>
                        </a:rPr>
                        <a:t>$-</a:t>
                      </a:r>
                    </a:p>
                  </a:txBody>
                  <a:tcPr marL="81638" marR="81638" marT="47943" marB="42456"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8000"/>
                        </a:lnSpc>
                        <a:spcBef>
                          <a:spcPct val="0"/>
                        </a:spcBef>
                        <a:spcAft>
                          <a:spcPct val="0"/>
                        </a:spcAft>
                        <a:buClr>
                          <a:srgbClr val="000000"/>
                        </a:buClr>
                        <a:buSzPct val="100000"/>
                        <a:buFont typeface="Times New Roman"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US" sz="2200" b="0" i="0" u="none" strike="noStrike" cap="none" normalizeH="0" baseline="0">
                          <a:ln>
                            <a:noFill/>
                          </a:ln>
                          <a:solidFill>
                            <a:srgbClr val="000000"/>
                          </a:solidFill>
                          <a:effectLst/>
                          <a:latin typeface="Bitstream Vera Serif" charset="0"/>
                          <a:ea typeface="ＭＳ Ｐゴシック" charset="0"/>
                          <a:cs typeface="Times New Roman" charset="0"/>
                        </a:rPr>
                        <a:t>"</a:t>
                      </a:r>
                      <a:r>
                        <a:rPr kumimoji="0" lang="en-US" sz="2200" b="1" i="0" u="none" strike="noStrike" cap="none" normalizeH="0" baseline="0">
                          <a:ln>
                            <a:noFill/>
                          </a:ln>
                          <a:solidFill>
                            <a:srgbClr val="000000"/>
                          </a:solidFill>
                          <a:effectLst/>
                          <a:latin typeface="Bitstream Vera Sans Mono" charset="0"/>
                          <a:ea typeface="ＭＳ Ｐゴシック" charset="0"/>
                          <a:cs typeface="Times New Roman" charset="0"/>
                        </a:rPr>
                        <a:t>sh</a:t>
                      </a:r>
                      <a:r>
                        <a:rPr kumimoji="0" lang="en-US" sz="2200" b="0" i="0" u="none" strike="noStrike" cap="none" normalizeH="0" baseline="0">
                          <a:ln>
                            <a:noFill/>
                          </a:ln>
                          <a:solidFill>
                            <a:srgbClr val="000000"/>
                          </a:solidFill>
                          <a:effectLst/>
                          <a:latin typeface="Bitstream Vera Serif" charset="0"/>
                          <a:ea typeface="ＭＳ Ｐゴシック" charset="0"/>
                          <a:cs typeface="Times New Roman" charset="0"/>
                        </a:rPr>
                        <a:t>" options currently set</a:t>
                      </a:r>
                    </a:p>
                  </a:txBody>
                  <a:tcPr marL="81638" marR="81638" marT="47943" marB="42456"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r>
              <a:tr h="818006">
                <a:tc>
                  <a:txBody>
                    <a:bodyPr/>
                    <a:lstStyle/>
                    <a:p>
                      <a:pPr marL="0" marR="0" lvl="0" indent="0" algn="l" defTabSz="449263" rtl="0" eaLnBrk="1" fontAlgn="base" latinLnBrk="0" hangingPunct="1">
                        <a:lnSpc>
                          <a:spcPct val="98000"/>
                        </a:lnSpc>
                        <a:spcBef>
                          <a:spcPct val="0"/>
                        </a:spcBef>
                        <a:spcAft>
                          <a:spcPct val="0"/>
                        </a:spcAft>
                        <a:buClr>
                          <a:srgbClr val="000000"/>
                        </a:buClr>
                        <a:buSzPct val="100000"/>
                        <a:buFont typeface="Times New Roman"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CA" sz="2200" b="1" i="0" u="none" strike="noStrike" cap="none" normalizeH="0" baseline="0">
                          <a:ln>
                            <a:noFill/>
                          </a:ln>
                          <a:solidFill>
                            <a:srgbClr val="000000"/>
                          </a:solidFill>
                          <a:effectLst/>
                          <a:latin typeface="Bitstream Vera Sans Mono" charset="0"/>
                          <a:ea typeface="ＭＳ Ｐゴシック" charset="0"/>
                          <a:cs typeface="Times New Roman" charset="0"/>
                        </a:rPr>
                        <a:t>$?</a:t>
                      </a:r>
                    </a:p>
                  </a:txBody>
                  <a:tcPr marL="81638" marR="81638" marT="47943" marB="42456"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8000"/>
                        </a:lnSpc>
                        <a:spcBef>
                          <a:spcPct val="0"/>
                        </a:spcBef>
                        <a:spcAft>
                          <a:spcPct val="0"/>
                        </a:spcAft>
                        <a:buClr>
                          <a:srgbClr val="000000"/>
                        </a:buClr>
                        <a:buSzPct val="100000"/>
                        <a:buFont typeface="Times New Roman"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CA" sz="2200" b="0" i="0" u="none" strike="noStrike" cap="none" normalizeH="0" baseline="0">
                          <a:ln>
                            <a:noFill/>
                          </a:ln>
                          <a:solidFill>
                            <a:srgbClr val="000000"/>
                          </a:solidFill>
                          <a:effectLst/>
                          <a:latin typeface="Bitstream Vera Serif" charset="0"/>
                          <a:ea typeface="ＭＳ Ｐゴシック" charset="0"/>
                          <a:cs typeface="Times New Roman" charset="0"/>
                        </a:rPr>
                        <a:t>return code from the just-previous command</a:t>
                      </a:r>
                    </a:p>
                  </a:txBody>
                  <a:tcPr marL="81638" marR="81638" marT="47943" marB="42456"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r>
              <a:tr h="816566">
                <a:tc>
                  <a:txBody>
                    <a:bodyPr/>
                    <a:lstStyle/>
                    <a:p>
                      <a:pPr marL="0" marR="0" lvl="0" indent="0" algn="l" defTabSz="449263" rtl="0" eaLnBrk="1" fontAlgn="base" latinLnBrk="0" hangingPunct="1">
                        <a:lnSpc>
                          <a:spcPct val="98000"/>
                        </a:lnSpc>
                        <a:spcBef>
                          <a:spcPct val="0"/>
                        </a:spcBef>
                        <a:spcAft>
                          <a:spcPct val="0"/>
                        </a:spcAft>
                        <a:buClr>
                          <a:srgbClr val="000000"/>
                        </a:buClr>
                        <a:buSzPct val="100000"/>
                        <a:buFont typeface="Times New Roman"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CA" sz="2200" b="1" i="0" u="none" strike="noStrike" cap="none" normalizeH="0" baseline="0">
                          <a:ln>
                            <a:noFill/>
                          </a:ln>
                          <a:solidFill>
                            <a:srgbClr val="000000"/>
                          </a:solidFill>
                          <a:effectLst/>
                          <a:latin typeface="Bitstream Vera Sans Mono" charset="0"/>
                          <a:ea typeface="ＭＳ Ｐゴシック" charset="0"/>
                          <a:cs typeface="Times New Roman" charset="0"/>
                        </a:rPr>
                        <a:t>$!</a:t>
                      </a:r>
                    </a:p>
                  </a:txBody>
                  <a:tcPr marL="81638" marR="81638" marT="47943" marB="42456"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8000"/>
                        </a:lnSpc>
                        <a:spcBef>
                          <a:spcPct val="0"/>
                        </a:spcBef>
                        <a:spcAft>
                          <a:spcPct val="0"/>
                        </a:spcAft>
                        <a:buClr>
                          <a:srgbClr val="000000"/>
                        </a:buClr>
                        <a:buSzPct val="100000"/>
                        <a:buFont typeface="Times New Roman"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CA" sz="2200" b="0" i="0" u="none" strike="noStrike" cap="none" normalizeH="0" baseline="0" dirty="0">
                          <a:ln>
                            <a:noFill/>
                          </a:ln>
                          <a:solidFill>
                            <a:srgbClr val="000000"/>
                          </a:solidFill>
                          <a:effectLst/>
                          <a:latin typeface="Bitstream Vera Serif" charset="0"/>
                          <a:ea typeface="ＭＳ Ｐゴシック" charset="0"/>
                          <a:cs typeface="Times New Roman" charset="0"/>
                        </a:rPr>
                        <a:t>the PID of the most recent background job</a:t>
                      </a:r>
                    </a:p>
                  </a:txBody>
                  <a:tcPr marL="81638" marR="81638" marT="47943" marB="42456"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50288554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533400" y="-152400"/>
            <a:ext cx="8229600" cy="9764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nchor="ctr" anchorCtr="1"/>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lgn="ctr"/>
            <a:r>
              <a:rPr lang="en-CA" sz="2900" b="1" dirty="0">
                <a:solidFill>
                  <a:srgbClr val="000000"/>
                </a:solidFill>
                <a:latin typeface="Bitstream Vera Sans" charset="0"/>
                <a:cs typeface="msmincho" charset="0"/>
              </a:rPr>
              <a:t>Signals and the TRAP statement </a:t>
            </a:r>
          </a:p>
        </p:txBody>
      </p:sp>
      <p:sp>
        <p:nvSpPr>
          <p:cNvPr id="7170" name="Text Box 2"/>
          <p:cNvSpPr txBox="1">
            <a:spLocks noChangeArrowheads="1"/>
          </p:cNvSpPr>
          <p:nvPr/>
        </p:nvSpPr>
        <p:spPr bwMode="auto">
          <a:xfrm>
            <a:off x="609600" y="609600"/>
            <a:ext cx="8229600" cy="53890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lstStyle>
            <a:lvl1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marL="450850" indent="-342900">
              <a:spcAft>
                <a:spcPts val="522"/>
              </a:spcAft>
              <a:buSzPct val="45000"/>
              <a:buFont typeface="Arial"/>
              <a:buChar char="•"/>
            </a:pPr>
            <a:r>
              <a:rPr lang="en-CA" dirty="0" smtClean="0">
                <a:solidFill>
                  <a:srgbClr val="000000"/>
                </a:solidFill>
                <a:latin typeface="Bitstream Vera Serif" charset="0"/>
                <a:cs typeface="msmincho" charset="0"/>
              </a:rPr>
              <a:t>Various </a:t>
            </a:r>
            <a:r>
              <a:rPr lang="en-CA" dirty="0">
                <a:solidFill>
                  <a:srgbClr val="000000"/>
                </a:solidFill>
                <a:latin typeface="Bitstream Vera Serif" charset="0"/>
                <a:cs typeface="msmincho" charset="0"/>
              </a:rPr>
              <a:t>signals can be trapped and your own script code executed instead of the system's normal code. Although there are up to 64 signals available, we will consider only a few of them:</a:t>
            </a:r>
          </a:p>
          <a:p>
            <a:pPr>
              <a:spcAft>
                <a:spcPts val="522"/>
              </a:spcAft>
              <a:buSzPct val="45000"/>
              <a:buFont typeface="Wingdings" charset="0"/>
              <a:buChar char=""/>
            </a:pPr>
            <a:r>
              <a:rPr lang="en-CA" b="1" dirty="0">
                <a:solidFill>
                  <a:srgbClr val="000000"/>
                </a:solidFill>
                <a:latin typeface="Bitstream Vera Sans Mono" charset="0"/>
                <a:cs typeface="msmincho" charset="0"/>
              </a:rPr>
              <a:t>SIGHUP</a:t>
            </a:r>
            <a:r>
              <a:rPr lang="en-CA" b="1" dirty="0">
                <a:solidFill>
                  <a:srgbClr val="000000"/>
                </a:solidFill>
                <a:latin typeface="Bitstream Vera Serif" charset="0"/>
                <a:cs typeface="msmincho" charset="0"/>
              </a:rPr>
              <a:t>  </a:t>
            </a:r>
            <a:r>
              <a:rPr lang="en-CA" dirty="0">
                <a:solidFill>
                  <a:srgbClr val="000000"/>
                </a:solidFill>
                <a:latin typeface="Bitstream Vera Serif" charset="0"/>
                <a:cs typeface="msmincho" charset="0"/>
              </a:rPr>
              <a:t>(signal 1 or</a:t>
            </a:r>
            <a:r>
              <a:rPr lang="en-CA" b="1" dirty="0">
                <a:solidFill>
                  <a:srgbClr val="000000"/>
                </a:solidFill>
                <a:latin typeface="Bitstream Vera Serif" charset="0"/>
                <a:cs typeface="msmincho" charset="0"/>
              </a:rPr>
              <a:t> </a:t>
            </a:r>
            <a:r>
              <a:rPr lang="en-CA" b="1" dirty="0">
                <a:solidFill>
                  <a:srgbClr val="000000"/>
                </a:solidFill>
                <a:latin typeface="Bitstream Vera Sans Mono" charset="0"/>
                <a:cs typeface="msmincho" charset="0"/>
              </a:rPr>
              <a:t>HUP</a:t>
            </a:r>
            <a:r>
              <a:rPr lang="en-CA" dirty="0">
                <a:solidFill>
                  <a:srgbClr val="000000"/>
                </a:solidFill>
                <a:latin typeface="Bitstream Vera Serif" charset="0"/>
                <a:cs typeface="msmincho" charset="0"/>
              </a:rPr>
              <a:t>: hang up) is issued for a remote connection when the connection is lost or terminated; it's also used to tap a daemon on the shoulder, to re-read its </a:t>
            </a:r>
            <a:r>
              <a:rPr lang="en-CA" dirty="0" err="1">
                <a:solidFill>
                  <a:srgbClr val="000000"/>
                </a:solidFill>
                <a:latin typeface="Bitstream Vera Serif" charset="0"/>
                <a:cs typeface="msmincho" charset="0"/>
              </a:rPr>
              <a:t>config</a:t>
            </a:r>
            <a:r>
              <a:rPr lang="en-CA" dirty="0">
                <a:solidFill>
                  <a:srgbClr val="000000"/>
                </a:solidFill>
                <a:latin typeface="Bitstream Vera Serif" charset="0"/>
                <a:cs typeface="msmincho" charset="0"/>
              </a:rPr>
              <a:t> files.</a:t>
            </a:r>
          </a:p>
          <a:p>
            <a:pPr>
              <a:spcAft>
                <a:spcPts val="522"/>
              </a:spcAft>
              <a:buSzPct val="45000"/>
              <a:buFont typeface="Wingdings" charset="0"/>
              <a:buChar char=""/>
            </a:pPr>
            <a:r>
              <a:rPr lang="en-CA" b="1" dirty="0">
                <a:solidFill>
                  <a:srgbClr val="000000"/>
                </a:solidFill>
                <a:latin typeface="Bitstream Vera Sans Mono" charset="0"/>
                <a:cs typeface="msmincho" charset="0"/>
              </a:rPr>
              <a:t>SIGINT</a:t>
            </a:r>
            <a:r>
              <a:rPr lang="en-CA" b="1" dirty="0">
                <a:solidFill>
                  <a:srgbClr val="000000"/>
                </a:solidFill>
                <a:latin typeface="Bitstream Vera Serif" charset="0"/>
                <a:cs typeface="msmincho" charset="0"/>
              </a:rPr>
              <a:t>  </a:t>
            </a:r>
            <a:r>
              <a:rPr lang="en-CA" dirty="0">
                <a:solidFill>
                  <a:srgbClr val="000000"/>
                </a:solidFill>
                <a:latin typeface="Bitstream Vera Serif" charset="0"/>
                <a:cs typeface="msmincho" charset="0"/>
              </a:rPr>
              <a:t>(signal 2 or</a:t>
            </a:r>
            <a:r>
              <a:rPr lang="en-CA" b="1" dirty="0">
                <a:solidFill>
                  <a:srgbClr val="000000"/>
                </a:solidFill>
                <a:latin typeface="Bitstream Vera Serif" charset="0"/>
                <a:cs typeface="msmincho" charset="0"/>
              </a:rPr>
              <a:t> </a:t>
            </a:r>
            <a:r>
              <a:rPr lang="en-CA" b="1" dirty="0">
                <a:solidFill>
                  <a:srgbClr val="000000"/>
                </a:solidFill>
                <a:latin typeface="Bitstream Vera Sans Mono" charset="0"/>
                <a:cs typeface="msmincho" charset="0"/>
              </a:rPr>
              <a:t>INT</a:t>
            </a:r>
            <a:r>
              <a:rPr lang="en-CA" dirty="0">
                <a:solidFill>
                  <a:srgbClr val="000000"/>
                </a:solidFill>
                <a:latin typeface="Bitstream Vera Serif" charset="0"/>
                <a:cs typeface="msmincho" charset="0"/>
              </a:rPr>
              <a:t>) is the keyboard interrupt signal given by </a:t>
            </a:r>
            <a:r>
              <a:rPr lang="en-CA" b="1" dirty="0">
                <a:solidFill>
                  <a:srgbClr val="000000"/>
                </a:solidFill>
                <a:latin typeface="Bitstream Vera Sans Mono" charset="0"/>
                <a:cs typeface="msmincho" charset="0"/>
              </a:rPr>
              <a:t>Control-C</a:t>
            </a:r>
            <a:r>
              <a:rPr lang="en-CA" dirty="0">
                <a:solidFill>
                  <a:srgbClr val="000000"/>
                </a:solidFill>
                <a:latin typeface="Bitstream Vera Serif" charset="0"/>
                <a:cs typeface="msmincho" charset="0"/>
              </a:rPr>
              <a:t>.</a:t>
            </a:r>
          </a:p>
          <a:p>
            <a:pPr>
              <a:spcAft>
                <a:spcPts val="522"/>
              </a:spcAft>
              <a:buSzPct val="45000"/>
              <a:buFont typeface="Wingdings" charset="0"/>
              <a:buChar char=""/>
            </a:pPr>
            <a:r>
              <a:rPr lang="en-CA" b="1" dirty="0">
                <a:solidFill>
                  <a:srgbClr val="000000"/>
                </a:solidFill>
                <a:latin typeface="Bitstream Vera Sans Mono" charset="0"/>
                <a:cs typeface="msmincho" charset="0"/>
              </a:rPr>
              <a:t>SIGKILL</a:t>
            </a:r>
            <a:r>
              <a:rPr lang="en-CA" b="1" dirty="0">
                <a:solidFill>
                  <a:srgbClr val="000000"/>
                </a:solidFill>
                <a:latin typeface="Bitstream Vera Serif" charset="0"/>
                <a:cs typeface="msmincho" charset="0"/>
              </a:rPr>
              <a:t> </a:t>
            </a:r>
            <a:r>
              <a:rPr lang="en-CA" dirty="0">
                <a:solidFill>
                  <a:srgbClr val="000000"/>
                </a:solidFill>
                <a:latin typeface="Bitstream Vera Serif" charset="0"/>
                <a:cs typeface="msmincho" charset="0"/>
              </a:rPr>
              <a:t>(signal 9 or</a:t>
            </a:r>
            <a:r>
              <a:rPr lang="en-CA" b="1" dirty="0">
                <a:solidFill>
                  <a:srgbClr val="000000"/>
                </a:solidFill>
                <a:latin typeface="Bitstream Vera Serif" charset="0"/>
                <a:cs typeface="msmincho" charset="0"/>
              </a:rPr>
              <a:t> </a:t>
            </a:r>
            <a:r>
              <a:rPr lang="en-CA" b="1" dirty="0">
                <a:solidFill>
                  <a:srgbClr val="000000"/>
                </a:solidFill>
                <a:latin typeface="Bitstream Vera Sans Mono" charset="0"/>
                <a:cs typeface="msmincho" charset="0"/>
              </a:rPr>
              <a:t>KILL</a:t>
            </a:r>
            <a:r>
              <a:rPr lang="en-CA" dirty="0">
                <a:solidFill>
                  <a:srgbClr val="000000"/>
                </a:solidFill>
                <a:latin typeface="Bitstream Vera Serif" charset="0"/>
                <a:cs typeface="msmincho" charset="0"/>
              </a:rPr>
              <a:t>) cannot be ignored or trapped.</a:t>
            </a:r>
          </a:p>
          <a:p>
            <a:pPr>
              <a:spcAft>
                <a:spcPts val="522"/>
              </a:spcAft>
              <a:buSzPct val="45000"/>
              <a:buFont typeface="Wingdings" charset="0"/>
              <a:buChar char=""/>
            </a:pPr>
            <a:r>
              <a:rPr lang="en-CA" b="1" dirty="0">
                <a:solidFill>
                  <a:srgbClr val="000000"/>
                </a:solidFill>
                <a:latin typeface="Bitstream Vera Sans Mono" charset="0"/>
                <a:cs typeface="msmincho" charset="0"/>
              </a:rPr>
              <a:t>SIGTERM</a:t>
            </a:r>
            <a:r>
              <a:rPr lang="en-CA" dirty="0">
                <a:solidFill>
                  <a:srgbClr val="000000"/>
                </a:solidFill>
                <a:latin typeface="Bitstream Vera Serif" charset="0"/>
                <a:cs typeface="msmincho" charset="0"/>
              </a:rPr>
              <a:t> (signal 15 or </a:t>
            </a:r>
            <a:r>
              <a:rPr lang="en-CA" b="1" dirty="0">
                <a:solidFill>
                  <a:srgbClr val="000000"/>
                </a:solidFill>
                <a:latin typeface="Bitstream Vera Sans Mono" charset="0"/>
                <a:cs typeface="msmincho" charset="0"/>
              </a:rPr>
              <a:t>TERM</a:t>
            </a:r>
            <a:r>
              <a:rPr lang="en-CA" dirty="0">
                <a:solidFill>
                  <a:srgbClr val="000000"/>
                </a:solidFill>
                <a:latin typeface="Bitstream Vera Serif" charset="0"/>
                <a:cs typeface="msmincho" charset="0"/>
              </a:rPr>
              <a:t>) is the default signal used by kill(1) and </a:t>
            </a:r>
            <a:r>
              <a:rPr lang="en-CA" dirty="0" err="1">
                <a:solidFill>
                  <a:srgbClr val="000000"/>
                </a:solidFill>
                <a:latin typeface="Bitstream Vera Serif" charset="0"/>
                <a:cs typeface="msmincho" charset="0"/>
              </a:rPr>
              <a:t>killall</a:t>
            </a:r>
            <a:r>
              <a:rPr lang="en-CA" dirty="0">
                <a:solidFill>
                  <a:srgbClr val="000000"/>
                </a:solidFill>
                <a:latin typeface="Bitstream Vera Serif" charset="0"/>
                <a:cs typeface="msmincho" charset="0"/>
              </a:rPr>
              <a:t>(1).</a:t>
            </a:r>
          </a:p>
        </p:txBody>
      </p:sp>
    </p:spTree>
    <p:extLst>
      <p:ext uri="{BB962C8B-B14F-4D97-AF65-F5344CB8AC3E}">
        <p14:creationId xmlns:p14="http://schemas.microsoft.com/office/powerpoint/2010/main" val="355259975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685800" y="-228600"/>
            <a:ext cx="8229600" cy="9764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nchor="ctr" anchorCtr="1"/>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lgn="ctr"/>
            <a:r>
              <a:rPr lang="en-CA" sz="2900" b="1" dirty="0">
                <a:solidFill>
                  <a:srgbClr val="000000"/>
                </a:solidFill>
                <a:latin typeface="Bitstream Vera Sans" charset="0"/>
                <a:cs typeface="msmincho" charset="0"/>
              </a:rPr>
              <a:t>Signal-like events and TRAP </a:t>
            </a:r>
          </a:p>
        </p:txBody>
      </p:sp>
      <p:sp>
        <p:nvSpPr>
          <p:cNvPr id="8194" name="Text Box 2"/>
          <p:cNvSpPr txBox="1">
            <a:spLocks noChangeArrowheads="1"/>
          </p:cNvSpPr>
          <p:nvPr/>
        </p:nvSpPr>
        <p:spPr bwMode="auto">
          <a:xfrm>
            <a:off x="685800" y="457200"/>
            <a:ext cx="8229600" cy="609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lstStyle>
            <a:lvl1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spcAft>
                <a:spcPts val="522"/>
              </a:spcAft>
              <a:buSzPct val="45000"/>
              <a:buFont typeface="Wingdings" charset="0"/>
              <a:buChar char=""/>
            </a:pPr>
            <a:r>
              <a:rPr lang="en-CA" dirty="0">
                <a:solidFill>
                  <a:srgbClr val="000000"/>
                </a:solidFill>
                <a:latin typeface="Bitstream Vera Serif" charset="0"/>
                <a:cs typeface="msmincho" charset="0"/>
              </a:rPr>
              <a:t>The </a:t>
            </a:r>
            <a:r>
              <a:rPr lang="en-CA" b="1" dirty="0">
                <a:solidFill>
                  <a:srgbClr val="000000"/>
                </a:solidFill>
                <a:latin typeface="Bitstream Vera Sans Mono" charset="0"/>
                <a:cs typeface="msmincho" charset="0"/>
              </a:rPr>
              <a:t>EXIT</a:t>
            </a:r>
            <a:r>
              <a:rPr lang="en-CA" dirty="0">
                <a:solidFill>
                  <a:srgbClr val="000000"/>
                </a:solidFill>
                <a:latin typeface="Bitstream Vera Serif" charset="0"/>
                <a:cs typeface="msmincho" charset="0"/>
              </a:rPr>
              <a:t> event (also "signal" 0) occurs upon exit from the current shell.</a:t>
            </a:r>
          </a:p>
          <a:p>
            <a:pPr>
              <a:spcAft>
                <a:spcPts val="522"/>
              </a:spcAft>
              <a:buSzPct val="45000"/>
              <a:buFont typeface="Wingdings" charset="0"/>
              <a:buChar char=""/>
            </a:pPr>
            <a:r>
              <a:rPr lang="en-CA" dirty="0">
                <a:solidFill>
                  <a:srgbClr val="000000"/>
                </a:solidFill>
                <a:latin typeface="Bitstream Vera Serif" charset="0"/>
                <a:cs typeface="msmincho" charset="0"/>
              </a:rPr>
              <a:t>The </a:t>
            </a:r>
            <a:r>
              <a:rPr lang="en-CA" b="1" dirty="0">
                <a:solidFill>
                  <a:srgbClr val="000000"/>
                </a:solidFill>
                <a:latin typeface="Bitstream Vera Sans Mono" charset="0"/>
                <a:cs typeface="msmincho" charset="0"/>
              </a:rPr>
              <a:t>DEBUG</a:t>
            </a:r>
            <a:r>
              <a:rPr lang="en-CA" dirty="0">
                <a:solidFill>
                  <a:srgbClr val="000000"/>
                </a:solidFill>
                <a:latin typeface="Bitstream Vera Serif" charset="0"/>
                <a:cs typeface="msmincho" charset="0"/>
              </a:rPr>
              <a:t> event takes place before every simple command, </a:t>
            </a:r>
            <a:r>
              <a:rPr lang="en-CA" b="1" dirty="0">
                <a:solidFill>
                  <a:srgbClr val="000000"/>
                </a:solidFill>
                <a:latin typeface="Bitstream Vera Sans Mono" charset="0"/>
                <a:cs typeface="msmincho" charset="0"/>
              </a:rPr>
              <a:t>for</a:t>
            </a:r>
            <a:r>
              <a:rPr lang="en-CA" dirty="0">
                <a:solidFill>
                  <a:srgbClr val="000000"/>
                </a:solidFill>
                <a:latin typeface="Bitstream Vera Serif" charset="0"/>
                <a:cs typeface="msmincho" charset="0"/>
              </a:rPr>
              <a:t> command, </a:t>
            </a:r>
            <a:r>
              <a:rPr lang="en-CA" b="1" dirty="0">
                <a:solidFill>
                  <a:srgbClr val="000000"/>
                </a:solidFill>
                <a:latin typeface="Bitstream Vera Sans Mono" charset="0"/>
                <a:cs typeface="msmincho" charset="0"/>
              </a:rPr>
              <a:t>case</a:t>
            </a:r>
            <a:r>
              <a:rPr lang="en-CA" dirty="0">
                <a:solidFill>
                  <a:srgbClr val="000000"/>
                </a:solidFill>
                <a:latin typeface="Bitstream Vera Serif" charset="0"/>
                <a:cs typeface="msmincho" charset="0"/>
              </a:rPr>
              <a:t> command, </a:t>
            </a:r>
            <a:r>
              <a:rPr lang="en-CA" b="1" dirty="0">
                <a:solidFill>
                  <a:srgbClr val="000000"/>
                </a:solidFill>
                <a:latin typeface="Bitstream Vera Sans Mono" charset="0"/>
                <a:cs typeface="msmincho" charset="0"/>
              </a:rPr>
              <a:t>select</a:t>
            </a:r>
            <a:r>
              <a:rPr lang="en-CA" dirty="0">
                <a:solidFill>
                  <a:srgbClr val="000000"/>
                </a:solidFill>
                <a:latin typeface="Bitstream Vera Serif" charset="0"/>
                <a:cs typeface="msmincho" charset="0"/>
              </a:rPr>
              <a:t> command, and before the first command in a function. See also the description of </a:t>
            </a:r>
            <a:r>
              <a:rPr lang="en-CA" b="1" dirty="0" err="1">
                <a:solidFill>
                  <a:srgbClr val="000000"/>
                </a:solidFill>
                <a:latin typeface="Bitstream Vera Sans Mono" charset="0"/>
                <a:cs typeface="msmincho" charset="0"/>
              </a:rPr>
              <a:t>extdebug</a:t>
            </a:r>
            <a:r>
              <a:rPr lang="en-CA" dirty="0">
                <a:solidFill>
                  <a:srgbClr val="000000"/>
                </a:solidFill>
                <a:latin typeface="Bitstream Vera Serif" charset="0"/>
                <a:cs typeface="msmincho" charset="0"/>
              </a:rPr>
              <a:t>  for the </a:t>
            </a:r>
            <a:r>
              <a:rPr lang="en-CA" b="1" dirty="0" err="1">
                <a:solidFill>
                  <a:srgbClr val="000000"/>
                </a:solidFill>
                <a:latin typeface="Bitstream Vera Sans Mono" charset="0"/>
                <a:cs typeface="msmincho" charset="0"/>
              </a:rPr>
              <a:t>shopt</a:t>
            </a:r>
            <a:r>
              <a:rPr lang="en-CA" dirty="0">
                <a:solidFill>
                  <a:srgbClr val="000000"/>
                </a:solidFill>
                <a:latin typeface="Bitstream Vera Serif" charset="0"/>
                <a:cs typeface="msmincho" charset="0"/>
              </a:rPr>
              <a:t> built-in for details of its effect.  </a:t>
            </a:r>
          </a:p>
          <a:p>
            <a:pPr>
              <a:spcAft>
                <a:spcPts val="522"/>
              </a:spcAft>
              <a:buSzPct val="45000"/>
              <a:buFont typeface="Wingdings" charset="0"/>
              <a:buChar char=""/>
            </a:pPr>
            <a:r>
              <a:rPr lang="en-CA" dirty="0">
                <a:solidFill>
                  <a:srgbClr val="000000"/>
                </a:solidFill>
                <a:latin typeface="Bitstream Vera Serif" charset="0"/>
                <a:cs typeface="msmincho" charset="0"/>
              </a:rPr>
              <a:t>The </a:t>
            </a:r>
            <a:r>
              <a:rPr lang="en-CA" b="1" dirty="0">
                <a:solidFill>
                  <a:srgbClr val="000000"/>
                </a:solidFill>
                <a:latin typeface="Bitstream Vera Sans Mono" charset="0"/>
                <a:cs typeface="msmincho" charset="0"/>
              </a:rPr>
              <a:t>ERR</a:t>
            </a:r>
            <a:r>
              <a:rPr lang="en-CA" dirty="0">
                <a:solidFill>
                  <a:srgbClr val="000000"/>
                </a:solidFill>
                <a:latin typeface="Bitstream Vera Serif" charset="0"/>
                <a:cs typeface="msmincho" charset="0"/>
              </a:rPr>
              <a:t> event takes place for each simple command with a non-zero exit status, subject to these conditions:  it is  not executed if the failed command is part of a </a:t>
            </a:r>
            <a:r>
              <a:rPr lang="en-CA" b="1" dirty="0">
                <a:solidFill>
                  <a:srgbClr val="000000"/>
                </a:solidFill>
                <a:latin typeface="Bitstream Vera Sans Mono" charset="0"/>
                <a:cs typeface="msmincho" charset="0"/>
              </a:rPr>
              <a:t>while</a:t>
            </a:r>
            <a:r>
              <a:rPr lang="en-CA" dirty="0">
                <a:solidFill>
                  <a:srgbClr val="000000"/>
                </a:solidFill>
                <a:latin typeface="Bitstream Vera Serif" charset="0"/>
                <a:cs typeface="msmincho" charset="0"/>
              </a:rPr>
              <a:t>, </a:t>
            </a:r>
            <a:r>
              <a:rPr lang="en-CA" b="1" dirty="0">
                <a:solidFill>
                  <a:srgbClr val="000000"/>
                </a:solidFill>
                <a:latin typeface="Bitstream Vera Sans Mono" charset="0"/>
                <a:cs typeface="msmincho" charset="0"/>
              </a:rPr>
              <a:t>until</a:t>
            </a:r>
            <a:r>
              <a:rPr lang="en-CA" dirty="0">
                <a:solidFill>
                  <a:srgbClr val="000000"/>
                </a:solidFill>
                <a:latin typeface="Bitstream Vera Serif" charset="0"/>
                <a:cs typeface="msmincho" charset="0"/>
              </a:rPr>
              <a:t>, or </a:t>
            </a:r>
            <a:r>
              <a:rPr lang="en-CA" b="1" dirty="0">
                <a:solidFill>
                  <a:srgbClr val="000000"/>
                </a:solidFill>
                <a:latin typeface="Bitstream Vera Sans Mono" charset="0"/>
                <a:cs typeface="msmincho" charset="0"/>
              </a:rPr>
              <a:t>if</a:t>
            </a:r>
            <a:r>
              <a:rPr lang="en-CA" dirty="0">
                <a:solidFill>
                  <a:srgbClr val="000000"/>
                </a:solidFill>
                <a:latin typeface="Bitstream Vera Serif" charset="0"/>
                <a:cs typeface="msmincho" charset="0"/>
              </a:rPr>
              <a:t> condition expression, or in a </a:t>
            </a:r>
            <a:r>
              <a:rPr lang="en-CA" b="1" dirty="0">
                <a:solidFill>
                  <a:srgbClr val="000000"/>
                </a:solidFill>
                <a:latin typeface="Bitstream Vera Sans Mono" charset="0"/>
                <a:cs typeface="msmincho" charset="0"/>
              </a:rPr>
              <a:t>&amp;&amp; </a:t>
            </a:r>
            <a:r>
              <a:rPr lang="en-CA" dirty="0">
                <a:solidFill>
                  <a:srgbClr val="000000"/>
                </a:solidFill>
                <a:latin typeface="Bitstream Vera Serif" charset="0"/>
                <a:cs typeface="msmincho" charset="0"/>
              </a:rPr>
              <a:t>or </a:t>
            </a:r>
            <a:r>
              <a:rPr lang="en-CA" b="1" dirty="0">
                <a:solidFill>
                  <a:srgbClr val="000000"/>
                </a:solidFill>
                <a:latin typeface="Bitstream Vera Sans Mono" charset="0"/>
                <a:cs typeface="msmincho" charset="0"/>
              </a:rPr>
              <a:t>||</a:t>
            </a:r>
            <a:r>
              <a:rPr lang="en-CA" dirty="0">
                <a:solidFill>
                  <a:srgbClr val="000000"/>
                </a:solidFill>
                <a:latin typeface="Bitstream Vera Serif" charset="0"/>
                <a:cs typeface="msmincho" charset="0"/>
              </a:rPr>
              <a:t> list, or if the command’s return  value  is  being inverted  via </a:t>
            </a:r>
            <a:r>
              <a:rPr lang="en-CA" b="1" dirty="0">
                <a:solidFill>
                  <a:srgbClr val="000000"/>
                </a:solidFill>
                <a:latin typeface="Bitstream Vera Sans Mono" charset="0"/>
                <a:cs typeface="msmincho" charset="0"/>
              </a:rPr>
              <a:t>!</a:t>
            </a:r>
            <a:r>
              <a:rPr lang="en-CA" dirty="0">
                <a:solidFill>
                  <a:srgbClr val="000000"/>
                </a:solidFill>
                <a:latin typeface="Bitstream Vera Serif" charset="0"/>
                <a:cs typeface="msmincho" charset="0"/>
              </a:rPr>
              <a:t>. See also </a:t>
            </a:r>
            <a:r>
              <a:rPr lang="en-CA" b="1" dirty="0" err="1">
                <a:solidFill>
                  <a:srgbClr val="000000"/>
                </a:solidFill>
                <a:latin typeface="Bitstream Vera Sans Mono" charset="0"/>
                <a:cs typeface="msmincho" charset="0"/>
              </a:rPr>
              <a:t>errexit</a:t>
            </a:r>
            <a:r>
              <a:rPr lang="en-CA" dirty="0">
                <a:solidFill>
                  <a:srgbClr val="000000"/>
                </a:solidFill>
                <a:latin typeface="Bitstream Vera Serif" charset="0"/>
                <a:cs typeface="msmincho" charset="0"/>
              </a:rPr>
              <a:t> for details.  </a:t>
            </a:r>
          </a:p>
          <a:p>
            <a:pPr>
              <a:spcAft>
                <a:spcPts val="522"/>
              </a:spcAft>
              <a:buSzPct val="45000"/>
              <a:buFont typeface="Wingdings" charset="0"/>
              <a:buChar char=""/>
            </a:pPr>
            <a:r>
              <a:rPr lang="en-CA" dirty="0">
                <a:solidFill>
                  <a:srgbClr val="000000"/>
                </a:solidFill>
                <a:latin typeface="Bitstream Vera Serif" charset="0"/>
                <a:cs typeface="msmincho" charset="0"/>
              </a:rPr>
              <a:t>The </a:t>
            </a:r>
            <a:r>
              <a:rPr lang="en-CA" b="1" dirty="0">
                <a:solidFill>
                  <a:srgbClr val="000000"/>
                </a:solidFill>
                <a:latin typeface="Bitstream Vera Sans Mono" charset="0"/>
                <a:cs typeface="msmincho" charset="0"/>
              </a:rPr>
              <a:t>RETURN</a:t>
            </a:r>
            <a:r>
              <a:rPr lang="en-CA" dirty="0">
                <a:solidFill>
                  <a:srgbClr val="000000"/>
                </a:solidFill>
                <a:latin typeface="Bitstream Vera Serif" charset="0"/>
                <a:cs typeface="msmincho" charset="0"/>
              </a:rPr>
              <a:t> event occurs each time a shell function or a script executed with the </a:t>
            </a:r>
            <a:r>
              <a:rPr lang="en-CA" b="1" dirty="0">
                <a:solidFill>
                  <a:srgbClr val="000000"/>
                </a:solidFill>
                <a:latin typeface="Bitstream Vera Sans Mono" charset="0"/>
                <a:cs typeface="msmincho" charset="0"/>
              </a:rPr>
              <a:t>.</a:t>
            </a:r>
            <a:r>
              <a:rPr lang="en-CA" dirty="0">
                <a:solidFill>
                  <a:srgbClr val="000000"/>
                </a:solidFill>
                <a:latin typeface="Bitstream Vera Serif" charset="0"/>
                <a:cs typeface="msmincho" charset="0"/>
              </a:rPr>
              <a:t> (that's a dot) or </a:t>
            </a:r>
            <a:r>
              <a:rPr lang="en-CA" b="1" dirty="0">
                <a:solidFill>
                  <a:srgbClr val="000000"/>
                </a:solidFill>
                <a:latin typeface="Bitstream Vera Sans Mono" charset="0"/>
                <a:cs typeface="msmincho" charset="0"/>
              </a:rPr>
              <a:t>source</a:t>
            </a:r>
            <a:r>
              <a:rPr lang="en-CA" dirty="0">
                <a:solidFill>
                  <a:srgbClr val="000000"/>
                </a:solidFill>
                <a:latin typeface="Bitstream Vera Serif" charset="0"/>
                <a:cs typeface="msmincho" charset="0"/>
              </a:rPr>
              <a:t> built-in returns to its caller.</a:t>
            </a:r>
          </a:p>
        </p:txBody>
      </p:sp>
    </p:spTree>
    <p:extLst>
      <p:ext uri="{BB962C8B-B14F-4D97-AF65-F5344CB8AC3E}">
        <p14:creationId xmlns:p14="http://schemas.microsoft.com/office/powerpoint/2010/main" val="7042919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685800" y="-152400"/>
            <a:ext cx="8229600" cy="114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nchor="ctr" anchorCtr="1"/>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lgn="ctr"/>
            <a:r>
              <a:rPr lang="en-CA" sz="2900" b="1" dirty="0">
                <a:solidFill>
                  <a:srgbClr val="000000"/>
                </a:solidFill>
                <a:latin typeface="Bitstream Vera Sans" charset="0"/>
                <a:cs typeface="msmincho" charset="0"/>
              </a:rPr>
              <a:t>Signals and the TRAP statement</a:t>
            </a:r>
          </a:p>
        </p:txBody>
      </p:sp>
      <p:sp>
        <p:nvSpPr>
          <p:cNvPr id="9218" name="Text Box 2"/>
          <p:cNvSpPr txBox="1">
            <a:spLocks noChangeArrowheads="1"/>
          </p:cNvSpPr>
          <p:nvPr/>
        </p:nvSpPr>
        <p:spPr bwMode="auto">
          <a:xfrm>
            <a:off x="685800" y="685800"/>
            <a:ext cx="8229600" cy="48259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lstStyle>
            <a:lvl1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You can set a trap:</a:t>
            </a:r>
          </a:p>
          <a:p>
            <a:pPr>
              <a:lnSpc>
                <a:spcPct val="90000"/>
              </a:lnSpc>
              <a:spcBef>
                <a:spcPts val="635"/>
              </a:spcBef>
            </a:pPr>
            <a:r>
              <a:rPr lang="en-CA" b="1" dirty="0">
                <a:solidFill>
                  <a:srgbClr val="000000"/>
                </a:solidFill>
                <a:latin typeface="Bitstream Vera Sans Mono" charset="0"/>
                <a:cs typeface="msmincho" charset="0"/>
              </a:rPr>
              <a:t> 		trap 'statement; statement; …' event-list</a:t>
            </a:r>
          </a:p>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The trap </a:t>
            </a:r>
            <a:r>
              <a:rPr lang="en-CA" u="sng" dirty="0">
                <a:solidFill>
                  <a:srgbClr val="000000"/>
                </a:solidFill>
                <a:latin typeface="Bitstream Vera Serif" charset="0"/>
                <a:cs typeface="msmincho" charset="0"/>
              </a:rPr>
              <a:t>statement</a:t>
            </a:r>
            <a:r>
              <a:rPr lang="en-CA" dirty="0">
                <a:solidFill>
                  <a:srgbClr val="000000"/>
                </a:solidFill>
                <a:latin typeface="Bitstream Vera Serif" charset="0"/>
                <a:cs typeface="msmincho" charset="0"/>
              </a:rPr>
              <a:t> list is read by the shell twice, first when it's set (it's set once only, before it is to be used, and stays active until you clear it).</a:t>
            </a:r>
          </a:p>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It's read a second time when it's executed. </a:t>
            </a:r>
          </a:p>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If you enclose the </a:t>
            </a:r>
            <a:r>
              <a:rPr lang="en-CA" u="sng" dirty="0">
                <a:solidFill>
                  <a:srgbClr val="000000"/>
                </a:solidFill>
                <a:latin typeface="Bitstream Vera Serif" charset="0"/>
                <a:cs typeface="msmincho" charset="0"/>
              </a:rPr>
              <a:t>statement</a:t>
            </a:r>
            <a:r>
              <a:rPr lang="en-CA" dirty="0">
                <a:solidFill>
                  <a:srgbClr val="000000"/>
                </a:solidFill>
                <a:latin typeface="Bitstream Vera Serif" charset="0"/>
                <a:cs typeface="msmincho" charset="0"/>
              </a:rPr>
              <a:t> in single quotes, substitutions only take place at execution time. </a:t>
            </a:r>
          </a:p>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If you use double quotes, substitutions will take place upon both readings. </a:t>
            </a:r>
          </a:p>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If </a:t>
            </a:r>
            <a:r>
              <a:rPr lang="en-CA" u="sng" dirty="0">
                <a:solidFill>
                  <a:srgbClr val="000000"/>
                </a:solidFill>
                <a:latin typeface="Bitstream Vera Serif" charset="0"/>
                <a:cs typeface="msmincho" charset="0"/>
              </a:rPr>
              <a:t>statement</a:t>
            </a:r>
            <a:r>
              <a:rPr lang="en-CA" dirty="0">
                <a:solidFill>
                  <a:srgbClr val="000000"/>
                </a:solidFill>
                <a:latin typeface="Bitstream Vera Serif" charset="0"/>
                <a:cs typeface="msmincho" charset="0"/>
              </a:rPr>
              <a:t> is omitted, the signals (use </a:t>
            </a:r>
            <a:r>
              <a:rPr lang="en-CA" b="1" dirty="0">
                <a:solidFill>
                  <a:srgbClr val="000000"/>
                </a:solidFill>
                <a:latin typeface="Bitstream Vera Sans Mono" charset="0"/>
                <a:cs typeface="msmincho" charset="0"/>
              </a:rPr>
              <a:t>-</a:t>
            </a:r>
            <a:r>
              <a:rPr lang="en-CA" dirty="0">
                <a:solidFill>
                  <a:srgbClr val="000000"/>
                </a:solidFill>
                <a:latin typeface="Bitstream Vera Serif" charset="0"/>
                <a:cs typeface="msmincho" charset="0"/>
              </a:rPr>
              <a:t> (dash)) for all) are reset to the default.</a:t>
            </a:r>
          </a:p>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If </a:t>
            </a:r>
            <a:r>
              <a:rPr lang="en-CA" u="sng" dirty="0">
                <a:solidFill>
                  <a:srgbClr val="000000"/>
                </a:solidFill>
                <a:latin typeface="Bitstream Vera Serif" charset="0"/>
                <a:cs typeface="msmincho" charset="0"/>
              </a:rPr>
              <a:t>statement</a:t>
            </a:r>
            <a:r>
              <a:rPr lang="en-CA" dirty="0">
                <a:solidFill>
                  <a:srgbClr val="000000"/>
                </a:solidFill>
                <a:latin typeface="Bitstream Vera Serif" charset="0"/>
                <a:cs typeface="msmincho" charset="0"/>
              </a:rPr>
              <a:t> is a null (empty) string, the signals specified will be ignored.</a:t>
            </a:r>
          </a:p>
        </p:txBody>
      </p:sp>
    </p:spTree>
    <p:extLst>
      <p:ext uri="{BB962C8B-B14F-4D97-AF65-F5344CB8AC3E}">
        <p14:creationId xmlns:p14="http://schemas.microsoft.com/office/powerpoint/2010/main" val="412390692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endParaRPr lang="en-US" dirty="0" smtClean="0"/>
          </a:p>
          <a:p>
            <a:r>
              <a:rPr lang="en-US" dirty="0" smtClean="0"/>
              <a:t>Output with </a:t>
            </a:r>
            <a:r>
              <a:rPr lang="en-US" dirty="0" err="1" smtClean="0"/>
              <a:t>printf</a:t>
            </a:r>
            <a:endParaRPr lang="en-US" dirty="0" smtClean="0"/>
          </a:p>
          <a:p>
            <a:r>
              <a:rPr lang="en-US" dirty="0" smtClean="0"/>
              <a:t>Input</a:t>
            </a:r>
          </a:p>
          <a:p>
            <a:pPr lvl="1"/>
            <a:r>
              <a:rPr lang="en-US" dirty="0" smtClean="0"/>
              <a:t>from a file</a:t>
            </a:r>
          </a:p>
          <a:p>
            <a:pPr lvl="1"/>
            <a:r>
              <a:rPr lang="en-US" dirty="0" smtClean="0"/>
              <a:t>from a command</a:t>
            </a:r>
          </a:p>
          <a:p>
            <a:endParaRPr lang="en-US" dirty="0"/>
          </a:p>
        </p:txBody>
      </p:sp>
      <p:sp>
        <p:nvSpPr>
          <p:cNvPr id="3" name="Title 2"/>
          <p:cNvSpPr>
            <a:spLocks noGrp="1"/>
          </p:cNvSpPr>
          <p:nvPr>
            <p:ph type="title"/>
          </p:nvPr>
        </p:nvSpPr>
        <p:spPr/>
        <p:txBody>
          <a:bodyPr/>
          <a:lstStyle/>
          <a:p>
            <a:r>
              <a:rPr lang="en-US" dirty="0" smtClean="0"/>
              <a:t>Topics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a:t>
            </a:fld>
            <a:endParaRPr lang="en-US"/>
          </a:p>
        </p:txBody>
      </p:sp>
    </p:spTree>
    <p:extLst>
      <p:ext uri="{BB962C8B-B14F-4D97-AF65-F5344CB8AC3E}">
        <p14:creationId xmlns:p14="http://schemas.microsoft.com/office/powerpoint/2010/main" val="226871675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685800" y="-152400"/>
            <a:ext cx="8229600" cy="114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nchor="ctr" anchorCtr="1"/>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lgn="ctr"/>
            <a:r>
              <a:rPr lang="en-CA" sz="2900" b="1" dirty="0">
                <a:solidFill>
                  <a:srgbClr val="000000"/>
                </a:solidFill>
                <a:latin typeface="Bitstream Vera Sans" charset="0"/>
                <a:cs typeface="msmincho" charset="0"/>
              </a:rPr>
              <a:t>Signals and the TRAP statement</a:t>
            </a:r>
          </a:p>
        </p:txBody>
      </p:sp>
      <p:sp>
        <p:nvSpPr>
          <p:cNvPr id="10242" name="Text Box 2"/>
          <p:cNvSpPr txBox="1">
            <a:spLocks noChangeArrowheads="1"/>
          </p:cNvSpPr>
          <p:nvPr/>
        </p:nvSpPr>
        <p:spPr bwMode="auto">
          <a:xfrm>
            <a:off x="900545" y="609600"/>
            <a:ext cx="8229600" cy="563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lstStyle>
            <a:lvl1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To set a trap for </a:t>
            </a:r>
            <a:r>
              <a:rPr lang="en-CA" b="1" dirty="0">
                <a:solidFill>
                  <a:srgbClr val="000000"/>
                </a:solidFill>
                <a:latin typeface="Bitstream Vera Sans Mono" charset="0"/>
                <a:cs typeface="msmincho" charset="0"/>
              </a:rPr>
              <a:t>SIGINT</a:t>
            </a:r>
            <a:r>
              <a:rPr lang="en-CA" dirty="0">
                <a:solidFill>
                  <a:srgbClr val="000000"/>
                </a:solidFill>
                <a:latin typeface="Bitstream Vera Serif" charset="0"/>
                <a:cs typeface="msmincho" charset="0"/>
              </a:rPr>
              <a:t>:</a:t>
            </a:r>
          </a:p>
          <a:p>
            <a:pPr>
              <a:lnSpc>
                <a:spcPct val="90000"/>
              </a:lnSpc>
              <a:spcBef>
                <a:spcPts val="635"/>
              </a:spcBef>
            </a:pPr>
            <a:r>
              <a:rPr lang="en-CA" b="1" dirty="0">
                <a:solidFill>
                  <a:srgbClr val="000000"/>
                </a:solidFill>
                <a:latin typeface="Bitstream Vera Sans Mono" charset="0"/>
                <a:cs typeface="msmincho" charset="0"/>
              </a:rPr>
              <a:t> 		trap 'statement; statement; …' INT</a:t>
            </a:r>
          </a:p>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To turn it off again:</a:t>
            </a:r>
          </a:p>
          <a:p>
            <a:pPr>
              <a:lnSpc>
                <a:spcPct val="90000"/>
              </a:lnSpc>
              <a:spcBef>
                <a:spcPts val="635"/>
              </a:spcBef>
            </a:pPr>
            <a:r>
              <a:rPr lang="en-CA" b="1" dirty="0">
                <a:solidFill>
                  <a:srgbClr val="000000"/>
                </a:solidFill>
                <a:latin typeface="Bitstream Vera Sans Mono" charset="0"/>
                <a:cs typeface="msmincho" charset="0"/>
              </a:rPr>
              <a:t>		trap INT</a:t>
            </a:r>
          </a:p>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To prevent any</a:t>
            </a:r>
            <a:r>
              <a:rPr lang="en-CA" b="1" dirty="0">
                <a:solidFill>
                  <a:srgbClr val="000000"/>
                </a:solidFill>
                <a:latin typeface="Bitstream Vera Serif" charset="0"/>
                <a:cs typeface="msmincho" charset="0"/>
              </a:rPr>
              <a:t> </a:t>
            </a:r>
            <a:r>
              <a:rPr lang="en-CA" b="1" dirty="0">
                <a:solidFill>
                  <a:srgbClr val="000000"/>
                </a:solidFill>
                <a:latin typeface="Bitstream Vera Sans Mono" charset="0"/>
                <a:cs typeface="msmincho" charset="0"/>
              </a:rPr>
              <a:t>SIGINT</a:t>
            </a:r>
            <a:r>
              <a:rPr lang="en-CA" b="1" dirty="0">
                <a:solidFill>
                  <a:srgbClr val="000000"/>
                </a:solidFill>
                <a:latin typeface="Bitstream Vera Serif" charset="0"/>
                <a:cs typeface="msmincho" charset="0"/>
              </a:rPr>
              <a:t> </a:t>
            </a:r>
            <a:r>
              <a:rPr lang="en-CA" dirty="0">
                <a:solidFill>
                  <a:srgbClr val="000000"/>
                </a:solidFill>
                <a:latin typeface="Bitstream Vera Serif" charset="0"/>
                <a:cs typeface="msmincho" charset="0"/>
              </a:rPr>
              <a:t>handling (ignore signals):</a:t>
            </a:r>
          </a:p>
          <a:p>
            <a:pPr>
              <a:lnSpc>
                <a:spcPct val="90000"/>
              </a:lnSpc>
              <a:spcBef>
                <a:spcPts val="635"/>
              </a:spcBef>
            </a:pPr>
            <a:r>
              <a:rPr lang="en-CA" b="1" dirty="0">
                <a:solidFill>
                  <a:srgbClr val="000000"/>
                </a:solidFill>
                <a:latin typeface="Bitstream Vera Sans Mono" charset="0"/>
                <a:cs typeface="msmincho" charset="0"/>
              </a:rPr>
              <a:t>		trap " " INT</a:t>
            </a:r>
          </a:p>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Be cautious in trapping </a:t>
            </a:r>
            <a:r>
              <a:rPr lang="en-CA" b="1" dirty="0">
                <a:solidFill>
                  <a:srgbClr val="000000"/>
                </a:solidFill>
                <a:latin typeface="Bitstream Vera Sans Mono" charset="0"/>
                <a:cs typeface="msmincho" charset="0"/>
              </a:rPr>
              <a:t>SIGINT</a:t>
            </a:r>
            <a:r>
              <a:rPr lang="en-CA" dirty="0">
                <a:solidFill>
                  <a:srgbClr val="000000"/>
                </a:solidFill>
                <a:latin typeface="Bitstream Vera Serif" charset="0"/>
                <a:cs typeface="msmincho" charset="0"/>
              </a:rPr>
              <a:t>: how will you stop a run-away script?</a:t>
            </a:r>
          </a:p>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To see what traps are set (you can see traps for specific events by listing the names or numbers):</a:t>
            </a:r>
          </a:p>
          <a:p>
            <a:pPr>
              <a:lnSpc>
                <a:spcPct val="90000"/>
              </a:lnSpc>
              <a:spcBef>
                <a:spcPts val="635"/>
              </a:spcBef>
            </a:pPr>
            <a:r>
              <a:rPr lang="en-CA" b="1" dirty="0">
                <a:solidFill>
                  <a:srgbClr val="000000"/>
                </a:solidFill>
                <a:latin typeface="Bitstream Vera Serif" charset="0"/>
                <a:cs typeface="msmincho" charset="0"/>
              </a:rPr>
              <a:t>		t</a:t>
            </a:r>
            <a:r>
              <a:rPr lang="en-CA" b="1" dirty="0">
                <a:solidFill>
                  <a:srgbClr val="000000"/>
                </a:solidFill>
                <a:latin typeface="Bitstream Vera Sans Mono" charset="0"/>
                <a:cs typeface="msmincho" charset="0"/>
              </a:rPr>
              <a:t>rap -p</a:t>
            </a:r>
          </a:p>
          <a:p>
            <a:pPr>
              <a:lnSpc>
                <a:spcPct val="90000"/>
              </a:lnSpc>
              <a:spcBef>
                <a:spcPts val="635"/>
              </a:spcBef>
              <a:buSzPct val="45000"/>
              <a:buFont typeface="Wingdings" charset="0"/>
              <a:buChar char=""/>
            </a:pPr>
            <a:r>
              <a:rPr lang="en-CA" dirty="0">
                <a:solidFill>
                  <a:srgbClr val="000000"/>
                </a:solidFill>
                <a:latin typeface="Bitstream Vera Serif" charset="0"/>
                <a:cs typeface="msmincho" charset="0"/>
              </a:rPr>
              <a:t>To list the names for signals </a:t>
            </a:r>
            <a:r>
              <a:rPr lang="en-CA" b="1" dirty="0">
                <a:solidFill>
                  <a:srgbClr val="000000"/>
                </a:solidFill>
                <a:latin typeface="Bitstream Vera Sans Mono" charset="0"/>
                <a:cs typeface="msmincho" charset="0"/>
              </a:rPr>
              <a:t>1</a:t>
            </a:r>
            <a:r>
              <a:rPr lang="en-CA" dirty="0">
                <a:solidFill>
                  <a:srgbClr val="000000"/>
                </a:solidFill>
                <a:latin typeface="Bitstream Vera Serif" charset="0"/>
                <a:cs typeface="msmincho" charset="0"/>
              </a:rPr>
              <a:t> to</a:t>
            </a:r>
            <a:r>
              <a:rPr lang="en-CA" b="1" dirty="0">
                <a:solidFill>
                  <a:srgbClr val="000000"/>
                </a:solidFill>
                <a:latin typeface="Bitstream Vera Serif" charset="0"/>
                <a:cs typeface="msmincho" charset="0"/>
              </a:rPr>
              <a:t> </a:t>
            </a:r>
            <a:r>
              <a:rPr lang="en-CA" b="1" dirty="0">
                <a:solidFill>
                  <a:srgbClr val="000000"/>
                </a:solidFill>
                <a:latin typeface="Bitstream Vera Sans Mono" charset="0"/>
                <a:cs typeface="msmincho" charset="0"/>
              </a:rPr>
              <a:t>SIGRTMAX</a:t>
            </a:r>
            <a:r>
              <a:rPr lang="en-CA" dirty="0">
                <a:solidFill>
                  <a:srgbClr val="000000"/>
                </a:solidFill>
                <a:latin typeface="Bitstream Vera Serif" charset="0"/>
                <a:cs typeface="msmincho" charset="0"/>
              </a:rPr>
              <a:t>: </a:t>
            </a:r>
          </a:p>
          <a:p>
            <a:pPr>
              <a:lnSpc>
                <a:spcPct val="90000"/>
              </a:lnSpc>
              <a:spcBef>
                <a:spcPts val="544"/>
              </a:spcBef>
            </a:pPr>
            <a:r>
              <a:rPr lang="en-CA" b="1" dirty="0">
                <a:solidFill>
                  <a:srgbClr val="000000"/>
                </a:solidFill>
                <a:latin typeface="Bitstream Vera Sans Mono" charset="0"/>
                <a:cs typeface="msmincho" charset="0"/>
              </a:rPr>
              <a:t>		trap -l	# that's an ell, not a one</a:t>
            </a:r>
            <a:r>
              <a:rPr lang="en-CA" dirty="0">
                <a:solidFill>
                  <a:srgbClr val="000000"/>
                </a:solidFill>
                <a:latin typeface="Bitstream Vera Sans Mono" charset="0"/>
                <a:cs typeface="msmincho" charset="0"/>
              </a:rPr>
              <a:t> </a:t>
            </a:r>
          </a:p>
        </p:txBody>
      </p:sp>
    </p:spTree>
    <p:extLst>
      <p:ext uri="{BB962C8B-B14F-4D97-AF65-F5344CB8AC3E}">
        <p14:creationId xmlns:p14="http://schemas.microsoft.com/office/powerpoint/2010/main" val="74922795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2209800" y="0"/>
            <a:ext cx="8490240" cy="632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0820" rIns="81639" bIns="4082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9pPr>
          </a:lstStyle>
          <a:p>
            <a:pPr algn="ctr"/>
            <a:r>
              <a:rPr lang="en-CA" sz="2900" b="1" dirty="0">
                <a:solidFill>
                  <a:srgbClr val="000000"/>
                </a:solidFill>
                <a:latin typeface="Bitstream Vera Sans" charset="0"/>
              </a:rPr>
              <a:t>Trap Sample Script</a:t>
            </a:r>
          </a:p>
          <a:p>
            <a:r>
              <a:rPr lang="en-CA" b="1" dirty="0">
                <a:solidFill>
                  <a:srgbClr val="000000"/>
                </a:solidFill>
                <a:latin typeface="Bitstream Vera Sans Mono" charset="0"/>
              </a:rPr>
              <a:t>#</a:t>
            </a:r>
            <a:r>
              <a:rPr lang="en-CA" b="1" dirty="0" smtClean="0">
                <a:solidFill>
                  <a:srgbClr val="000000"/>
                </a:solidFill>
                <a:latin typeface="Bitstream Vera Sans Mono" charset="0"/>
              </a:rPr>
              <a:t>!/</a:t>
            </a:r>
            <a:r>
              <a:rPr lang="en-CA" b="1" dirty="0">
                <a:solidFill>
                  <a:srgbClr val="000000"/>
                </a:solidFill>
                <a:latin typeface="Bitstream Vera Sans Mono" charset="0"/>
              </a:rPr>
              <a:t>bin/bash</a:t>
            </a:r>
          </a:p>
          <a:p>
            <a:r>
              <a:rPr lang="en-CA" b="1" dirty="0" smtClean="0">
                <a:solidFill>
                  <a:srgbClr val="000000"/>
                </a:solidFill>
                <a:latin typeface="Bitstream Vera Sans Mono" charset="0"/>
              </a:rPr>
              <a:t>count</a:t>
            </a:r>
            <a:r>
              <a:rPr lang="en-CA" b="1" dirty="0">
                <a:solidFill>
                  <a:srgbClr val="000000"/>
                </a:solidFill>
                <a:latin typeface="Bitstream Vera Sans Mono" charset="0"/>
              </a:rPr>
              <a:t>=0</a:t>
            </a:r>
          </a:p>
          <a:p>
            <a:endParaRPr lang="en-CA" b="1" dirty="0">
              <a:solidFill>
                <a:srgbClr val="000000"/>
              </a:solidFill>
              <a:latin typeface="Bitstream Vera Sans Mono" charset="0"/>
            </a:endParaRPr>
          </a:p>
          <a:p>
            <a:r>
              <a:rPr lang="en-CA" b="1" dirty="0">
                <a:solidFill>
                  <a:srgbClr val="000000"/>
                </a:solidFill>
                <a:latin typeface="Bitstream Vera Sans Mono" charset="0"/>
              </a:rPr>
              <a:t># set trap to echo, then turn itself off</a:t>
            </a:r>
          </a:p>
          <a:p>
            <a:r>
              <a:rPr lang="en-CA" b="1" dirty="0">
                <a:solidFill>
                  <a:srgbClr val="000000"/>
                </a:solidFill>
                <a:latin typeface="Bitstream Vera Sans Mono" charset="0"/>
              </a:rPr>
              <a:t>trap 'echo -e \\</a:t>
            </a:r>
            <a:r>
              <a:rPr lang="en-CA" b="1" dirty="0" err="1">
                <a:solidFill>
                  <a:srgbClr val="000000"/>
                </a:solidFill>
                <a:latin typeface="Bitstream Vera Sans Mono" charset="0"/>
              </a:rPr>
              <a:t>nSIGINT</a:t>
            </a:r>
            <a:r>
              <a:rPr lang="en-CA" b="1" dirty="0">
                <a:solidFill>
                  <a:srgbClr val="000000"/>
                </a:solidFill>
                <a:latin typeface="Bitstream Vera Sans Mono" charset="0"/>
              </a:rPr>
              <a:t> ignored in $count; \</a:t>
            </a:r>
          </a:p>
          <a:p>
            <a:r>
              <a:rPr lang="en-CA" b="1" dirty="0">
                <a:solidFill>
                  <a:srgbClr val="000000"/>
                </a:solidFill>
                <a:latin typeface="Bitstream Vera Sans Mono" charset="0"/>
              </a:rPr>
              <a:t>     trap </a:t>
            </a:r>
            <a:r>
              <a:rPr lang="en-CA" b="1" dirty="0" smtClean="0">
                <a:solidFill>
                  <a:srgbClr val="000000"/>
                </a:solidFill>
                <a:latin typeface="Bitstream Vera Sans Mono" charset="0"/>
              </a:rPr>
              <a:t>- </a:t>
            </a:r>
            <a:r>
              <a:rPr lang="en-CA" b="1" dirty="0" err="1" smtClean="0">
                <a:solidFill>
                  <a:srgbClr val="000000"/>
                </a:solidFill>
                <a:latin typeface="Bitstream Vera Sans Mono" charset="0"/>
              </a:rPr>
              <a:t>sigint</a:t>
            </a:r>
            <a:r>
              <a:rPr lang="en-CA" b="1" dirty="0" smtClean="0">
                <a:solidFill>
                  <a:srgbClr val="000000"/>
                </a:solidFill>
                <a:latin typeface="Bitstream Vera Sans Mono" charset="0"/>
              </a:rPr>
              <a:t>' </a:t>
            </a:r>
            <a:r>
              <a:rPr lang="en-CA" b="1" dirty="0" err="1">
                <a:solidFill>
                  <a:srgbClr val="000000"/>
                </a:solidFill>
                <a:latin typeface="Bitstream Vera Sans Mono" charset="0"/>
              </a:rPr>
              <a:t>sigint</a:t>
            </a:r>
            <a:endParaRPr lang="en-CA" b="1" dirty="0">
              <a:solidFill>
                <a:srgbClr val="000000"/>
              </a:solidFill>
              <a:latin typeface="Bitstream Vera Sans Mono" charset="0"/>
            </a:endParaRPr>
          </a:p>
          <a:p>
            <a:endParaRPr lang="en-CA" b="1" dirty="0">
              <a:solidFill>
                <a:srgbClr val="000000"/>
              </a:solidFill>
              <a:latin typeface="Bitstream Vera Sans Mono" charset="0"/>
            </a:endParaRPr>
          </a:p>
          <a:p>
            <a:r>
              <a:rPr lang="en-CA" b="1" dirty="0">
                <a:solidFill>
                  <a:srgbClr val="000000"/>
                </a:solidFill>
                <a:latin typeface="Bitstream Vera Sans Mono" charset="0"/>
              </a:rPr>
              <a:t># loop </a:t>
            </a:r>
            <a:r>
              <a:rPr lang="en-CA" b="1" dirty="0" smtClean="0">
                <a:solidFill>
                  <a:srgbClr val="000000"/>
                </a:solidFill>
                <a:latin typeface="Bitstream Vera Sans Mono" charset="0"/>
              </a:rPr>
              <a:t>for a while</a:t>
            </a:r>
            <a:endParaRPr lang="en-CA" b="1" dirty="0">
              <a:solidFill>
                <a:srgbClr val="000000"/>
              </a:solidFill>
              <a:latin typeface="Bitstream Vera Sans Mono" charset="0"/>
            </a:endParaRPr>
          </a:p>
          <a:p>
            <a:r>
              <a:rPr lang="en-CA" b="1" dirty="0">
                <a:solidFill>
                  <a:srgbClr val="000000"/>
                </a:solidFill>
                <a:latin typeface="Bitstream Vera Sans Mono" charset="0"/>
              </a:rPr>
              <a:t>while (( </a:t>
            </a:r>
            <a:r>
              <a:rPr lang="en-CA" b="1" dirty="0" smtClean="0">
                <a:solidFill>
                  <a:srgbClr val="000000"/>
                </a:solidFill>
                <a:latin typeface="Bitstream Vera Sans Mono" charset="0"/>
              </a:rPr>
              <a:t>count &lt; 10 </a:t>
            </a:r>
            <a:r>
              <a:rPr lang="en-CA" b="1" dirty="0">
                <a:solidFill>
                  <a:srgbClr val="000000"/>
                </a:solidFill>
                <a:latin typeface="Bitstream Vera Sans Mono" charset="0"/>
              </a:rPr>
              <a:t>)); do</a:t>
            </a:r>
          </a:p>
          <a:p>
            <a:r>
              <a:rPr lang="en-CA" b="1" dirty="0">
                <a:solidFill>
                  <a:srgbClr val="000000"/>
                </a:solidFill>
                <a:latin typeface="Bitstream Vera Sans Mono" charset="0"/>
              </a:rPr>
              <a:t>    </a:t>
            </a:r>
            <a:r>
              <a:rPr lang="en-CA" b="1" dirty="0" smtClean="0">
                <a:solidFill>
                  <a:srgbClr val="000000"/>
                </a:solidFill>
                <a:latin typeface="Bitstream Vera Sans Mono" charset="0"/>
              </a:rPr>
              <a:t>(( count</a:t>
            </a:r>
            <a:r>
              <a:rPr lang="en-CA" b="1" dirty="0">
                <a:solidFill>
                  <a:srgbClr val="000000"/>
                </a:solidFill>
                <a:latin typeface="Bitstream Vera Sans Mono" charset="0"/>
              </a:rPr>
              <a:t>+</a:t>
            </a:r>
            <a:r>
              <a:rPr lang="en-CA" b="1" dirty="0" smtClean="0">
                <a:solidFill>
                  <a:srgbClr val="000000"/>
                </a:solidFill>
                <a:latin typeface="Bitstream Vera Sans Mono" charset="0"/>
              </a:rPr>
              <a:t>+ ))</a:t>
            </a:r>
            <a:endParaRPr lang="en-CA" b="1" dirty="0">
              <a:solidFill>
                <a:srgbClr val="000000"/>
              </a:solidFill>
              <a:latin typeface="Bitstream Vera Sans Mono" charset="0"/>
            </a:endParaRPr>
          </a:p>
          <a:p>
            <a:r>
              <a:rPr lang="en-CA" b="1" dirty="0">
                <a:solidFill>
                  <a:srgbClr val="000000"/>
                </a:solidFill>
                <a:latin typeface="Bitstream Vera Sans Mono" charset="0"/>
              </a:rPr>
              <a:t>    read -p "$count loop again? </a:t>
            </a:r>
            <a:r>
              <a:rPr lang="en-CA" b="1" dirty="0" smtClean="0">
                <a:solidFill>
                  <a:srgbClr val="000000"/>
                </a:solidFill>
                <a:latin typeface="Bitstream Vera Sans Mono" charset="0"/>
              </a:rPr>
              <a:t>" response</a:t>
            </a:r>
            <a:endParaRPr lang="en-CA" b="1" dirty="0">
              <a:solidFill>
                <a:srgbClr val="000000"/>
              </a:solidFill>
              <a:latin typeface="Bitstream Vera Sans Mono" charset="0"/>
            </a:endParaRPr>
          </a:p>
          <a:p>
            <a:r>
              <a:rPr lang="en-CA" b="1" dirty="0" smtClean="0">
                <a:solidFill>
                  <a:srgbClr val="000000"/>
                </a:solidFill>
                <a:latin typeface="Bitstream Vera Sans Mono" charset="0"/>
              </a:rPr>
              <a:t>done</a:t>
            </a:r>
          </a:p>
          <a:p>
            <a:endParaRPr lang="en-CA" b="1" dirty="0">
              <a:solidFill>
                <a:srgbClr val="000000"/>
              </a:solidFill>
              <a:latin typeface="Bitstream Vera Sans Mono" charset="0"/>
            </a:endParaRPr>
          </a:p>
          <a:p>
            <a:r>
              <a:rPr lang="en-CA" b="1" dirty="0">
                <a:solidFill>
                  <a:srgbClr val="000000"/>
                </a:solidFill>
                <a:latin typeface="Bitstream Vera Sans Mono" charset="0"/>
              </a:rPr>
              <a:t># if loop ends, display count</a:t>
            </a:r>
          </a:p>
          <a:p>
            <a:r>
              <a:rPr lang="en-CA" b="1" dirty="0">
                <a:solidFill>
                  <a:srgbClr val="000000"/>
                </a:solidFill>
                <a:latin typeface="Bitstream Vera Sans Mono" charset="0"/>
              </a:rPr>
              <a:t>echo loop count $count</a:t>
            </a:r>
          </a:p>
          <a:p>
            <a:r>
              <a:rPr lang="en-CA" b="1" dirty="0">
                <a:solidFill>
                  <a:srgbClr val="000000"/>
                </a:solidFill>
                <a:latin typeface="Bitstream Vera Sans Mono" charset="0"/>
              </a:rPr>
              <a:t>exit 0</a:t>
            </a:r>
          </a:p>
        </p:txBody>
      </p:sp>
    </p:spTree>
    <p:extLst>
      <p:ext uri="{BB962C8B-B14F-4D97-AF65-F5344CB8AC3E}">
        <p14:creationId xmlns:p14="http://schemas.microsoft.com/office/powerpoint/2010/main" val="395754671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326880" y="326915"/>
            <a:ext cx="8490240" cy="57231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0820" rIns="81639" bIns="4082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9pPr>
          </a:lstStyle>
          <a:p>
            <a:r>
              <a:rPr lang="en-CA" b="1" dirty="0">
                <a:solidFill>
                  <a:srgbClr val="000000"/>
                </a:solidFill>
                <a:latin typeface="Bitstream Vera Sans Mono" charset="0"/>
              </a:rPr>
              <a:t>System Prompt$ .</a:t>
            </a:r>
            <a:r>
              <a:rPr lang="en-CA" b="1" dirty="0" smtClean="0">
                <a:solidFill>
                  <a:srgbClr val="000000"/>
                </a:solidFill>
                <a:latin typeface="Bitstream Vera Sans Mono" charset="0"/>
              </a:rPr>
              <a:t>/</a:t>
            </a:r>
            <a:r>
              <a:rPr lang="en-CA" b="1" dirty="0" err="1" smtClean="0">
                <a:solidFill>
                  <a:srgbClr val="000000"/>
                </a:solidFill>
                <a:latin typeface="Bitstream Vera Sans Mono" charset="0"/>
              </a:rPr>
              <a:t>traptest</a:t>
            </a:r>
            <a:endParaRPr lang="en-CA" b="1" dirty="0">
              <a:solidFill>
                <a:srgbClr val="000000"/>
              </a:solidFill>
              <a:latin typeface="Bitstream Vera Sans Mono" charset="0"/>
            </a:endParaRPr>
          </a:p>
          <a:p>
            <a:r>
              <a:rPr lang="en-CA" b="1" dirty="0">
                <a:solidFill>
                  <a:srgbClr val="000000"/>
                </a:solidFill>
                <a:latin typeface="Bitstream Vera Sans Mono" charset="0"/>
              </a:rPr>
              <a:t>1 loop again? </a:t>
            </a:r>
          </a:p>
          <a:p>
            <a:r>
              <a:rPr lang="en-CA" b="1" dirty="0">
                <a:solidFill>
                  <a:srgbClr val="000000"/>
                </a:solidFill>
                <a:latin typeface="Bitstream Vera Sans Mono" charset="0"/>
              </a:rPr>
              <a:t>2 loop again? </a:t>
            </a:r>
          </a:p>
          <a:p>
            <a:r>
              <a:rPr lang="en-CA" b="1" dirty="0">
                <a:solidFill>
                  <a:srgbClr val="000000"/>
                </a:solidFill>
                <a:latin typeface="Bitstream Vera Sans Mono" charset="0"/>
              </a:rPr>
              <a:t>3 loop again? </a:t>
            </a:r>
          </a:p>
          <a:p>
            <a:r>
              <a:rPr lang="en-CA" b="1" dirty="0">
                <a:solidFill>
                  <a:srgbClr val="000000"/>
                </a:solidFill>
                <a:latin typeface="Bitstream Vera Sans Mono" charset="0"/>
              </a:rPr>
              <a:t>4 loop again? y</a:t>
            </a:r>
          </a:p>
          <a:p>
            <a:r>
              <a:rPr lang="en-CA" b="1" dirty="0">
                <a:solidFill>
                  <a:srgbClr val="000000"/>
                </a:solidFill>
                <a:latin typeface="Bitstream Vera Sans Mono" charset="0"/>
              </a:rPr>
              <a:t>5 loop again? n</a:t>
            </a:r>
          </a:p>
          <a:p>
            <a:r>
              <a:rPr lang="en-CA" b="1" dirty="0">
                <a:solidFill>
                  <a:srgbClr val="000000"/>
                </a:solidFill>
                <a:latin typeface="Bitstream Vera Sans Mono" charset="0"/>
              </a:rPr>
              <a:t>6 loop again? </a:t>
            </a:r>
          </a:p>
          <a:p>
            <a:r>
              <a:rPr lang="en-CA" b="1" dirty="0">
                <a:solidFill>
                  <a:srgbClr val="000000"/>
                </a:solidFill>
                <a:latin typeface="Bitstream Vera Sans Mono" charset="0"/>
              </a:rPr>
              <a:t>7 loop again? q</a:t>
            </a:r>
          </a:p>
          <a:p>
            <a:r>
              <a:rPr lang="en-CA" b="1" dirty="0">
                <a:solidFill>
                  <a:srgbClr val="000000"/>
                </a:solidFill>
                <a:latin typeface="Bitstream Vera Sans Mono" charset="0"/>
              </a:rPr>
              <a:t>8 loop again? help</a:t>
            </a:r>
          </a:p>
          <a:p>
            <a:r>
              <a:rPr lang="en-CA" b="1" dirty="0">
                <a:solidFill>
                  <a:srgbClr val="000000"/>
                </a:solidFill>
                <a:latin typeface="Bitstream Vera Sans Mono" charset="0"/>
              </a:rPr>
              <a:t>9 loop again? ^C</a:t>
            </a:r>
          </a:p>
          <a:p>
            <a:r>
              <a:rPr lang="en-CA" b="1" dirty="0">
                <a:solidFill>
                  <a:srgbClr val="000000"/>
                </a:solidFill>
                <a:latin typeface="Bitstream Vera Sans Mono" charset="0"/>
              </a:rPr>
              <a:t>SIGINT ignored in 9</a:t>
            </a:r>
          </a:p>
          <a:p>
            <a:endParaRPr lang="en-CA" b="1" dirty="0">
              <a:solidFill>
                <a:srgbClr val="000000"/>
              </a:solidFill>
              <a:latin typeface="Bitstream Vera Sans Mono" charset="0"/>
            </a:endParaRPr>
          </a:p>
          <a:p>
            <a:r>
              <a:rPr lang="en-CA" b="1" dirty="0">
                <a:solidFill>
                  <a:srgbClr val="000000"/>
                </a:solidFill>
                <a:latin typeface="Bitstream Vera Sans Mono" charset="0"/>
              </a:rPr>
              <a:t>10 loop again? q</a:t>
            </a:r>
          </a:p>
          <a:p>
            <a:r>
              <a:rPr lang="en-CA" b="1" dirty="0">
                <a:solidFill>
                  <a:srgbClr val="000000"/>
                </a:solidFill>
                <a:latin typeface="Bitstream Vera Sans Mono" charset="0"/>
              </a:rPr>
              <a:t>11 loop again? y</a:t>
            </a:r>
          </a:p>
          <a:p>
            <a:r>
              <a:rPr lang="en-CA" b="1" dirty="0">
                <a:solidFill>
                  <a:srgbClr val="000000"/>
                </a:solidFill>
                <a:latin typeface="Bitstream Vera Sans Mono" charset="0"/>
              </a:rPr>
              <a:t>12 loop again? n</a:t>
            </a:r>
          </a:p>
          <a:p>
            <a:r>
              <a:rPr lang="en-CA" b="1" dirty="0">
                <a:solidFill>
                  <a:srgbClr val="000000"/>
                </a:solidFill>
                <a:latin typeface="Bitstream Vera Sans Mono" charset="0"/>
              </a:rPr>
              <a:t>13 loop again? ^C</a:t>
            </a:r>
          </a:p>
          <a:p>
            <a:r>
              <a:rPr lang="en-CA" b="1" dirty="0">
                <a:solidFill>
                  <a:srgbClr val="000000"/>
                </a:solidFill>
                <a:latin typeface="Bitstream Vera Sans Mono" charset="0"/>
              </a:rPr>
              <a:t>System Prompt$</a:t>
            </a:r>
          </a:p>
        </p:txBody>
      </p:sp>
    </p:spTree>
    <p:extLst>
      <p:ext uri="{BB962C8B-B14F-4D97-AF65-F5344CB8AC3E}">
        <p14:creationId xmlns:p14="http://schemas.microsoft.com/office/powerpoint/2010/main" val="36887179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456480" y="277950"/>
            <a:ext cx="8229600" cy="114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nchor="ctr" anchorCtr="1"/>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lgn="ctr"/>
            <a:r>
              <a:rPr lang="en-CA" sz="2900" b="1">
                <a:solidFill>
                  <a:srgbClr val="000000"/>
                </a:solidFill>
                <a:latin typeface="Bitstream Vera Sans" charset="0"/>
                <a:cs typeface="msmincho" charset="0"/>
              </a:rPr>
              <a:t>Functions in </a:t>
            </a:r>
            <a:r>
              <a:rPr lang="en-CA" sz="2900" b="1">
                <a:solidFill>
                  <a:srgbClr val="000000"/>
                </a:solidFill>
                <a:latin typeface="Bitstream Vera Sans Mono" charset="0"/>
                <a:cs typeface="msmincho" charset="0"/>
              </a:rPr>
              <a:t>bash</a:t>
            </a:r>
          </a:p>
        </p:txBody>
      </p:sp>
      <p:sp>
        <p:nvSpPr>
          <p:cNvPr id="13314" name="Text Box 2"/>
          <p:cNvSpPr txBox="1">
            <a:spLocks noChangeArrowheads="1"/>
          </p:cNvSpPr>
          <p:nvPr/>
        </p:nvSpPr>
        <p:spPr bwMode="auto">
          <a:xfrm>
            <a:off x="424800" y="1306218"/>
            <a:ext cx="8229600" cy="51643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lstStyle>
            <a:lvl1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spcBef>
                <a:spcPts val="726"/>
              </a:spcBef>
              <a:buSzPct val="45000"/>
              <a:buFont typeface="Wingdings" charset="0"/>
              <a:buChar char=""/>
            </a:pPr>
            <a:r>
              <a:rPr lang="en-CA" dirty="0">
                <a:solidFill>
                  <a:srgbClr val="000000"/>
                </a:solidFill>
                <a:latin typeface="Bitstream Vera Serif" charset="0"/>
                <a:cs typeface="msmincho" charset="0"/>
              </a:rPr>
              <a:t>You will learn that functions are exceptionally useful, and it's good to see them in bash</a:t>
            </a:r>
            <a:r>
              <a:rPr lang="en-CA" dirty="0" smtClean="0">
                <a:solidFill>
                  <a:srgbClr val="000000"/>
                </a:solidFill>
                <a:latin typeface="Bitstream Vera Serif" charset="0"/>
                <a:cs typeface="msmincho" charset="0"/>
              </a:rPr>
              <a:t>.</a:t>
            </a:r>
            <a:endParaRPr lang="en-CA" dirty="0">
              <a:solidFill>
                <a:srgbClr val="000000"/>
              </a:solidFill>
              <a:latin typeface="Bitstream Vera Serif" charset="0"/>
              <a:cs typeface="msmincho" charset="0"/>
            </a:endParaRPr>
          </a:p>
          <a:p>
            <a:pPr>
              <a:spcBef>
                <a:spcPts val="726"/>
              </a:spcBef>
              <a:buSzPct val="45000"/>
              <a:buFont typeface="Wingdings" charset="0"/>
              <a:buChar char=""/>
            </a:pPr>
            <a:r>
              <a:rPr lang="en-CA" dirty="0">
                <a:solidFill>
                  <a:srgbClr val="000000"/>
                </a:solidFill>
                <a:latin typeface="Bitstream Vera Serif" charset="0"/>
                <a:cs typeface="msmincho" charset="0"/>
              </a:rPr>
              <a:t>A function is a group of regular shell-script statements is a self-contained package.</a:t>
            </a:r>
          </a:p>
          <a:p>
            <a:pPr>
              <a:spcBef>
                <a:spcPts val="726"/>
              </a:spcBef>
              <a:buSzPct val="45000"/>
              <a:buFont typeface="Wingdings" charset="0"/>
              <a:buChar char=""/>
            </a:pPr>
            <a:r>
              <a:rPr lang="en-CA" dirty="0">
                <a:solidFill>
                  <a:srgbClr val="000000"/>
                </a:solidFill>
                <a:latin typeface="Bitstream Vera Serif" charset="0"/>
                <a:cs typeface="msmincho" charset="0"/>
              </a:rPr>
              <a:t>You define a function as:</a:t>
            </a:r>
          </a:p>
          <a:p>
            <a:pPr>
              <a:buClrTx/>
              <a:buSzTx/>
              <a:buFontTx/>
              <a:buNone/>
            </a:pPr>
            <a:r>
              <a:rPr lang="en-CA" b="1" dirty="0">
                <a:solidFill>
                  <a:srgbClr val="000000"/>
                </a:solidFill>
                <a:latin typeface="Bitstream Vera Sans Mono" charset="0"/>
                <a:cs typeface="msmincho" charset="0"/>
              </a:rPr>
              <a:t>function </a:t>
            </a:r>
            <a:r>
              <a:rPr lang="en-CA" b="1" dirty="0" err="1">
                <a:solidFill>
                  <a:srgbClr val="000000"/>
                </a:solidFill>
                <a:latin typeface="Bitstream Vera Sans Mono" charset="0"/>
                <a:cs typeface="msmincho" charset="0"/>
              </a:rPr>
              <a:t>somename</a:t>
            </a:r>
            <a:r>
              <a:rPr lang="en-CA" b="1" dirty="0">
                <a:solidFill>
                  <a:srgbClr val="000000"/>
                </a:solidFill>
                <a:latin typeface="Bitstream Vera Sans Mono" charset="0"/>
                <a:cs typeface="msmincho" charset="0"/>
              </a:rPr>
              <a:t> (</a:t>
            </a:r>
            <a:r>
              <a:rPr lang="en-CA" b="1" dirty="0" smtClean="0">
                <a:solidFill>
                  <a:srgbClr val="000000"/>
                </a:solidFill>
                <a:latin typeface="Bitstream Vera Sans Mono" charset="0"/>
                <a:cs typeface="msmincho" charset="0"/>
              </a:rPr>
              <a:t>) {</a:t>
            </a:r>
            <a:endParaRPr lang="en-CA" b="1" dirty="0">
              <a:solidFill>
                <a:srgbClr val="000000"/>
              </a:solidFill>
              <a:latin typeface="Bitstream Vera Sans Mono" charset="0"/>
              <a:cs typeface="msmincho" charset="0"/>
            </a:endParaRPr>
          </a:p>
          <a:p>
            <a:pPr>
              <a:buClrTx/>
              <a:buSzTx/>
              <a:buFontTx/>
              <a:buNone/>
            </a:pPr>
            <a:r>
              <a:rPr lang="en-CA" b="1" dirty="0" smtClean="0">
                <a:solidFill>
                  <a:srgbClr val="000000"/>
                </a:solidFill>
                <a:latin typeface="Bitstream Vera Sans Mono" charset="0"/>
                <a:cs typeface="msmincho" charset="0"/>
              </a:rPr>
              <a:t>    statement</a:t>
            </a:r>
            <a:endParaRPr lang="en-CA" b="1" dirty="0">
              <a:solidFill>
                <a:srgbClr val="000000"/>
              </a:solidFill>
              <a:latin typeface="Bitstream Vera Sans Mono" charset="0"/>
              <a:cs typeface="msmincho" charset="0"/>
            </a:endParaRPr>
          </a:p>
          <a:p>
            <a:pPr>
              <a:buClrTx/>
              <a:buSzTx/>
              <a:buFontTx/>
              <a:buNone/>
            </a:pPr>
            <a:r>
              <a:rPr lang="en-CA" b="1" dirty="0" smtClean="0">
                <a:solidFill>
                  <a:srgbClr val="000000"/>
                </a:solidFill>
                <a:latin typeface="Bitstream Vera Sans Mono" charset="0"/>
                <a:cs typeface="msmincho" charset="0"/>
              </a:rPr>
              <a:t>    statement</a:t>
            </a:r>
            <a:endParaRPr lang="en-CA" b="1" dirty="0">
              <a:solidFill>
                <a:srgbClr val="000000"/>
              </a:solidFill>
              <a:latin typeface="Bitstream Vera Sans Mono" charset="0"/>
              <a:cs typeface="msmincho" charset="0"/>
            </a:endParaRPr>
          </a:p>
          <a:p>
            <a:pPr>
              <a:buClrTx/>
              <a:buSzTx/>
              <a:buFontTx/>
              <a:buNone/>
            </a:pPr>
            <a:r>
              <a:rPr lang="en-CA" b="1" dirty="0">
                <a:solidFill>
                  <a:srgbClr val="000000"/>
                </a:solidFill>
                <a:latin typeface="Bitstream Vera Sans Mono" charset="0"/>
                <a:cs typeface="msmincho" charset="0"/>
              </a:rPr>
              <a:t> …</a:t>
            </a:r>
          </a:p>
          <a:p>
            <a:pPr>
              <a:spcAft>
                <a:spcPts val="522"/>
              </a:spcAft>
            </a:pPr>
            <a:r>
              <a:rPr lang="en-CA" b="1" dirty="0">
                <a:solidFill>
                  <a:srgbClr val="000000"/>
                </a:solidFill>
                <a:latin typeface="Bitstream Vera Sans Mono" charset="0"/>
                <a:cs typeface="msmincho" charset="0"/>
              </a:rPr>
              <a:t>}</a:t>
            </a:r>
          </a:p>
          <a:p>
            <a:pPr>
              <a:spcBef>
                <a:spcPts val="726"/>
              </a:spcBef>
              <a:buSzPct val="45000"/>
              <a:buFont typeface="Wingdings" charset="0"/>
              <a:buChar char=""/>
            </a:pPr>
            <a:r>
              <a:rPr lang="en-CA" dirty="0">
                <a:solidFill>
                  <a:srgbClr val="000000"/>
                </a:solidFill>
                <a:latin typeface="Bitstream Vera Serif" charset="0"/>
                <a:cs typeface="msmincho" charset="0"/>
              </a:rPr>
              <a:t>And you call it by using the name as if it were a normal command. </a:t>
            </a:r>
          </a:p>
        </p:txBody>
      </p:sp>
    </p:spTree>
    <p:extLst>
      <p:ext uri="{BB962C8B-B14F-4D97-AF65-F5344CB8AC3E}">
        <p14:creationId xmlns:p14="http://schemas.microsoft.com/office/powerpoint/2010/main" val="295252977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456480" y="277950"/>
            <a:ext cx="8229600" cy="114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nchor="ctr" anchorCtr="1"/>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lgn="ctr"/>
            <a:r>
              <a:rPr lang="en-CA" sz="2900" b="1">
                <a:solidFill>
                  <a:srgbClr val="000000"/>
                </a:solidFill>
                <a:latin typeface="Bitstream Vera Sans Mono" charset="0"/>
                <a:cs typeface="msmincho" charset="0"/>
              </a:rPr>
              <a:t>bash</a:t>
            </a:r>
            <a:r>
              <a:rPr lang="en-CA" sz="2900" b="1">
                <a:solidFill>
                  <a:srgbClr val="000000"/>
                </a:solidFill>
                <a:latin typeface="Bitstream Vera Sans" charset="0"/>
                <a:cs typeface="msmincho" charset="0"/>
              </a:rPr>
              <a:t> Functions</a:t>
            </a:r>
          </a:p>
        </p:txBody>
      </p:sp>
      <p:sp>
        <p:nvSpPr>
          <p:cNvPr id="14338" name="Text Box 2"/>
          <p:cNvSpPr txBox="1">
            <a:spLocks noChangeArrowheads="1"/>
          </p:cNvSpPr>
          <p:nvPr/>
        </p:nvSpPr>
        <p:spPr bwMode="auto">
          <a:xfrm>
            <a:off x="456480" y="1600009"/>
            <a:ext cx="8229600" cy="4038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marL="989013" indent="-53181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spcBef>
                <a:spcPts val="726"/>
              </a:spcBef>
            </a:pPr>
            <a:r>
              <a:rPr lang="en-CA" dirty="0" smtClean="0">
                <a:solidFill>
                  <a:srgbClr val="000000"/>
                </a:solidFill>
                <a:latin typeface="Bitstream Vera Serif" charset="0"/>
                <a:cs typeface="msmincho" charset="0"/>
              </a:rPr>
              <a:t>In general:</a:t>
            </a:r>
          </a:p>
          <a:p>
            <a:pPr>
              <a:spcBef>
                <a:spcPts val="726"/>
              </a:spcBef>
            </a:pPr>
            <a:r>
              <a:rPr lang="en-US" sz="2000" dirty="0">
                <a:solidFill>
                  <a:srgbClr val="000000"/>
                </a:solidFill>
                <a:latin typeface="Menlo-Regular"/>
              </a:rPr>
              <a:t>[ </a:t>
            </a:r>
            <a:r>
              <a:rPr lang="en-US" sz="2000" b="1" dirty="0">
                <a:solidFill>
                  <a:srgbClr val="000000"/>
                </a:solidFill>
                <a:latin typeface="Menlo-Bold"/>
              </a:rPr>
              <a:t>function</a:t>
            </a:r>
            <a:r>
              <a:rPr lang="en-US" sz="2000" dirty="0">
                <a:solidFill>
                  <a:srgbClr val="000000"/>
                </a:solidFill>
                <a:latin typeface="Menlo-Regular"/>
              </a:rPr>
              <a:t> ] </a:t>
            </a:r>
            <a:r>
              <a:rPr lang="en-US" sz="2000" u="sng" dirty="0">
                <a:solidFill>
                  <a:srgbClr val="000000"/>
                </a:solidFill>
                <a:latin typeface="Menlo-Regular"/>
              </a:rPr>
              <a:t>name () compound-command [redirection]</a:t>
            </a:r>
            <a:endParaRPr lang="en-CA" sz="2000" dirty="0" smtClean="0">
              <a:solidFill>
                <a:srgbClr val="000000"/>
              </a:solidFill>
              <a:latin typeface="Bitstream Vera Serif" charset="0"/>
              <a:cs typeface="msmincho" charset="0"/>
            </a:endParaRPr>
          </a:p>
          <a:p>
            <a:pPr>
              <a:spcBef>
                <a:spcPts val="726"/>
              </a:spcBef>
            </a:pPr>
            <a:endParaRPr lang="en-CA" dirty="0">
              <a:solidFill>
                <a:srgbClr val="000000"/>
              </a:solidFill>
              <a:latin typeface="Bitstream Vera Serif" charset="0"/>
              <a:cs typeface="msmincho" charset="0"/>
            </a:endParaRPr>
          </a:p>
          <a:p>
            <a:pPr>
              <a:spcBef>
                <a:spcPts val="726"/>
              </a:spcBef>
            </a:pPr>
            <a:r>
              <a:rPr lang="en-CA" dirty="0" smtClean="0">
                <a:solidFill>
                  <a:srgbClr val="000000"/>
                </a:solidFill>
                <a:latin typeface="Bitstream Vera Serif" charset="0"/>
                <a:cs typeface="msmincho" charset="0"/>
              </a:rPr>
              <a:t>Any parameters you pass to a function will be positional parameters inside that function</a:t>
            </a:r>
          </a:p>
          <a:p>
            <a:pPr>
              <a:spcBef>
                <a:spcPts val="726"/>
              </a:spcBef>
            </a:pPr>
            <a:endParaRPr lang="en-CA" dirty="0">
              <a:solidFill>
                <a:srgbClr val="000000"/>
              </a:solidFill>
              <a:latin typeface="Bitstream Vera Serif" charset="0"/>
              <a:cs typeface="msmincho" charset="0"/>
            </a:endParaRPr>
          </a:p>
        </p:txBody>
      </p:sp>
    </p:spTree>
    <p:extLst>
      <p:ext uri="{BB962C8B-B14F-4D97-AF65-F5344CB8AC3E}">
        <p14:creationId xmlns:p14="http://schemas.microsoft.com/office/powerpoint/2010/main" val="94867724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CST8207 - Shawn Unger</a:t>
            </a:r>
            <a:endParaRPr lang="en-US"/>
          </a:p>
        </p:txBody>
      </p:sp>
      <p:sp>
        <p:nvSpPr>
          <p:cNvPr id="3" name="Slide Number Placeholder 2"/>
          <p:cNvSpPr>
            <a:spLocks noGrp="1"/>
          </p:cNvSpPr>
          <p:nvPr>
            <p:ph type="sldNum" sz="quarter" idx="12"/>
          </p:nvPr>
        </p:nvSpPr>
        <p:spPr/>
        <p:txBody>
          <a:bodyPr/>
          <a:lstStyle/>
          <a:p>
            <a:pPr>
              <a:defRPr/>
            </a:pPr>
            <a:fld id="{26A104A7-A852-4036-9315-113AE8A33690}" type="slidenum">
              <a:rPr lang="en-US" smtClean="0"/>
              <a:pPr>
                <a:defRPr/>
              </a:pPr>
              <a:t>25</a:t>
            </a:fld>
            <a:endParaRPr lang="en-US"/>
          </a:p>
        </p:txBody>
      </p:sp>
      <p:sp>
        <p:nvSpPr>
          <p:cNvPr id="4" name="Rectangle 3"/>
          <p:cNvSpPr/>
          <p:nvPr/>
        </p:nvSpPr>
        <p:spPr>
          <a:xfrm>
            <a:off x="609600" y="1295400"/>
            <a:ext cx="7924800" cy="2275623"/>
          </a:xfrm>
          <a:prstGeom prst="rect">
            <a:avLst/>
          </a:prstGeom>
        </p:spPr>
        <p:txBody>
          <a:bodyPr wrap="square">
            <a:spAutoFit/>
          </a:bodyPr>
          <a:lstStyle/>
          <a:p>
            <a:pPr>
              <a:spcBef>
                <a:spcPts val="726"/>
              </a:spcBef>
            </a:pPr>
            <a:r>
              <a:rPr lang="en-CA" dirty="0">
                <a:solidFill>
                  <a:srgbClr val="000000"/>
                </a:solidFill>
                <a:latin typeface="Bitstream Vera Serif" charset="0"/>
                <a:cs typeface="msmincho" charset="0"/>
              </a:rPr>
              <a:t>A function does not need to return a result, but it may do so in 3 ways (perhaps all in the same function):</a:t>
            </a:r>
          </a:p>
          <a:p>
            <a:pPr lvl="1">
              <a:spcBef>
                <a:spcPts val="635"/>
              </a:spcBef>
              <a:buSzPct val="75000"/>
              <a:buFont typeface="Times New Roman" charset="0"/>
              <a:buAutoNum type="arabicPeriod"/>
            </a:pPr>
            <a:r>
              <a:rPr lang="en-CA" dirty="0">
                <a:solidFill>
                  <a:srgbClr val="FF0000"/>
                </a:solidFill>
                <a:latin typeface="Bitstream Vera Serif" charset="0"/>
              </a:rPr>
              <a:t>set a new value into a variable previously defined outside the function;</a:t>
            </a:r>
          </a:p>
          <a:p>
            <a:pPr lvl="1">
              <a:spcBef>
                <a:spcPts val="635"/>
              </a:spcBef>
              <a:buSzPct val="75000"/>
              <a:buFont typeface="Times New Roman" charset="0"/>
              <a:buAutoNum type="arabicPeriod"/>
            </a:pPr>
            <a:r>
              <a:rPr lang="en-CA" dirty="0">
                <a:solidFill>
                  <a:srgbClr val="FF0000"/>
                </a:solidFill>
                <a:latin typeface="Bitstream Vera Serif" charset="0"/>
              </a:rPr>
              <a:t>Use a</a:t>
            </a:r>
            <a:r>
              <a:rPr lang="en-CA" b="1" dirty="0">
                <a:solidFill>
                  <a:srgbClr val="FF0000"/>
                </a:solidFill>
                <a:latin typeface="Bitstream Vera Serif" charset="0"/>
              </a:rPr>
              <a:t> </a:t>
            </a:r>
            <a:r>
              <a:rPr lang="en-CA" b="1" dirty="0">
                <a:solidFill>
                  <a:srgbClr val="FF0000"/>
                </a:solidFill>
                <a:latin typeface="Bitstream Vera Sans Mono" charset="0"/>
              </a:rPr>
              <a:t>return</a:t>
            </a:r>
            <a:r>
              <a:rPr lang="en-CA" b="1" dirty="0">
                <a:solidFill>
                  <a:srgbClr val="FF0000"/>
                </a:solidFill>
                <a:latin typeface="Bitstream Vera Serif" charset="0"/>
              </a:rPr>
              <a:t> </a:t>
            </a:r>
            <a:r>
              <a:rPr lang="en-CA" dirty="0">
                <a:solidFill>
                  <a:srgbClr val="FF0000"/>
                </a:solidFill>
                <a:latin typeface="Bitstream Vera Serif" charset="0"/>
              </a:rPr>
              <a:t>statement to set the value of</a:t>
            </a:r>
            <a:r>
              <a:rPr lang="en-CA" b="1" dirty="0">
                <a:solidFill>
                  <a:srgbClr val="FF0000"/>
                </a:solidFill>
                <a:latin typeface="Bitstream Vera Serif" charset="0"/>
              </a:rPr>
              <a:t> </a:t>
            </a:r>
            <a:r>
              <a:rPr lang="en-CA" b="1" dirty="0">
                <a:solidFill>
                  <a:srgbClr val="FF0000"/>
                </a:solidFill>
                <a:latin typeface="Bitstream Vera Sans Mono" charset="0"/>
              </a:rPr>
              <a:t>$?</a:t>
            </a:r>
            <a:r>
              <a:rPr lang="en-CA" dirty="0">
                <a:solidFill>
                  <a:srgbClr val="FF0000"/>
                </a:solidFill>
                <a:latin typeface="Bitstream Vera Serif" charset="0"/>
              </a:rPr>
              <a:t>; it can also use an </a:t>
            </a:r>
            <a:r>
              <a:rPr lang="en-CA" b="1" dirty="0">
                <a:solidFill>
                  <a:srgbClr val="FF0000"/>
                </a:solidFill>
                <a:latin typeface="Bitstream Vera Sans Mono" charset="0"/>
              </a:rPr>
              <a:t>exit</a:t>
            </a:r>
            <a:r>
              <a:rPr lang="en-CA" dirty="0">
                <a:solidFill>
                  <a:srgbClr val="FF0000"/>
                </a:solidFill>
                <a:latin typeface="Bitstream Vera Serif" charset="0"/>
              </a:rPr>
              <a:t> to set </a:t>
            </a:r>
            <a:r>
              <a:rPr lang="en-CA" b="1" dirty="0">
                <a:solidFill>
                  <a:srgbClr val="FF0000"/>
                </a:solidFill>
                <a:latin typeface="Bitstream Vera Sans Mono" charset="0"/>
              </a:rPr>
              <a:t>$?</a:t>
            </a:r>
            <a:r>
              <a:rPr lang="en-CA" dirty="0">
                <a:solidFill>
                  <a:srgbClr val="FF0000"/>
                </a:solidFill>
                <a:latin typeface="Bitstream Vera Serif" charset="0"/>
              </a:rPr>
              <a:t>, but that will also exit from the calling script which may not be what you want.</a:t>
            </a:r>
          </a:p>
          <a:p>
            <a:pPr lvl="1">
              <a:spcBef>
                <a:spcPts val="635"/>
              </a:spcBef>
              <a:buSzPct val="75000"/>
              <a:buFont typeface="Times New Roman" charset="0"/>
              <a:buAutoNum type="arabicPeriod"/>
            </a:pPr>
            <a:r>
              <a:rPr lang="en-CA" dirty="0">
                <a:solidFill>
                  <a:srgbClr val="FF0000"/>
                </a:solidFill>
                <a:latin typeface="Bitstream Vera Serif" charset="0"/>
              </a:rPr>
              <a:t>write the results to </a:t>
            </a:r>
            <a:r>
              <a:rPr lang="en-CA" dirty="0" err="1">
                <a:solidFill>
                  <a:srgbClr val="FF0000"/>
                </a:solidFill>
                <a:latin typeface="Bitstream Vera Serif" charset="0"/>
              </a:rPr>
              <a:t>stdout</a:t>
            </a:r>
            <a:endParaRPr lang="en-CA" dirty="0">
              <a:solidFill>
                <a:srgbClr val="FF0000"/>
              </a:solidFill>
              <a:latin typeface="Bitstream Vera Serif" charset="0"/>
            </a:endParaRPr>
          </a:p>
        </p:txBody>
      </p:sp>
    </p:spTree>
    <p:extLst>
      <p:ext uri="{BB962C8B-B14F-4D97-AF65-F5344CB8AC3E}">
        <p14:creationId xmlns:p14="http://schemas.microsoft.com/office/powerpoint/2010/main" val="408841722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57200" y="-152400"/>
            <a:ext cx="8229600" cy="114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nchor="ctr" anchorCtr="1"/>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lgn="ctr"/>
            <a:r>
              <a:rPr lang="en-CA" sz="2900" b="1" dirty="0">
                <a:solidFill>
                  <a:srgbClr val="000000"/>
                </a:solidFill>
                <a:latin typeface="Bitstream Vera Sans" charset="0"/>
                <a:cs typeface="msmincho" charset="0"/>
              </a:rPr>
              <a:t>Functions</a:t>
            </a:r>
          </a:p>
        </p:txBody>
      </p:sp>
      <p:sp>
        <p:nvSpPr>
          <p:cNvPr id="15362" name="Text Box 2"/>
          <p:cNvSpPr txBox="1">
            <a:spLocks noChangeArrowheads="1"/>
          </p:cNvSpPr>
          <p:nvPr/>
        </p:nvSpPr>
        <p:spPr bwMode="auto">
          <a:xfrm>
            <a:off x="533400" y="685800"/>
            <a:ext cx="8229600" cy="525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lstStyle>
            <a:lvl1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spcBef>
                <a:spcPts val="726"/>
              </a:spcBef>
              <a:buSzPct val="45000"/>
              <a:buFont typeface="Wingdings" charset="0"/>
              <a:buChar char=""/>
            </a:pPr>
            <a:r>
              <a:rPr lang="en-CA" dirty="0">
                <a:solidFill>
                  <a:srgbClr val="000000"/>
                </a:solidFill>
                <a:latin typeface="Bitstream Vera Serif" charset="0"/>
                <a:cs typeface="msmincho" charset="0"/>
              </a:rPr>
              <a:t>Function </a:t>
            </a:r>
            <a:r>
              <a:rPr lang="en-CA" u="sng" dirty="0">
                <a:solidFill>
                  <a:srgbClr val="000000"/>
                </a:solidFill>
                <a:latin typeface="Bitstream Vera Serif" charset="0"/>
                <a:cs typeface="msmincho" charset="0"/>
              </a:rPr>
              <a:t>scope</a:t>
            </a:r>
            <a:r>
              <a:rPr lang="en-CA" dirty="0">
                <a:solidFill>
                  <a:srgbClr val="000000"/>
                </a:solidFill>
                <a:latin typeface="Bitstream Vera Serif" charset="0"/>
                <a:cs typeface="msmincho" charset="0"/>
              </a:rPr>
              <a:t> is from the point the function is defined to the end of the file (that is, it must be defined before you can use it). Generally, that means that all functions precede the main body of the script.</a:t>
            </a:r>
          </a:p>
          <a:p>
            <a:pPr>
              <a:spcBef>
                <a:spcPts val="726"/>
              </a:spcBef>
              <a:buSzPct val="45000"/>
              <a:buFont typeface="Wingdings" charset="0"/>
              <a:buChar char=""/>
            </a:pPr>
            <a:r>
              <a:rPr lang="en-CA" dirty="0">
                <a:solidFill>
                  <a:srgbClr val="000000"/>
                </a:solidFill>
                <a:latin typeface="Bitstream Vera Serif" charset="0"/>
                <a:cs typeface="msmincho" charset="0"/>
              </a:rPr>
              <a:t>As a result, previously-written functions are often included in a script using the </a:t>
            </a:r>
            <a:r>
              <a:rPr lang="en-CA" b="1" dirty="0">
                <a:solidFill>
                  <a:srgbClr val="000000"/>
                </a:solidFill>
                <a:latin typeface="Bitstream Vera Sans Mono" charset="0"/>
                <a:cs typeface="msmincho" charset="0"/>
              </a:rPr>
              <a:t>source</a:t>
            </a:r>
            <a:r>
              <a:rPr lang="en-CA" dirty="0">
                <a:solidFill>
                  <a:srgbClr val="000000"/>
                </a:solidFill>
                <a:latin typeface="Bitstream Vera Serif" charset="0"/>
                <a:cs typeface="msmincho" charset="0"/>
              </a:rPr>
              <a:t> (also </a:t>
            </a:r>
            <a:r>
              <a:rPr lang="en-CA" b="1" dirty="0">
                <a:solidFill>
                  <a:srgbClr val="000000"/>
                </a:solidFill>
                <a:latin typeface="Bitstream Vera Sans Mono" charset="0"/>
                <a:cs typeface="msmincho" charset="0"/>
              </a:rPr>
              <a:t>.</a:t>
            </a:r>
            <a:r>
              <a:rPr lang="en-CA" dirty="0">
                <a:solidFill>
                  <a:srgbClr val="000000"/>
                </a:solidFill>
                <a:latin typeface="Bitstream Vera Serif" charset="0"/>
                <a:cs typeface="msmincho" charset="0"/>
              </a:rPr>
              <a:t> (dot)) statement near the top of a script.</a:t>
            </a:r>
          </a:p>
          <a:p>
            <a:pPr>
              <a:spcBef>
                <a:spcPts val="726"/>
              </a:spcBef>
              <a:buSzPct val="45000"/>
              <a:buFont typeface="Wingdings" charset="0"/>
              <a:buChar char=""/>
            </a:pPr>
            <a:r>
              <a:rPr lang="en-CA" dirty="0">
                <a:solidFill>
                  <a:srgbClr val="000000"/>
                </a:solidFill>
                <a:latin typeface="Bitstream Vera Serif" charset="0"/>
                <a:cs typeface="msmincho" charset="0"/>
              </a:rPr>
              <a:t>You can define</a:t>
            </a:r>
            <a:r>
              <a:rPr lang="en-CA" b="1" dirty="0">
                <a:solidFill>
                  <a:srgbClr val="000000"/>
                </a:solidFill>
                <a:latin typeface="Bitstream Vera Serif" charset="0"/>
                <a:cs typeface="msmincho" charset="0"/>
              </a:rPr>
              <a:t> </a:t>
            </a:r>
            <a:r>
              <a:rPr lang="en-CA" b="1" dirty="0">
                <a:solidFill>
                  <a:srgbClr val="000000"/>
                </a:solidFill>
                <a:latin typeface="Bitstream Vera Sans Mono" charset="0"/>
                <a:cs typeface="msmincho" charset="0"/>
              </a:rPr>
              <a:t>local</a:t>
            </a:r>
            <a:r>
              <a:rPr lang="en-CA" b="1" dirty="0">
                <a:solidFill>
                  <a:srgbClr val="000000"/>
                </a:solidFill>
                <a:latin typeface="Bitstream Vera Serif" charset="0"/>
                <a:cs typeface="msmincho" charset="0"/>
              </a:rPr>
              <a:t> </a:t>
            </a:r>
            <a:r>
              <a:rPr lang="en-CA" dirty="0">
                <a:solidFill>
                  <a:srgbClr val="000000"/>
                </a:solidFill>
                <a:latin typeface="Bitstream Vera Serif" charset="0"/>
                <a:cs typeface="msmincho" charset="0"/>
              </a:rPr>
              <a:t>variables to be used only inside the function, while your normal variables from outside the function can always be used. </a:t>
            </a:r>
          </a:p>
          <a:p>
            <a:pPr>
              <a:spcBef>
                <a:spcPts val="726"/>
              </a:spcBef>
              <a:buSzPct val="45000"/>
              <a:buFont typeface="Wingdings" charset="0"/>
              <a:buChar char=""/>
            </a:pPr>
            <a:r>
              <a:rPr lang="en-CA" dirty="0">
                <a:solidFill>
                  <a:srgbClr val="000000"/>
                </a:solidFill>
                <a:latin typeface="Bitstream Vera Serif" charset="0"/>
                <a:cs typeface="msmincho" charset="0"/>
              </a:rPr>
              <a:t>If you wish, you can pass arguments into a function as positional parameters (</a:t>
            </a:r>
            <a:r>
              <a:rPr lang="en-CA" b="1" dirty="0">
                <a:solidFill>
                  <a:srgbClr val="000000"/>
                </a:solidFill>
                <a:latin typeface="Bitstream Vera Sans Mono" charset="0"/>
                <a:cs typeface="msmincho" charset="0"/>
              </a:rPr>
              <a:t>$1</a:t>
            </a:r>
            <a:r>
              <a:rPr lang="en-CA" dirty="0">
                <a:solidFill>
                  <a:srgbClr val="000000"/>
                </a:solidFill>
                <a:latin typeface="Bitstream Vera Serif" charset="0"/>
                <a:cs typeface="msmincho" charset="0"/>
              </a:rPr>
              <a:t> and so on; this is by far the recommended approach). </a:t>
            </a:r>
          </a:p>
        </p:txBody>
      </p:sp>
    </p:spTree>
    <p:extLst>
      <p:ext uri="{BB962C8B-B14F-4D97-AF65-F5344CB8AC3E}">
        <p14:creationId xmlns:p14="http://schemas.microsoft.com/office/powerpoint/2010/main" val="119385799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456480" y="277950"/>
            <a:ext cx="8229600" cy="114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nchor="ctr" anchorCtr="1"/>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lgn="ctr"/>
            <a:r>
              <a:rPr lang="en-CA" sz="2900" b="1">
                <a:solidFill>
                  <a:srgbClr val="000000"/>
                </a:solidFill>
                <a:latin typeface="Bitstream Vera Sans" charset="0"/>
                <a:cs typeface="msmincho" charset="0"/>
              </a:rPr>
              <a:t>Functions</a:t>
            </a:r>
          </a:p>
        </p:txBody>
      </p:sp>
      <p:sp>
        <p:nvSpPr>
          <p:cNvPr id="16386" name="Text Box 2"/>
          <p:cNvSpPr txBox="1">
            <a:spLocks noChangeArrowheads="1"/>
          </p:cNvSpPr>
          <p:nvPr/>
        </p:nvSpPr>
        <p:spPr bwMode="auto">
          <a:xfrm>
            <a:off x="456480" y="1251492"/>
            <a:ext cx="8229600" cy="4530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2452" rIns="81639" bIns="42452"/>
          <a:lstStyle>
            <a:lvl1pPr marL="431800" indent="-32385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FFFFFF"/>
                </a:solidFill>
                <a:latin typeface="Times New Roman" charset="0"/>
                <a:ea typeface="ＭＳ Ｐゴシック" charset="0"/>
                <a:cs typeface="DejaVu Sans" charset="0"/>
              </a:defRPr>
            </a:lvl9pPr>
          </a:lstStyle>
          <a:p>
            <a:pPr>
              <a:lnSpc>
                <a:spcPct val="90000"/>
              </a:lnSpc>
              <a:spcBef>
                <a:spcPts val="726"/>
              </a:spcBef>
              <a:buSzPct val="45000"/>
              <a:buFont typeface="Wingdings" charset="0"/>
              <a:buChar char=""/>
            </a:pPr>
            <a:r>
              <a:rPr lang="en-CA">
                <a:solidFill>
                  <a:srgbClr val="000000"/>
                </a:solidFill>
                <a:latin typeface="Bitstream Vera Serif" charset="0"/>
                <a:cs typeface="msmincho" charset="0"/>
              </a:rPr>
              <a:t>You may have noticed that traps behave like a special form of function. They are called (or invoked) by an event and consist of a collection of command statements. This is not an accident.</a:t>
            </a:r>
          </a:p>
          <a:p>
            <a:pPr>
              <a:lnSpc>
                <a:spcPct val="90000"/>
              </a:lnSpc>
              <a:spcBef>
                <a:spcPts val="726"/>
              </a:spcBef>
              <a:buSzPct val="45000"/>
              <a:buFont typeface="Wingdings" charset="0"/>
              <a:buChar char=""/>
            </a:pPr>
            <a:r>
              <a:rPr lang="en-CA">
                <a:solidFill>
                  <a:srgbClr val="000000"/>
                </a:solidFill>
                <a:latin typeface="Bitstream Vera Serif" charset="0"/>
                <a:cs typeface="msmincho" charset="0"/>
              </a:rPr>
              <a:t>To unset (delete or remove) a function:</a:t>
            </a:r>
          </a:p>
          <a:p>
            <a:pPr>
              <a:lnSpc>
                <a:spcPct val="90000"/>
              </a:lnSpc>
              <a:spcBef>
                <a:spcPts val="726"/>
              </a:spcBef>
            </a:pPr>
            <a:r>
              <a:rPr lang="en-CA" b="1">
                <a:solidFill>
                  <a:srgbClr val="000000"/>
                </a:solidFill>
                <a:latin typeface="Bitstream Vera Sans Mono" charset="0"/>
                <a:cs typeface="msmincho" charset="0"/>
              </a:rPr>
              <a:t>		unset -f functionname</a:t>
            </a:r>
          </a:p>
          <a:p>
            <a:pPr>
              <a:lnSpc>
                <a:spcPct val="90000"/>
              </a:lnSpc>
              <a:spcBef>
                <a:spcPts val="726"/>
              </a:spcBef>
              <a:buSzPct val="45000"/>
              <a:buFont typeface="Wingdings" charset="0"/>
              <a:buChar char=""/>
            </a:pPr>
            <a:r>
              <a:rPr lang="en-CA">
                <a:solidFill>
                  <a:srgbClr val="000000"/>
                </a:solidFill>
                <a:latin typeface="Bitstream Vera Serif" charset="0"/>
                <a:cs typeface="msmincho" charset="0"/>
              </a:rPr>
              <a:t>To list defined function names (note: my system seems to have over 400 functions, of which I have only defined 4 of my own):</a:t>
            </a:r>
          </a:p>
          <a:p>
            <a:pPr>
              <a:lnSpc>
                <a:spcPct val="90000"/>
              </a:lnSpc>
              <a:spcBef>
                <a:spcPts val="726"/>
              </a:spcBef>
            </a:pPr>
            <a:r>
              <a:rPr lang="en-CA" b="1">
                <a:solidFill>
                  <a:srgbClr val="000000"/>
                </a:solidFill>
                <a:latin typeface="Bitstream Vera Sans Mono" charset="0"/>
                <a:cs typeface="msmincho" charset="0"/>
              </a:rPr>
              <a:t>		declare -F | less</a:t>
            </a:r>
          </a:p>
          <a:p>
            <a:pPr>
              <a:lnSpc>
                <a:spcPct val="90000"/>
              </a:lnSpc>
              <a:spcBef>
                <a:spcPts val="726"/>
              </a:spcBef>
              <a:buSzPct val="45000"/>
              <a:buFont typeface="Wingdings" charset="0"/>
              <a:buChar char=""/>
            </a:pPr>
            <a:r>
              <a:rPr lang="en-CA">
                <a:solidFill>
                  <a:srgbClr val="000000"/>
                </a:solidFill>
                <a:latin typeface="Bitstream Vera Serif" charset="0"/>
                <a:cs typeface="msmincho" charset="0"/>
              </a:rPr>
              <a:t>To list functions and definitions:</a:t>
            </a:r>
          </a:p>
          <a:p>
            <a:pPr>
              <a:lnSpc>
                <a:spcPct val="90000"/>
              </a:lnSpc>
              <a:spcBef>
                <a:spcPts val="726"/>
              </a:spcBef>
            </a:pPr>
            <a:r>
              <a:rPr lang="en-CA" b="1">
                <a:solidFill>
                  <a:srgbClr val="000000"/>
                </a:solidFill>
                <a:latin typeface="Bitstream Vera Sans Mono" charset="0"/>
                <a:cs typeface="msmincho" charset="0"/>
              </a:rPr>
              <a:t>		declare -f  [functionname]</a:t>
            </a:r>
          </a:p>
        </p:txBody>
      </p:sp>
    </p:spTree>
    <p:extLst>
      <p:ext uri="{BB962C8B-B14F-4D97-AF65-F5344CB8AC3E}">
        <p14:creationId xmlns:p14="http://schemas.microsoft.com/office/powerpoint/2010/main" val="380107772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162721" y="326915"/>
            <a:ext cx="8652960" cy="57620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0820" rIns="81639" bIns="4082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9pPr>
          </a:lstStyle>
          <a:p>
            <a:pPr algn="ctr">
              <a:spcAft>
                <a:spcPts val="522"/>
              </a:spcAft>
            </a:pPr>
            <a:r>
              <a:rPr lang="en-CA" sz="2900" b="1">
                <a:solidFill>
                  <a:srgbClr val="000000"/>
                </a:solidFill>
                <a:latin typeface="Bitstream Vera Sans" charset="0"/>
              </a:rPr>
              <a:t>A Simple Sample</a:t>
            </a:r>
          </a:p>
          <a:p>
            <a:pPr>
              <a:spcAft>
                <a:spcPts val="522"/>
              </a:spcAft>
            </a:pPr>
            <a:r>
              <a:rPr lang="en-CA">
                <a:solidFill>
                  <a:srgbClr val="000000"/>
                </a:solidFill>
                <a:latin typeface="Bitstream Vera Serif" charset="0"/>
              </a:rPr>
              <a:t>The </a:t>
            </a:r>
            <a:r>
              <a:rPr lang="en-CA" b="1">
                <a:solidFill>
                  <a:srgbClr val="000000"/>
                </a:solidFill>
                <a:latin typeface="Bitstream Vera Sans Mono" charset="0"/>
              </a:rPr>
              <a:t>rot13</a:t>
            </a:r>
            <a:r>
              <a:rPr lang="en-CA">
                <a:solidFill>
                  <a:srgbClr val="000000"/>
                </a:solidFill>
                <a:latin typeface="Bitstream Vera Serif" charset="0"/>
              </a:rPr>
              <a:t> script is an implementation of the Caesar code message encryption. It simply rotates the message 13 characters through the alphabet, retaining case. No numbers or punctuation characters are affected.</a:t>
            </a:r>
          </a:p>
          <a:p>
            <a:r>
              <a:rPr lang="en-CA" b="1">
                <a:solidFill>
                  <a:srgbClr val="000000"/>
                </a:solidFill>
                <a:latin typeface="Bitstream Vera Sans Mono" charset="0"/>
              </a:rPr>
              <a:t>rot13 () </a:t>
            </a:r>
          </a:p>
          <a:p>
            <a:r>
              <a:rPr lang="en-CA" b="1">
                <a:solidFill>
                  <a:srgbClr val="000000"/>
                </a:solidFill>
                <a:latin typeface="Bitstream Vera Sans Mono" charset="0"/>
              </a:rPr>
              <a:t>{ </a:t>
            </a:r>
          </a:p>
          <a:p>
            <a:r>
              <a:rPr lang="en-CA" b="1">
                <a:solidFill>
                  <a:srgbClr val="000000"/>
                </a:solidFill>
                <a:latin typeface="Bitstream Vera Sans Mono" charset="0"/>
              </a:rPr>
              <a:t>    echo "$*" | \</a:t>
            </a:r>
          </a:p>
          <a:p>
            <a:r>
              <a:rPr lang="en-CA" b="1">
                <a:solidFill>
                  <a:srgbClr val="000000"/>
                </a:solidFill>
                <a:latin typeface="Bitstream Vera Sans Mono" charset="0"/>
              </a:rPr>
              <a:t> 		tr '[a-mA-Mn-zN-Z]' '[n-zN-Za-mA-M]'</a:t>
            </a:r>
          </a:p>
          <a:p>
            <a:r>
              <a:rPr lang="en-CA" b="1">
                <a:solidFill>
                  <a:srgbClr val="000000"/>
                </a:solidFill>
                <a:latin typeface="Bitstream Vera Sans Mono" charset="0"/>
              </a:rPr>
              <a:t>    return 0</a:t>
            </a:r>
          </a:p>
          <a:p>
            <a:pPr>
              <a:spcAft>
                <a:spcPts val="522"/>
              </a:spcAft>
            </a:pPr>
            <a:r>
              <a:rPr lang="en-CA" b="1">
                <a:solidFill>
                  <a:srgbClr val="000000"/>
                </a:solidFill>
                <a:latin typeface="Bitstream Vera Sans Mono" charset="0"/>
              </a:rPr>
              <a:t>}</a:t>
            </a:r>
          </a:p>
          <a:p>
            <a:pPr>
              <a:spcAft>
                <a:spcPts val="522"/>
              </a:spcAft>
            </a:pPr>
            <a:r>
              <a:rPr lang="en-CA">
                <a:solidFill>
                  <a:srgbClr val="000000"/>
                </a:solidFill>
                <a:latin typeface="Bitstream Vera Serif" charset="0"/>
              </a:rPr>
              <a:t>As you can see, </a:t>
            </a:r>
            <a:r>
              <a:rPr lang="en-CA" b="1">
                <a:solidFill>
                  <a:srgbClr val="000000"/>
                </a:solidFill>
                <a:latin typeface="Bitstream Vera Sans Mono" charset="0"/>
              </a:rPr>
              <a:t>rot13</a:t>
            </a:r>
            <a:r>
              <a:rPr lang="en-CA">
                <a:solidFill>
                  <a:srgbClr val="000000"/>
                </a:solidFill>
                <a:latin typeface="Bitstream Vera Serif" charset="0"/>
              </a:rPr>
              <a:t> accepts command-line arguments which it passes via </a:t>
            </a:r>
            <a:r>
              <a:rPr lang="en-CA" b="1">
                <a:solidFill>
                  <a:srgbClr val="000000"/>
                </a:solidFill>
                <a:latin typeface="Bitstream Vera Sans Mono" charset="0"/>
              </a:rPr>
              <a:t>echo</a:t>
            </a:r>
            <a:r>
              <a:rPr lang="en-CA">
                <a:solidFill>
                  <a:srgbClr val="000000"/>
                </a:solidFill>
                <a:latin typeface="Bitstream Vera Serif" charset="0"/>
              </a:rPr>
              <a:t> through a translate (</a:t>
            </a:r>
            <a:r>
              <a:rPr lang="en-CA" b="1">
                <a:solidFill>
                  <a:srgbClr val="000000"/>
                </a:solidFill>
                <a:latin typeface="Bitstream Vera Sans Mono" charset="0"/>
              </a:rPr>
              <a:t>tr</a:t>
            </a:r>
            <a:r>
              <a:rPr lang="en-CA">
                <a:solidFill>
                  <a:srgbClr val="000000"/>
                </a:solidFill>
                <a:latin typeface="Bitstream Vera Serif" charset="0"/>
              </a:rPr>
              <a:t>) command that will print the result on </a:t>
            </a:r>
            <a:r>
              <a:rPr lang="en-CA" b="1">
                <a:solidFill>
                  <a:srgbClr val="000000"/>
                </a:solidFill>
                <a:latin typeface="Bitstream Vera Sans Mono" charset="0"/>
              </a:rPr>
              <a:t>stdout</a:t>
            </a:r>
            <a:r>
              <a:rPr lang="en-CA">
                <a:solidFill>
                  <a:srgbClr val="000000"/>
                </a:solidFill>
                <a:latin typeface="Bitstream Vera Serif" charset="0"/>
              </a:rPr>
              <a:t>.</a:t>
            </a:r>
          </a:p>
          <a:p>
            <a:pPr>
              <a:spcAft>
                <a:spcPts val="522"/>
              </a:spcAft>
            </a:pPr>
            <a:r>
              <a:rPr lang="en-CA">
                <a:solidFill>
                  <a:srgbClr val="000000"/>
                </a:solidFill>
                <a:latin typeface="Bitstream Vera Serif" charset="0"/>
              </a:rPr>
              <a:t>Entering </a:t>
            </a:r>
            <a:r>
              <a:rPr lang="en-CA" b="1">
                <a:solidFill>
                  <a:srgbClr val="000000"/>
                </a:solidFill>
                <a:latin typeface="Bitstream Vera Sans Mono" charset="0"/>
              </a:rPr>
              <a:t>rot13 sheesh</a:t>
            </a:r>
            <a:r>
              <a:rPr lang="en-CA">
                <a:solidFill>
                  <a:srgbClr val="000000"/>
                </a:solidFill>
                <a:latin typeface="Bitstream Vera Serif" charset="0"/>
              </a:rPr>
              <a:t> produces </a:t>
            </a:r>
            <a:r>
              <a:rPr lang="en-CA" b="1">
                <a:solidFill>
                  <a:srgbClr val="000000"/>
                </a:solidFill>
                <a:latin typeface="Bitstream Vera Sans Mono" charset="0"/>
              </a:rPr>
              <a:t>furrfu</a:t>
            </a:r>
            <a:r>
              <a:rPr lang="en-CA">
                <a:solidFill>
                  <a:srgbClr val="000000"/>
                </a:solidFill>
                <a:latin typeface="Bitstream Vera Serif" charset="0"/>
              </a:rPr>
              <a:t> on </a:t>
            </a:r>
            <a:r>
              <a:rPr lang="en-CA" b="1">
                <a:solidFill>
                  <a:srgbClr val="000000"/>
                </a:solidFill>
                <a:latin typeface="Bitstream Vera Sans Mono" charset="0"/>
              </a:rPr>
              <a:t>stdout</a:t>
            </a:r>
            <a:r>
              <a:rPr lang="en-CA">
                <a:solidFill>
                  <a:srgbClr val="000000"/>
                </a:solidFill>
                <a:latin typeface="Bitstream Vera Serif" charset="0"/>
              </a:rPr>
              <a:t>, while the reversed </a:t>
            </a:r>
            <a:r>
              <a:rPr lang="en-CA" b="1">
                <a:solidFill>
                  <a:srgbClr val="000000"/>
                </a:solidFill>
                <a:latin typeface="Bitstream Vera Sans Mono" charset="0"/>
              </a:rPr>
              <a:t>rot13 fuurfu</a:t>
            </a:r>
            <a:r>
              <a:rPr lang="en-CA">
                <a:solidFill>
                  <a:srgbClr val="000000"/>
                </a:solidFill>
                <a:latin typeface="Bitstream Vera Serif" charset="0"/>
              </a:rPr>
              <a:t> displays </a:t>
            </a:r>
            <a:r>
              <a:rPr lang="en-CA" b="1">
                <a:solidFill>
                  <a:srgbClr val="000000"/>
                </a:solidFill>
                <a:latin typeface="Bitstream Vera Sans Mono" charset="0"/>
              </a:rPr>
              <a:t>sheesh</a:t>
            </a:r>
            <a:r>
              <a:rPr lang="en-CA">
                <a:solidFill>
                  <a:srgbClr val="000000"/>
                </a:solidFill>
                <a:latin typeface="Bitstream Vera Serif" charset="0"/>
              </a:rPr>
              <a:t>.</a:t>
            </a:r>
          </a:p>
        </p:txBody>
      </p:sp>
    </p:spTree>
    <p:extLst>
      <p:ext uri="{BB962C8B-B14F-4D97-AF65-F5344CB8AC3E}">
        <p14:creationId xmlns:p14="http://schemas.microsoft.com/office/powerpoint/2010/main" val="83636901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658378" y="27709"/>
            <a:ext cx="8490240" cy="59535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639" tIns="40820" rIns="81639" bIns="40820"/>
          <a:lstStyle>
            <a:lvl1pPr marL="358775" indent="-358775">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Times New Roman" charset="0"/>
                <a:ea typeface="ＭＳ Ｐゴシック" charset="0"/>
                <a:cs typeface="DejaVu Sans" charset="0"/>
              </a:defRPr>
            </a:lvl9pPr>
          </a:lstStyle>
          <a:p>
            <a:pPr algn="ctr">
              <a:spcAft>
                <a:spcPts val="771"/>
              </a:spcAft>
            </a:pPr>
            <a:r>
              <a:rPr lang="en-CA" sz="2900" b="1" dirty="0">
                <a:solidFill>
                  <a:srgbClr val="000000"/>
                </a:solidFill>
                <a:latin typeface="Bitstream Vera Sans" charset="0"/>
              </a:rPr>
              <a:t>When to write a function</a:t>
            </a:r>
          </a:p>
          <a:p>
            <a:pPr>
              <a:spcAft>
                <a:spcPts val="771"/>
              </a:spcAft>
            </a:pPr>
            <a:r>
              <a:rPr lang="en-CA" dirty="0">
                <a:solidFill>
                  <a:srgbClr val="000000"/>
                </a:solidFill>
                <a:latin typeface="Bitstream Vera Serif" charset="0"/>
              </a:rPr>
              <a:t>There are a lot of scripting situations where writing a short function of your own is a good idea. </a:t>
            </a:r>
          </a:p>
          <a:p>
            <a:pPr>
              <a:spcAft>
                <a:spcPts val="771"/>
              </a:spcAft>
            </a:pPr>
            <a:r>
              <a:rPr lang="en-CA" dirty="0">
                <a:solidFill>
                  <a:srgbClr val="000000"/>
                </a:solidFill>
                <a:latin typeface="Bitstream Vera Serif" charset="0"/>
              </a:rPr>
              <a:t>Some of these include:</a:t>
            </a:r>
          </a:p>
          <a:p>
            <a:pPr>
              <a:spcAft>
                <a:spcPts val="771"/>
              </a:spcAft>
              <a:buSzPct val="45000"/>
              <a:buFont typeface="Wingdings" charset="0"/>
              <a:buChar char=""/>
            </a:pPr>
            <a:r>
              <a:rPr lang="en-CA" dirty="0">
                <a:solidFill>
                  <a:srgbClr val="000000"/>
                </a:solidFill>
                <a:latin typeface="Bitstream Vera Serif" charset="0"/>
              </a:rPr>
              <a:t>Some common activity that will be used frequently</a:t>
            </a:r>
          </a:p>
          <a:p>
            <a:pPr>
              <a:spcAft>
                <a:spcPts val="771"/>
              </a:spcAft>
              <a:buSzPct val="45000"/>
              <a:buFont typeface="Wingdings" charset="0"/>
              <a:buChar char=""/>
            </a:pPr>
            <a:r>
              <a:rPr lang="en-CA" dirty="0">
                <a:solidFill>
                  <a:srgbClr val="000000"/>
                </a:solidFill>
                <a:latin typeface="Bitstream Vera Serif" charset="0"/>
              </a:rPr>
              <a:t>Part of a larger script that will be repeated at least 2 or 3 times, perhaps slightly differently each time</a:t>
            </a:r>
          </a:p>
          <a:p>
            <a:pPr>
              <a:spcAft>
                <a:spcPts val="771"/>
              </a:spcAft>
              <a:buSzPct val="45000"/>
              <a:buFont typeface="Wingdings" charset="0"/>
              <a:buChar char=""/>
            </a:pPr>
            <a:r>
              <a:rPr lang="en-CA" dirty="0">
                <a:solidFill>
                  <a:srgbClr val="000000"/>
                </a:solidFill>
                <a:latin typeface="Bitstream Vera Serif" charset="0"/>
              </a:rPr>
              <a:t>An uncommon activity used only once in a while, but you don't want to have to remember the details</a:t>
            </a:r>
          </a:p>
          <a:p>
            <a:pPr>
              <a:spcAft>
                <a:spcPts val="771"/>
              </a:spcAft>
              <a:buSzPct val="45000"/>
              <a:buFont typeface="Wingdings" charset="0"/>
              <a:buChar char=""/>
            </a:pPr>
            <a:r>
              <a:rPr lang="en-CA" dirty="0">
                <a:solidFill>
                  <a:srgbClr val="000000"/>
                </a:solidFill>
                <a:latin typeface="Bitstream Vera Serif" charset="0"/>
              </a:rPr>
              <a:t>A tricky bit of logic – write once, use over and over, even if its not often</a:t>
            </a:r>
          </a:p>
          <a:p>
            <a:pPr>
              <a:spcAft>
                <a:spcPts val="771"/>
              </a:spcAft>
              <a:buSzPct val="45000"/>
              <a:buFont typeface="Wingdings" charset="0"/>
              <a:buChar char=""/>
            </a:pPr>
            <a:r>
              <a:rPr lang="en-CA" dirty="0">
                <a:solidFill>
                  <a:srgbClr val="000000"/>
                </a:solidFill>
                <a:latin typeface="Bitstream Vera Serif" charset="0"/>
              </a:rPr>
              <a:t>A part of a large script that will only be used once</a:t>
            </a:r>
          </a:p>
          <a:p>
            <a:pPr>
              <a:spcAft>
                <a:spcPts val="771"/>
              </a:spcAft>
              <a:buSzPct val="45000"/>
              <a:buFont typeface="Wingdings" charset="0"/>
              <a:buChar char=""/>
            </a:pPr>
            <a:r>
              <a:rPr lang="en-CA" dirty="0">
                <a:solidFill>
                  <a:srgbClr val="000000"/>
                </a:solidFill>
                <a:latin typeface="Bitstream Vera Serif" charset="0"/>
              </a:rPr>
              <a:t>The "Lego block" approach to scripting – develop functions that can be "plugged together" to form a complete script with a little "glue"</a:t>
            </a:r>
          </a:p>
        </p:txBody>
      </p:sp>
    </p:spTree>
    <p:extLst>
      <p:ext uri="{BB962C8B-B14F-4D97-AF65-F5344CB8AC3E}">
        <p14:creationId xmlns:p14="http://schemas.microsoft.com/office/powerpoint/2010/main" val="62213255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script can test whether or not standard input is a terminal</a:t>
            </a:r>
          </a:p>
          <a:p>
            <a:pPr marL="109537" indent="0">
              <a:buNone/>
            </a:pPr>
            <a:endParaRPr lang="en-US" dirty="0"/>
          </a:p>
          <a:p>
            <a:pPr marL="109537" indent="0">
              <a:buNone/>
            </a:pPr>
            <a:r>
              <a:rPr lang="en-US" dirty="0" smtClean="0">
                <a:latin typeface="Courier New"/>
                <a:cs typeface="Courier New"/>
              </a:rPr>
              <a:t>[ -t 0 ]</a:t>
            </a:r>
          </a:p>
          <a:p>
            <a:pPr marL="109537" indent="0">
              <a:buNone/>
            </a:pPr>
            <a:endParaRPr lang="en-US" dirty="0">
              <a:latin typeface="Courier New"/>
              <a:cs typeface="Courier New"/>
            </a:endParaRPr>
          </a:p>
          <a:p>
            <a:r>
              <a:rPr lang="en-US" dirty="0" smtClean="0">
                <a:cs typeface="Courier New"/>
              </a:rPr>
              <a:t>What about standard output, and standard error? (hint, 0, 1, 2)</a:t>
            </a:r>
          </a:p>
          <a:p>
            <a:r>
              <a:rPr lang="en-US" dirty="0" smtClean="0">
                <a:cs typeface="Courier New"/>
              </a:rPr>
              <a:t>For example, if we redirect the output of one command into our script , then </a:t>
            </a:r>
            <a:r>
              <a:rPr lang="en-US" dirty="0" err="1" smtClean="0">
                <a:cs typeface="Courier New"/>
              </a:rPr>
              <a:t>stdin</a:t>
            </a:r>
            <a:r>
              <a:rPr lang="en-US" dirty="0" smtClean="0">
                <a:cs typeface="Courier New"/>
              </a:rPr>
              <a:t> is not a terminal</a:t>
            </a:r>
            <a:endParaRPr lang="en-US" dirty="0">
              <a:cs typeface="Courier New"/>
            </a:endParaRPr>
          </a:p>
        </p:txBody>
      </p:sp>
      <p:sp>
        <p:nvSpPr>
          <p:cNvPr id="3" name="Title 2"/>
          <p:cNvSpPr>
            <a:spLocks noGrp="1"/>
          </p:cNvSpPr>
          <p:nvPr>
            <p:ph type="title"/>
          </p:nvPr>
        </p:nvSpPr>
        <p:spPr/>
        <p:txBody>
          <a:bodyPr/>
          <a:lstStyle/>
          <a:p>
            <a:r>
              <a:rPr lang="en-US" dirty="0" smtClean="0"/>
              <a:t>Is </a:t>
            </a:r>
            <a:r>
              <a:rPr lang="en-US" dirty="0" err="1" smtClean="0"/>
              <a:t>stdin</a:t>
            </a:r>
            <a:r>
              <a:rPr lang="en-US" dirty="0" smtClean="0"/>
              <a:t> a terminal?</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a:t>
            </a:fld>
            <a:endParaRPr lang="en-US"/>
          </a:p>
        </p:txBody>
      </p:sp>
    </p:spTree>
    <p:extLst>
      <p:ext uri="{BB962C8B-B14F-4D97-AF65-F5344CB8AC3E}">
        <p14:creationId xmlns:p14="http://schemas.microsoft.com/office/powerpoint/2010/main" val="37960294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cs typeface="Courier New"/>
              </a:rPr>
              <a:t>Occasionally you'll see a command </a:t>
            </a:r>
            <a:r>
              <a:rPr lang="en-US" dirty="0" smtClean="0">
                <a:cs typeface="Courier New"/>
              </a:rPr>
              <a:t>called, :</a:t>
            </a:r>
          </a:p>
          <a:p>
            <a:r>
              <a:rPr lang="en-US" dirty="0" smtClean="0">
                <a:cs typeface="Courier New"/>
              </a:rPr>
              <a:t>The command is actually colon, ":"</a:t>
            </a:r>
            <a:endParaRPr lang="en-US" dirty="0">
              <a:cs typeface="Courier New"/>
            </a:endParaRPr>
          </a:p>
          <a:p>
            <a:r>
              <a:rPr lang="en-US" dirty="0" smtClean="0">
                <a:latin typeface="Courier New"/>
                <a:cs typeface="Courier New"/>
              </a:rPr>
              <a:t>: arguments</a:t>
            </a:r>
          </a:p>
          <a:p>
            <a:r>
              <a:rPr lang="en-US" dirty="0" smtClean="0">
                <a:cs typeface="Courier New"/>
              </a:rPr>
              <a:t>That command expands its arguments and does nothing with them, resulting in a 0 exit status</a:t>
            </a:r>
            <a:endParaRPr lang="en-US" dirty="0">
              <a:cs typeface="Courier New"/>
            </a:endParaRPr>
          </a:p>
        </p:txBody>
      </p:sp>
      <p:sp>
        <p:nvSpPr>
          <p:cNvPr id="3" name="Title 2"/>
          <p:cNvSpPr>
            <a:spLocks noGrp="1"/>
          </p:cNvSpPr>
          <p:nvPr>
            <p:ph type="title"/>
          </p:nvPr>
        </p:nvSpPr>
        <p:spPr/>
        <p:txBody>
          <a:bodyPr>
            <a:noAutofit/>
          </a:bodyPr>
          <a:lstStyle/>
          <a:p>
            <a:r>
              <a:rPr lang="en-US" sz="3600" dirty="0" smtClean="0"/>
              <a:t>The command that does nothing</a:t>
            </a:r>
            <a:endParaRPr lang="en-US" sz="3600"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4</a:t>
            </a:fld>
            <a:endParaRPr lang="en-US"/>
          </a:p>
        </p:txBody>
      </p:sp>
    </p:spTree>
    <p:extLst>
      <p:ext uri="{BB962C8B-B14F-4D97-AF65-F5344CB8AC3E}">
        <p14:creationId xmlns:p14="http://schemas.microsoft.com/office/powerpoint/2010/main" val="22940419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029200"/>
          </a:xfrm>
        </p:spPr>
        <p:txBody>
          <a:bodyPr/>
          <a:lstStyle/>
          <a:p>
            <a:r>
              <a:rPr lang="en-US" dirty="0" smtClean="0"/>
              <a:t>when you finish a script, you need to run it to verify correct operation</a:t>
            </a:r>
          </a:p>
          <a:p>
            <a:r>
              <a:rPr lang="en-US" dirty="0" smtClean="0"/>
              <a:t>you're expecting certain things from your script on certain runs</a:t>
            </a:r>
          </a:p>
          <a:p>
            <a:pPr lvl="1"/>
            <a:r>
              <a:rPr lang="en-US" dirty="0" smtClean="0"/>
              <a:t>example: it expects arguments and you supply none – it should print an error message</a:t>
            </a:r>
          </a:p>
          <a:p>
            <a:pPr lvl="1"/>
            <a:r>
              <a:rPr lang="en-US" dirty="0" smtClean="0"/>
              <a:t>example: you supply the wrong number of arguments – it should print an error message</a:t>
            </a:r>
          </a:p>
          <a:p>
            <a:r>
              <a:rPr lang="en-US" dirty="0" smtClean="0"/>
              <a:t>run your script with good input, and bad</a:t>
            </a:r>
          </a:p>
          <a:p>
            <a:pPr lvl="1"/>
            <a:r>
              <a:rPr lang="en-US" dirty="0" smtClean="0"/>
              <a:t>check that operation is correct for good and bad</a:t>
            </a:r>
          </a:p>
          <a:p>
            <a:pPr lvl="1"/>
            <a:r>
              <a:rPr lang="en-US" dirty="0" smtClean="0"/>
              <a:t>testing should "cover" all lines of code: every line of the script runs at least once during all your testing</a:t>
            </a:r>
          </a:p>
        </p:txBody>
      </p:sp>
      <p:sp>
        <p:nvSpPr>
          <p:cNvPr id="3" name="Title 2"/>
          <p:cNvSpPr>
            <a:spLocks noGrp="1"/>
          </p:cNvSpPr>
          <p:nvPr>
            <p:ph type="title"/>
          </p:nvPr>
        </p:nvSpPr>
        <p:spPr/>
        <p:txBody>
          <a:bodyPr/>
          <a:lstStyle/>
          <a:p>
            <a:r>
              <a:rPr lang="en-US" dirty="0" smtClean="0"/>
              <a:t>Testing your scripts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5</a:t>
            </a:fld>
            <a:endParaRPr lang="en-US"/>
          </a:p>
        </p:txBody>
      </p:sp>
    </p:spTree>
    <p:extLst>
      <p:ext uri="{BB962C8B-B14F-4D97-AF65-F5344CB8AC3E}">
        <p14:creationId xmlns:p14="http://schemas.microsoft.com/office/powerpoint/2010/main" val="306035705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test your script incrementally as you build it up into its final form</a:t>
            </a:r>
          </a:p>
          <a:p>
            <a:r>
              <a:rPr lang="en-US" dirty="0" smtClean="0"/>
              <a:t>you need to be able to determine whether your script is behaving as you intended</a:t>
            </a:r>
          </a:p>
          <a:p>
            <a:r>
              <a:rPr lang="en-US" dirty="0" smtClean="0"/>
              <a:t>use –x and/or –v to "watch" it execute:</a:t>
            </a:r>
          </a:p>
          <a:p>
            <a:pPr lvl="1"/>
            <a:r>
              <a:rPr lang="en-US" dirty="0" err="1" smtClean="0"/>
              <a:t>sh</a:t>
            </a:r>
            <a:r>
              <a:rPr lang="en-US" dirty="0" smtClean="0"/>
              <a:t> –x –u </a:t>
            </a:r>
            <a:r>
              <a:rPr lang="en-US" dirty="0" err="1" smtClean="0"/>
              <a:t>myscript.sh</a:t>
            </a:r>
            <a:endParaRPr lang="en-US" dirty="0"/>
          </a:p>
          <a:p>
            <a:pPr lvl="1"/>
            <a:r>
              <a:rPr lang="en-US" dirty="0" smtClean="0"/>
              <a:t>-x: print each statement before executing</a:t>
            </a:r>
          </a:p>
        </p:txBody>
      </p:sp>
      <p:sp>
        <p:nvSpPr>
          <p:cNvPr id="3" name="Title 2"/>
          <p:cNvSpPr>
            <a:spLocks noGrp="1"/>
          </p:cNvSpPr>
          <p:nvPr>
            <p:ph type="title"/>
          </p:nvPr>
        </p:nvSpPr>
        <p:spPr/>
        <p:txBody>
          <a:bodyPr>
            <a:normAutofit fontScale="90000"/>
          </a:bodyPr>
          <a:lstStyle/>
          <a:p>
            <a:r>
              <a:rPr lang="en-US" dirty="0" smtClean="0"/>
              <a:t>Scripts and the checking program</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6</a:t>
            </a:fld>
            <a:endParaRPr lang="en-US"/>
          </a:p>
        </p:txBody>
      </p:sp>
    </p:spTree>
    <p:extLst>
      <p:ext uri="{BB962C8B-B14F-4D97-AF65-F5344CB8AC3E}">
        <p14:creationId xmlns:p14="http://schemas.microsoft.com/office/powerpoint/2010/main" val="357615611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a:t>http://</a:t>
            </a:r>
            <a:r>
              <a:rPr lang="en-US" sz="1600" dirty="0" err="1"/>
              <a:t>teaching.idallen.com</a:t>
            </a:r>
            <a:r>
              <a:rPr lang="en-US" sz="1600" dirty="0"/>
              <a:t>/cst8207/13w/notes/</a:t>
            </a:r>
            <a:r>
              <a:rPr lang="en-US" sz="1600" dirty="0" smtClean="0"/>
              <a:t>320_shell_variables.html</a:t>
            </a:r>
          </a:p>
          <a:p>
            <a:r>
              <a:rPr lang="en-US" sz="1600" dirty="0"/>
              <a:t>http://</a:t>
            </a:r>
            <a:r>
              <a:rPr lang="en-US" sz="1600" dirty="0" err="1"/>
              <a:t>teaching.idallen.com</a:t>
            </a:r>
            <a:r>
              <a:rPr lang="en-US" sz="1600" dirty="0"/>
              <a:t>/cst8207/13w/notes/</a:t>
            </a:r>
            <a:r>
              <a:rPr lang="en-US" sz="1600" dirty="0" smtClean="0"/>
              <a:t>440_quotes.html</a:t>
            </a:r>
          </a:p>
          <a:p>
            <a:endParaRPr lang="en-US" sz="1600" dirty="0"/>
          </a:p>
          <a:p>
            <a:r>
              <a:rPr lang="en-US" sz="2800" dirty="0" smtClean="0"/>
              <a:t>You want variables to be inside double quotes, for three main reasons:</a:t>
            </a:r>
          </a:p>
          <a:p>
            <a:pPr marL="849313" lvl="1" indent="-457200">
              <a:buFont typeface="+mj-lt"/>
              <a:buAutoNum type="arabicPeriod"/>
            </a:pPr>
            <a:r>
              <a:rPr lang="en-US" sz="2000" dirty="0" err="1" smtClean="0"/>
              <a:t>globbing</a:t>
            </a:r>
            <a:r>
              <a:rPr lang="en-US" sz="2000" dirty="0" smtClean="0"/>
              <a:t> characters inside the variable will not be used to match filenames when double </a:t>
            </a:r>
            <a:r>
              <a:rPr lang="en-US" sz="2000" dirty="0" err="1" smtClean="0"/>
              <a:t>qoutes</a:t>
            </a:r>
            <a:r>
              <a:rPr lang="en-US" sz="2000" dirty="0" smtClean="0"/>
              <a:t> are used</a:t>
            </a:r>
          </a:p>
          <a:p>
            <a:pPr marL="849313" lvl="1" indent="-457200">
              <a:buFont typeface="+mj-lt"/>
              <a:buAutoNum type="arabicPeriod"/>
            </a:pPr>
            <a:r>
              <a:rPr lang="en-US" sz="2000" dirty="0" smtClean="0"/>
              <a:t>if the variable is empty, without double quotes it vanishes completely, and that's normally not what we want</a:t>
            </a:r>
          </a:p>
          <a:p>
            <a:pPr marL="849313" lvl="1" indent="-457200">
              <a:buFont typeface="+mj-lt"/>
              <a:buAutoNum type="arabicPeriod"/>
            </a:pPr>
            <a:r>
              <a:rPr lang="en-US" sz="2000" dirty="0" smtClean="0"/>
              <a:t>Spaces inside the variable will not split the value into words if double quotes surround the variable</a:t>
            </a:r>
          </a:p>
          <a:p>
            <a:pPr marL="392113" lvl="1" indent="0">
              <a:buNone/>
            </a:pPr>
            <a:endParaRPr lang="en-US" sz="1800" dirty="0" smtClean="0"/>
          </a:p>
          <a:p>
            <a:pPr lvl="1"/>
            <a:endParaRPr lang="en-US" sz="1800" dirty="0" smtClean="0"/>
          </a:p>
          <a:p>
            <a:pPr marL="109537" indent="0">
              <a:buNone/>
            </a:pPr>
            <a:endParaRPr lang="en-US" dirty="0"/>
          </a:p>
        </p:txBody>
      </p:sp>
      <p:sp>
        <p:nvSpPr>
          <p:cNvPr id="3" name="Title 2"/>
          <p:cNvSpPr>
            <a:spLocks noGrp="1"/>
          </p:cNvSpPr>
          <p:nvPr>
            <p:ph type="title"/>
          </p:nvPr>
        </p:nvSpPr>
        <p:spPr/>
        <p:txBody>
          <a:bodyPr/>
          <a:lstStyle/>
          <a:p>
            <a:r>
              <a:rPr lang="en-US" dirty="0" smtClean="0"/>
              <a:t>Refresher on quoting</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7</a:t>
            </a:fld>
            <a:endParaRPr lang="en-US"/>
          </a:p>
        </p:txBody>
      </p:sp>
    </p:spTree>
    <p:extLst>
      <p:ext uri="{BB962C8B-B14F-4D97-AF65-F5344CB8AC3E}">
        <p14:creationId xmlns:p14="http://schemas.microsoft.com/office/powerpoint/2010/main" val="199309416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200" dirty="0" smtClean="0"/>
              <a:t>If a </a:t>
            </a:r>
            <a:r>
              <a:rPr lang="en-US" sz="2200" dirty="0"/>
              <a:t>variable has a null value, </a:t>
            </a:r>
            <a:r>
              <a:rPr lang="en-US" sz="2200" dirty="0" smtClean="0"/>
              <a:t>as </a:t>
            </a:r>
            <a:r>
              <a:rPr lang="en-US" sz="2200" dirty="0"/>
              <a:t>in</a:t>
            </a:r>
          </a:p>
          <a:p>
            <a:pPr marL="392113" lvl="1" indent="0">
              <a:buNone/>
            </a:pPr>
            <a:r>
              <a:rPr lang="en-US" sz="1800" dirty="0" err="1"/>
              <a:t>myvar</a:t>
            </a:r>
            <a:r>
              <a:rPr lang="en-US" sz="1800" dirty="0" smtClean="0"/>
              <a:t>=</a:t>
            </a:r>
          </a:p>
          <a:p>
            <a:pPr marL="392113" lvl="1" indent="0">
              <a:buNone/>
            </a:pPr>
            <a:r>
              <a:rPr lang="en-US" sz="1800" dirty="0" smtClean="0"/>
              <a:t># both of the following result in an error, because </a:t>
            </a:r>
            <a:r>
              <a:rPr lang="en-US" sz="1800" dirty="0" err="1" smtClean="0"/>
              <a:t>myvar</a:t>
            </a:r>
            <a:r>
              <a:rPr lang="en-US" sz="1800" dirty="0" smtClean="0"/>
              <a:t> is empty</a:t>
            </a:r>
            <a:endParaRPr lang="en-US" sz="1800" dirty="0"/>
          </a:p>
          <a:p>
            <a:pPr marL="392113" lvl="1" indent="0">
              <a:buNone/>
            </a:pPr>
            <a:r>
              <a:rPr lang="en-US" sz="1800" dirty="0"/>
              <a:t>if [ $</a:t>
            </a:r>
            <a:r>
              <a:rPr lang="en-US" sz="1800" dirty="0" err="1"/>
              <a:t>myvar</a:t>
            </a:r>
            <a:r>
              <a:rPr lang="en-US" sz="1800" dirty="0"/>
              <a:t> = something ] ; then echo yes; </a:t>
            </a:r>
            <a:r>
              <a:rPr lang="en-US" sz="1800" dirty="0" smtClean="0"/>
              <a:t>fi</a:t>
            </a:r>
          </a:p>
          <a:p>
            <a:pPr marL="392113" lvl="1" indent="0">
              <a:buNone/>
            </a:pPr>
            <a:r>
              <a:rPr lang="en-US" sz="1800" dirty="0" smtClean="0"/>
              <a:t># after variable expansion the above becomes (error)</a:t>
            </a:r>
            <a:endParaRPr lang="en-US" sz="1800" dirty="0"/>
          </a:p>
          <a:p>
            <a:pPr marL="392113" lvl="1" indent="0">
              <a:buNone/>
            </a:pPr>
            <a:r>
              <a:rPr lang="en-US" sz="1800" dirty="0"/>
              <a:t>if [ = something ] ; then echo yes; </a:t>
            </a:r>
            <a:r>
              <a:rPr lang="en-US" sz="1800" dirty="0" smtClean="0"/>
              <a:t>fi</a:t>
            </a:r>
          </a:p>
          <a:p>
            <a:pPr marL="392113" lvl="1" indent="0">
              <a:buNone/>
            </a:pPr>
            <a:endParaRPr lang="en-US" sz="1800" dirty="0"/>
          </a:p>
          <a:p>
            <a:r>
              <a:rPr lang="en-US" sz="2200" dirty="0" smtClean="0"/>
              <a:t>If we put the same variable in double quotes:</a:t>
            </a:r>
          </a:p>
          <a:p>
            <a:pPr marL="392113" lvl="1" indent="0">
              <a:buNone/>
            </a:pPr>
            <a:r>
              <a:rPr lang="en-US" sz="1800" dirty="0" err="1" smtClean="0"/>
              <a:t>myvar</a:t>
            </a:r>
            <a:r>
              <a:rPr lang="en-US" sz="1800" dirty="0" smtClean="0"/>
              <a:t>=</a:t>
            </a:r>
          </a:p>
          <a:p>
            <a:pPr marL="392113" lvl="1" indent="0">
              <a:buNone/>
            </a:pPr>
            <a:r>
              <a:rPr lang="en-US" sz="1800" dirty="0" smtClean="0"/>
              <a:t># both of the following do not result in an error (or any output)</a:t>
            </a:r>
          </a:p>
          <a:p>
            <a:pPr marL="392113" lvl="1" indent="0">
              <a:buNone/>
            </a:pPr>
            <a:r>
              <a:rPr lang="en-US" sz="1800" dirty="0" smtClean="0"/>
              <a:t>if [ "$</a:t>
            </a:r>
            <a:r>
              <a:rPr lang="en-US" sz="1800" dirty="0" err="1" smtClean="0"/>
              <a:t>myvar</a:t>
            </a:r>
            <a:r>
              <a:rPr lang="en-US" sz="1800" dirty="0" smtClean="0"/>
              <a:t>" = something ] ; then echo yes ; fi</a:t>
            </a:r>
          </a:p>
          <a:p>
            <a:pPr marL="392113" lvl="1" indent="0">
              <a:buNone/>
            </a:pPr>
            <a:r>
              <a:rPr lang="en-US" sz="1800" dirty="0" smtClean="0"/>
              <a:t># after variable expansion the above becomes same as</a:t>
            </a:r>
          </a:p>
          <a:p>
            <a:pPr marL="392113" lvl="1" indent="0">
              <a:buNone/>
            </a:pPr>
            <a:r>
              <a:rPr lang="en-US" sz="1800" dirty="0" smtClean="0"/>
              <a:t>if [ "" = something ] ; then echo yes ; fi</a:t>
            </a:r>
          </a:p>
          <a:p>
            <a:pPr marL="109537" indent="0">
              <a:buNone/>
            </a:pPr>
            <a:r>
              <a:rPr lang="en-US" sz="2200" dirty="0" smtClean="0"/>
              <a:t>   </a:t>
            </a:r>
            <a:endParaRPr lang="en-US" sz="2200" dirty="0"/>
          </a:p>
          <a:p>
            <a:endParaRPr lang="en-US" dirty="0"/>
          </a:p>
        </p:txBody>
      </p:sp>
      <p:sp>
        <p:nvSpPr>
          <p:cNvPr id="3" name="Title 2"/>
          <p:cNvSpPr>
            <a:spLocks noGrp="1"/>
          </p:cNvSpPr>
          <p:nvPr>
            <p:ph type="title"/>
          </p:nvPr>
        </p:nvSpPr>
        <p:spPr/>
        <p:txBody>
          <a:bodyPr/>
          <a:lstStyle/>
          <a:p>
            <a:r>
              <a:rPr lang="en-US" dirty="0" smtClean="0"/>
              <a:t>Variables with null values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8</a:t>
            </a:fld>
            <a:endParaRPr lang="en-US"/>
          </a:p>
        </p:txBody>
      </p:sp>
    </p:spTree>
    <p:extLst>
      <p:ext uri="{BB962C8B-B14F-4D97-AF65-F5344CB8AC3E}">
        <p14:creationId xmlns:p14="http://schemas.microsoft.com/office/powerpoint/2010/main" val="270401615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formatted printing (man </a:t>
            </a:r>
            <a:r>
              <a:rPr lang="en-US" dirty="0" err="1" smtClean="0"/>
              <a:t>printf</a:t>
            </a:r>
            <a:r>
              <a:rPr lang="en-US" dirty="0" smtClean="0"/>
              <a:t>)</a:t>
            </a:r>
          </a:p>
          <a:p>
            <a:r>
              <a:rPr lang="en-US" dirty="0" err="1" smtClean="0">
                <a:latin typeface="Courier New"/>
                <a:cs typeface="Courier New"/>
              </a:rPr>
              <a:t>printf</a:t>
            </a:r>
            <a:r>
              <a:rPr lang="en-US" dirty="0" smtClean="0">
                <a:latin typeface="Courier New"/>
                <a:cs typeface="Courier New"/>
              </a:rPr>
              <a:t> format arguments [...]</a:t>
            </a:r>
          </a:p>
          <a:p>
            <a:pPr lvl="1"/>
            <a:r>
              <a:rPr lang="en-US" dirty="0" smtClean="0">
                <a:latin typeface="Courier New"/>
                <a:cs typeface="Courier New"/>
              </a:rPr>
              <a:t>format</a:t>
            </a:r>
            <a:r>
              <a:rPr lang="en-US" dirty="0" smtClean="0">
                <a:cs typeface="Courier New"/>
              </a:rPr>
              <a:t> is a string of characters containing</a:t>
            </a:r>
          </a:p>
          <a:p>
            <a:pPr lvl="2"/>
            <a:r>
              <a:rPr lang="en-US" dirty="0" smtClean="0">
                <a:cs typeface="Courier New"/>
              </a:rPr>
              <a:t>plain characters: copied straight to output</a:t>
            </a:r>
          </a:p>
          <a:p>
            <a:pPr lvl="2"/>
            <a:r>
              <a:rPr lang="en-US" dirty="0" smtClean="0">
                <a:cs typeface="Courier New"/>
              </a:rPr>
              <a:t>escape sequences: </a:t>
            </a:r>
          </a:p>
          <a:p>
            <a:pPr lvl="3"/>
            <a:r>
              <a:rPr lang="en-US" dirty="0" smtClean="0">
                <a:cs typeface="Courier New"/>
              </a:rPr>
              <a:t>\n : newline</a:t>
            </a:r>
          </a:p>
          <a:p>
            <a:pPr lvl="3"/>
            <a:r>
              <a:rPr lang="en-US" dirty="0" smtClean="0">
                <a:cs typeface="Courier New"/>
              </a:rPr>
              <a:t>\t : tab</a:t>
            </a:r>
          </a:p>
          <a:p>
            <a:pPr lvl="3"/>
            <a:r>
              <a:rPr lang="en-US" dirty="0" smtClean="0">
                <a:cs typeface="Courier New"/>
              </a:rPr>
              <a:t>\a : bell (try it!)</a:t>
            </a:r>
          </a:p>
          <a:p>
            <a:pPr lvl="2"/>
            <a:r>
              <a:rPr lang="en-US" dirty="0" smtClean="0">
                <a:cs typeface="Courier New"/>
              </a:rPr>
              <a:t>format specifications with three parts</a:t>
            </a:r>
          </a:p>
          <a:p>
            <a:pPr lvl="3"/>
            <a:r>
              <a:rPr lang="en-US" dirty="0" smtClean="0">
                <a:latin typeface="Courier New"/>
                <a:cs typeface="Courier New"/>
              </a:rPr>
              <a:t>flag</a:t>
            </a:r>
          </a:p>
          <a:p>
            <a:pPr lvl="3"/>
            <a:r>
              <a:rPr lang="en-US" dirty="0" smtClean="0">
                <a:latin typeface="Courier New"/>
                <a:cs typeface="Courier New"/>
              </a:rPr>
              <a:t>width</a:t>
            </a:r>
          </a:p>
          <a:p>
            <a:pPr lvl="3"/>
            <a:r>
              <a:rPr lang="en-US" dirty="0" smtClean="0">
                <a:latin typeface="Courier New"/>
                <a:cs typeface="Courier New"/>
              </a:rPr>
              <a:t>precision</a:t>
            </a:r>
          </a:p>
          <a:p>
            <a:endParaRPr lang="en-US" dirty="0"/>
          </a:p>
        </p:txBody>
      </p:sp>
      <p:sp>
        <p:nvSpPr>
          <p:cNvPr id="3" name="Title 2"/>
          <p:cNvSpPr>
            <a:spLocks noGrp="1"/>
          </p:cNvSpPr>
          <p:nvPr>
            <p:ph type="title"/>
          </p:nvPr>
        </p:nvSpPr>
        <p:spPr/>
        <p:txBody>
          <a:bodyPr/>
          <a:lstStyle/>
          <a:p>
            <a:r>
              <a:rPr lang="en-US" dirty="0" err="1" smtClean="0"/>
              <a:t>printf</a:t>
            </a:r>
            <a:r>
              <a:rPr lang="en-US" dirty="0" smtClean="0"/>
              <a:t> for script output</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9</a:t>
            </a:fld>
            <a:endParaRPr lang="en-US"/>
          </a:p>
        </p:txBody>
      </p:sp>
    </p:spTree>
    <p:extLst>
      <p:ext uri="{BB962C8B-B14F-4D97-AF65-F5344CB8AC3E}">
        <p14:creationId xmlns:p14="http://schemas.microsoft.com/office/powerpoint/2010/main" val="2752113668"/>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00"/>
  <p:tag name="USESECONDARYMONITOR" val="True"/>
  <p:tag name="PARTICIPANTSINLEADERBOARD" val="5"/>
  <p:tag name="MULTIRESPDIVISOR" val="1"/>
  <p:tag name="SAVECSVWITHSESSION" val="False"/>
  <p:tag name="DISPLAYNAME" val="True"/>
  <p:tag name="PRRESPONSE7" val="4"/>
  <p:tag name="POLLINGCYCLE" val="2"/>
  <p:tag name="STDCHART" val="1"/>
  <p:tag name="RESPTABLESTYLE" val="-1"/>
  <p:tag name="CUSTOMCELLBACKCOLOR1" val="-657956"/>
  <p:tag name="PRRESPONSE4" val="7"/>
  <p:tag name="ADVANCEDSETTINGSVIEW" val="False"/>
  <p:tag name="DELIMITERS" val="3.1"/>
  <p:tag name="TPFULLVERSION" val="4.2.3.2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18764</TotalTime>
  <Words>2172</Words>
  <Application>Microsoft Macintosh PowerPoint</Application>
  <PresentationFormat>On-screen Show (4:3)</PresentationFormat>
  <Paragraphs>289</Paragraphs>
  <Slides>29</Slides>
  <Notes>13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CST8177 – Linux II</vt:lpstr>
      <vt:lpstr>Topics</vt:lpstr>
      <vt:lpstr>Is stdin a terminal?</vt:lpstr>
      <vt:lpstr>The command that does nothing</vt:lpstr>
      <vt:lpstr>Testing your scripts</vt:lpstr>
      <vt:lpstr>Scripts and the checking program</vt:lpstr>
      <vt:lpstr>Refresher on quoting</vt:lpstr>
      <vt:lpstr>Variables with null values</vt:lpstr>
      <vt:lpstr>printf for script output</vt:lpstr>
      <vt:lpstr>printf format specifications</vt:lpstr>
      <vt:lpstr>printf format specifications (cont'd)</vt:lpstr>
      <vt:lpstr>printf examples</vt:lpstr>
      <vt:lpstr>case statement</vt:lpstr>
      <vt:lpstr>case statement continued</vt:lpstr>
      <vt:lpstr>case statement continued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CST8207 – Linux o/s i</dc:title>
  <dc:creator>Todd</dc:creator>
  <cp:lastModifiedBy>Todd</cp:lastModifiedBy>
  <cp:revision>284</cp:revision>
  <dcterms:created xsi:type="dcterms:W3CDTF">2006-08-16T00:00:00Z</dcterms:created>
  <dcterms:modified xsi:type="dcterms:W3CDTF">2014-03-13T13:48:42Z</dcterms:modified>
</cp:coreProperties>
</file>