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303" r:id="rId4"/>
    <p:sldId id="304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319" r:id="rId16"/>
    <p:sldId id="269" r:id="rId17"/>
    <p:sldId id="318" r:id="rId18"/>
    <p:sldId id="270" r:id="rId19"/>
    <p:sldId id="320" r:id="rId20"/>
    <p:sldId id="271" r:id="rId21"/>
    <p:sldId id="321" r:id="rId22"/>
    <p:sldId id="322" r:id="rId23"/>
    <p:sldId id="272" r:id="rId24"/>
    <p:sldId id="273" r:id="rId25"/>
    <p:sldId id="274" r:id="rId26"/>
    <p:sldId id="275" r:id="rId27"/>
    <p:sldId id="276" r:id="rId28"/>
    <p:sldId id="286" r:id="rId29"/>
    <p:sldId id="287" r:id="rId30"/>
    <p:sldId id="288" r:id="rId31"/>
    <p:sldId id="300" r:id="rId32"/>
    <p:sldId id="301" r:id="rId33"/>
    <p:sldId id="302" r:id="rId34"/>
    <p:sldId id="299" r:id="rId35"/>
    <p:sldId id="280" r:id="rId36"/>
    <p:sldId id="277" r:id="rId37"/>
    <p:sldId id="278" r:id="rId38"/>
    <p:sldId id="279" r:id="rId39"/>
    <p:sldId id="281" r:id="rId40"/>
    <p:sldId id="282" r:id="rId41"/>
  </p:sldIdLst>
  <p:sldSz cx="9144000" cy="6858000" type="screen4x3"/>
  <p:notesSz cx="7315200" cy="9601200"/>
  <p:custDataLst>
    <p:tags r:id="rId4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039" autoAdjust="0"/>
  </p:normalViewPr>
  <p:slideViewPr>
    <p:cSldViewPr>
      <p:cViewPr>
        <p:scale>
          <a:sx n="110" d="100"/>
          <a:sy n="110" d="100"/>
        </p:scale>
        <p:origin x="-72" y="9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8FF5BA2-89F1-924C-86B0-7A5CC4796FB9}" type="slidenum">
              <a:rPr lang="en-CA"/>
              <a:pPr>
                <a:defRPr/>
              </a:pPr>
              <a:t>3</a:t>
            </a:fld>
            <a:endParaRPr lang="en-CA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32118" y="4559662"/>
            <a:ext cx="5852459" cy="423386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736A1395-BDEE-D042-995C-E3884FCC77CD}" type="slidenum">
              <a:rPr lang="en-CA"/>
              <a:pPr>
                <a:defRPr/>
              </a:pPr>
              <a:t>4</a:t>
            </a:fld>
            <a:endParaRPr lang="en-CA"/>
          </a:p>
        </p:txBody>
      </p:sp>
      <p:sp>
        <p:nvSpPr>
          <p:cNvPr id="286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86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32118" y="4559662"/>
            <a:ext cx="5852459" cy="423386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ED28FFF-FE0D-9349-AC55-633F56DB8FF6}" type="slidenum">
              <a:rPr lang="en-CA"/>
              <a:pPr>
                <a:defRPr/>
              </a:pPr>
              <a:t>15</a:t>
            </a:fld>
            <a:endParaRPr lang="en-CA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32118" y="4559662"/>
            <a:ext cx="5852459" cy="423386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DB5D83D-919E-6446-9962-E212328C41E8}" type="slidenum">
              <a:rPr lang="en-CA"/>
              <a:pPr>
                <a:defRPr/>
              </a:pPr>
              <a:t>17</a:t>
            </a:fld>
            <a:endParaRPr lang="en-CA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32118" y="4559662"/>
            <a:ext cx="5852459" cy="423386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2BD23BD-84C9-3945-BECA-A06545FD9E57}" type="slidenum">
              <a:rPr lang="en-CA"/>
              <a:pPr>
                <a:defRPr/>
              </a:pPr>
              <a:t>21</a:t>
            </a:fld>
            <a:endParaRPr lang="en-CA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32118" y="4559662"/>
            <a:ext cx="5852459" cy="4233863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574DD0D-5BC6-4585-A363-0BAFD8382BE6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E27FE-4EF0-42D8-97B8-6378858B1A1B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4415-71F5-466F-8E66-5F42D7C22532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67714-5BEE-4B5B-9C04-6C20058B6CE1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AB9F9EE-55B9-447E-96AE-4890770D22A8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CBA95A-07EE-4800-B802-A178C6D7B71E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0348F7-2398-4900-9CDE-7AFB56E460AA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46A7C3-54FB-4DED-9785-1AE65F0D2F1B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C7A4C-D217-48BD-9A38-4FCB1B250784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24931D-6F21-421E-87A2-C66D17C11271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E466EFF-1399-490E-BD85-8C49FB1881F9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CST8207 - Shawn Unger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F14FFCF-E058-4511-811C-6D24FEC07CA6}" type="datetime1">
              <a:rPr lang="en-US"/>
              <a:pPr>
                <a:defRPr/>
              </a:pPr>
              <a:t>4/8/2014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CST8177 – Todd Kelley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Services, logging, accounting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Todd Kelley</a:t>
            </a:r>
          </a:p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kelleyt@algonquincollege.com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CST8177– Todd Kelley</a:t>
            </a:r>
            <a:endParaRPr lang="en-US" dirty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ssh</a:t>
            </a:r>
            <a:r>
              <a:rPr lang="en-US" dirty="0" smtClean="0"/>
              <a:t>/</a:t>
            </a:r>
            <a:r>
              <a:rPr lang="en-US" dirty="0" err="1" smtClean="0"/>
              <a:t>sshd_config</a:t>
            </a:r>
            <a:endParaRPr lang="en-US" dirty="0" smtClean="0"/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# Logging</a:t>
            </a: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# obsoletes </a:t>
            </a:r>
            <a:r>
              <a:rPr lang="en-US" sz="1800" dirty="0" err="1">
                <a:latin typeface="Courier New"/>
                <a:cs typeface="Courier New"/>
              </a:rPr>
              <a:t>QuietMode</a:t>
            </a:r>
            <a:r>
              <a:rPr lang="en-US" sz="1800" dirty="0">
                <a:latin typeface="Courier New"/>
                <a:cs typeface="Courier New"/>
              </a:rPr>
              <a:t> and </a:t>
            </a:r>
            <a:r>
              <a:rPr lang="en-US" sz="1800" dirty="0" err="1">
                <a:latin typeface="Courier New"/>
                <a:cs typeface="Courier New"/>
              </a:rPr>
              <a:t>FascistLogging</a:t>
            </a:r>
            <a:endParaRPr lang="en-US" sz="18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800" dirty="0" err="1">
                <a:latin typeface="Courier New"/>
                <a:cs typeface="Courier New"/>
              </a:rPr>
              <a:t>SyslogFacility</a:t>
            </a:r>
            <a:r>
              <a:rPr lang="en-US" sz="1800" dirty="0">
                <a:latin typeface="Courier New"/>
                <a:cs typeface="Courier New"/>
              </a:rPr>
              <a:t> AUTH</a:t>
            </a: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#</a:t>
            </a:r>
            <a:r>
              <a:rPr lang="en-US" sz="1800" dirty="0" err="1">
                <a:latin typeface="Courier New"/>
                <a:cs typeface="Courier New"/>
              </a:rPr>
              <a:t>SyslogFacility</a:t>
            </a:r>
            <a:r>
              <a:rPr lang="en-US" sz="1800" dirty="0">
                <a:latin typeface="Courier New"/>
                <a:cs typeface="Courier New"/>
              </a:rPr>
              <a:t> AUTHPRIV</a:t>
            </a: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#</a:t>
            </a:r>
            <a:r>
              <a:rPr lang="en-US" sz="1800" dirty="0" err="1">
                <a:latin typeface="Courier New"/>
                <a:cs typeface="Courier New"/>
              </a:rPr>
              <a:t>LogLevel</a:t>
            </a:r>
            <a:r>
              <a:rPr lang="en-US" sz="1800" dirty="0">
                <a:latin typeface="Courier New"/>
                <a:cs typeface="Courier New"/>
              </a:rPr>
              <a:t> INFO</a:t>
            </a:r>
          </a:p>
          <a:p>
            <a:pPr marL="109537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# Authentication:</a:t>
            </a:r>
          </a:p>
          <a:p>
            <a:pPr marL="109537" indent="0">
              <a:buNone/>
            </a:pPr>
            <a:endParaRPr lang="en-US" sz="1800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#</a:t>
            </a:r>
            <a:r>
              <a:rPr lang="en-US" sz="1800" dirty="0" err="1">
                <a:latin typeface="Courier New"/>
                <a:cs typeface="Courier New"/>
              </a:rPr>
              <a:t>LoginGraceTime</a:t>
            </a:r>
            <a:r>
              <a:rPr lang="en-US" sz="1800" dirty="0">
                <a:latin typeface="Courier New"/>
                <a:cs typeface="Courier New"/>
              </a:rPr>
              <a:t> 2m</a:t>
            </a: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#</a:t>
            </a:r>
            <a:r>
              <a:rPr lang="en-US" sz="1800" dirty="0" err="1">
                <a:latin typeface="Courier New"/>
                <a:cs typeface="Courier New"/>
              </a:rPr>
              <a:t>PermitRootLogin</a:t>
            </a:r>
            <a:r>
              <a:rPr lang="en-US" sz="1800" dirty="0">
                <a:latin typeface="Courier New"/>
                <a:cs typeface="Courier New"/>
              </a:rPr>
              <a:t> yes</a:t>
            </a: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#</a:t>
            </a:r>
            <a:r>
              <a:rPr lang="en-US" sz="1800" dirty="0" err="1">
                <a:latin typeface="Courier New"/>
                <a:cs typeface="Courier New"/>
              </a:rPr>
              <a:t>StrictModes</a:t>
            </a:r>
            <a:r>
              <a:rPr lang="en-US" sz="1800" dirty="0">
                <a:latin typeface="Courier New"/>
                <a:cs typeface="Courier New"/>
              </a:rPr>
              <a:t> yes</a:t>
            </a: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#</a:t>
            </a:r>
            <a:r>
              <a:rPr lang="en-US" sz="1800" dirty="0" err="1">
                <a:latin typeface="Courier New"/>
                <a:cs typeface="Courier New"/>
              </a:rPr>
              <a:t>MaxAuthTries</a:t>
            </a:r>
            <a:r>
              <a:rPr lang="en-US" sz="1800" dirty="0">
                <a:latin typeface="Courier New"/>
                <a:cs typeface="Courier New"/>
              </a:rPr>
              <a:t> 6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1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537" indent="0">
              <a:buNone/>
            </a:pPr>
            <a:r>
              <a:rPr lang="en-US" sz="2800" dirty="0" smtClean="0"/>
              <a:t>To comment out this line</a:t>
            </a:r>
            <a:endParaRPr lang="en-US" sz="2800" dirty="0"/>
          </a:p>
          <a:p>
            <a:pPr marL="109537" indent="0">
              <a:buNone/>
            </a:pPr>
            <a:r>
              <a:rPr lang="en-US" sz="2800" dirty="0" err="1" smtClean="0">
                <a:latin typeface="Courier New"/>
                <a:cs typeface="Courier New"/>
              </a:rPr>
              <a:t>SyslogFacility</a:t>
            </a:r>
            <a:r>
              <a:rPr lang="en-US" sz="2800" dirty="0" smtClean="0">
                <a:latin typeface="Courier New"/>
                <a:cs typeface="Courier New"/>
              </a:rPr>
              <a:t> AUTH</a:t>
            </a:r>
          </a:p>
          <a:p>
            <a:pPr marL="109537" indent="0">
              <a:buNone/>
            </a:pPr>
            <a:r>
              <a:rPr lang="en-US" sz="2800" dirty="0" smtClean="0"/>
              <a:t>it becomes</a:t>
            </a:r>
          </a:p>
          <a:p>
            <a:pPr marL="109537" indent="0">
              <a:buNone/>
            </a:pPr>
            <a:r>
              <a:rPr lang="en-US" sz="2800" dirty="0" smtClean="0">
                <a:latin typeface="Courier New"/>
                <a:cs typeface="Courier New"/>
              </a:rPr>
              <a:t>#</a:t>
            </a:r>
            <a:r>
              <a:rPr lang="en-US" sz="2800" dirty="0" err="1">
                <a:latin typeface="Courier New"/>
                <a:cs typeface="Courier New"/>
              </a:rPr>
              <a:t>SyslogFacility</a:t>
            </a:r>
            <a:r>
              <a:rPr lang="en-US" sz="2800" dirty="0">
                <a:latin typeface="Courier New"/>
                <a:cs typeface="Courier New"/>
              </a:rPr>
              <a:t> AUTH</a:t>
            </a:r>
          </a:p>
          <a:p>
            <a:pPr marL="109537" indent="0">
              <a:buNone/>
            </a:pPr>
            <a:endParaRPr lang="en-US" sz="2800" dirty="0" smtClean="0"/>
          </a:p>
          <a:p>
            <a:pPr marL="109537" indent="0">
              <a:buNone/>
            </a:pPr>
            <a:r>
              <a:rPr lang="en-US" sz="2800" dirty="0" smtClean="0"/>
              <a:t>and to uncomment this line</a:t>
            </a:r>
            <a:endParaRPr lang="en-US" sz="2800" dirty="0"/>
          </a:p>
          <a:p>
            <a:pPr marL="109537" indent="0">
              <a:buNone/>
            </a:pPr>
            <a:r>
              <a:rPr lang="en-US" sz="2800" dirty="0">
                <a:latin typeface="Courier New"/>
                <a:cs typeface="Courier New"/>
              </a:rPr>
              <a:t>#</a:t>
            </a:r>
            <a:r>
              <a:rPr lang="en-US" sz="2800" dirty="0" err="1">
                <a:latin typeface="Courier New"/>
                <a:cs typeface="Courier New"/>
              </a:rPr>
              <a:t>SyslogFacility</a:t>
            </a:r>
            <a:r>
              <a:rPr lang="en-US" sz="2800" dirty="0">
                <a:latin typeface="Courier New"/>
                <a:cs typeface="Courier New"/>
              </a:rPr>
              <a:t> </a:t>
            </a:r>
            <a:r>
              <a:rPr lang="en-US" sz="2800" dirty="0" smtClean="0">
                <a:latin typeface="Courier New"/>
                <a:cs typeface="Courier New"/>
              </a:rPr>
              <a:t>AUTHPRIV</a:t>
            </a:r>
          </a:p>
          <a:p>
            <a:pPr marL="109537" indent="0">
              <a:buNone/>
            </a:pPr>
            <a:r>
              <a:rPr lang="en-US" sz="2800" dirty="0" smtClean="0"/>
              <a:t>it becomes </a:t>
            </a:r>
            <a:endParaRPr lang="en-US" sz="2800" dirty="0"/>
          </a:p>
          <a:p>
            <a:pPr marL="109537" indent="0">
              <a:buNone/>
            </a:pPr>
            <a:r>
              <a:rPr lang="en-US" sz="2800" dirty="0" err="1">
                <a:latin typeface="Courier New"/>
                <a:cs typeface="Courier New"/>
              </a:rPr>
              <a:t>SyslogFacility</a:t>
            </a:r>
            <a:r>
              <a:rPr lang="en-US" sz="2800" dirty="0">
                <a:latin typeface="Courier New"/>
                <a:cs typeface="Courier New"/>
              </a:rPr>
              <a:t> AUTHPRIV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68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in your work with computers you've seen more of the clients than the servers.</a:t>
            </a:r>
          </a:p>
          <a:p>
            <a:r>
              <a:rPr lang="en-US" dirty="0" smtClean="0"/>
              <a:t>Examples of clients you use all the time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, </a:t>
            </a:r>
            <a:r>
              <a:rPr lang="en-US" dirty="0" err="1" smtClean="0"/>
              <a:t>putty.exe</a:t>
            </a:r>
            <a:endParaRPr lang="en-US" dirty="0" smtClean="0"/>
          </a:p>
          <a:p>
            <a:pPr lvl="1"/>
            <a:r>
              <a:rPr lang="en-US" dirty="0" smtClean="0"/>
              <a:t>Web Browser</a:t>
            </a:r>
          </a:p>
          <a:p>
            <a:pPr lvl="1"/>
            <a:r>
              <a:rPr lang="en-US" dirty="0" smtClean="0"/>
              <a:t>Explorer (Windows Networking)</a:t>
            </a:r>
          </a:p>
          <a:p>
            <a:pPr lvl="1"/>
            <a:r>
              <a:rPr lang="en-US" dirty="0" smtClean="0"/>
              <a:t>ftp</a:t>
            </a:r>
          </a:p>
          <a:p>
            <a:pPr lvl="1"/>
            <a:r>
              <a:rPr lang="en-US" dirty="0" smtClean="0"/>
              <a:t>DHCP (example: network connection at Algonquin)</a:t>
            </a:r>
          </a:p>
          <a:p>
            <a:r>
              <a:rPr lang="en-US" dirty="0" smtClean="0"/>
              <a:t>Each of these clients requires a server to be running at the "other end"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Services: clients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5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81600"/>
          </a:xfrm>
        </p:spPr>
        <p:txBody>
          <a:bodyPr/>
          <a:lstStyle/>
          <a:p>
            <a:r>
              <a:rPr lang="en-US" sz="2400" dirty="0" smtClean="0"/>
              <a:t>Daemons need a place where they can send their output</a:t>
            </a:r>
          </a:p>
          <a:p>
            <a:r>
              <a:rPr lang="en-US" sz="2400" dirty="0" smtClean="0"/>
              <a:t>Most daemons use the </a:t>
            </a:r>
            <a:r>
              <a:rPr lang="en-US" sz="2400" dirty="0" err="1" smtClean="0"/>
              <a:t>rsyslog</a:t>
            </a:r>
            <a:r>
              <a:rPr lang="en-US" sz="2400" dirty="0" smtClean="0"/>
              <a:t> (syslog for short) logging service</a:t>
            </a:r>
          </a:p>
          <a:p>
            <a:r>
              <a:rPr lang="en-US" sz="2400" dirty="0" smtClean="0"/>
              <a:t>Centralized logs are easier to manage</a:t>
            </a:r>
            <a:endParaRPr lang="en-US" sz="2400" dirty="0"/>
          </a:p>
          <a:p>
            <a:r>
              <a:rPr lang="en-US" sz="2400" dirty="0" err="1" smtClean="0"/>
              <a:t>rsyslog</a:t>
            </a:r>
            <a:r>
              <a:rPr lang="en-US" sz="2400" dirty="0" smtClean="0"/>
              <a:t> is itself a daemon</a:t>
            </a:r>
          </a:p>
          <a:p>
            <a:pPr lvl="1"/>
            <a:r>
              <a:rPr lang="en-US" sz="2000" dirty="0" smtClean="0"/>
              <a:t>daemon : </a:t>
            </a:r>
            <a:r>
              <a:rPr lang="en-US" sz="2000" dirty="0" err="1" smtClean="0"/>
              <a:t>rsyslogd</a:t>
            </a:r>
            <a:endParaRPr lang="en-US" sz="2000" dirty="0" smtClean="0"/>
          </a:p>
          <a:p>
            <a:pPr lvl="1"/>
            <a:r>
              <a:rPr lang="en-US" sz="2000" dirty="0" err="1" smtClean="0"/>
              <a:t>config</a:t>
            </a:r>
            <a:r>
              <a:rPr lang="en-US" sz="2000" dirty="0" smtClean="0"/>
              <a:t> file : </a:t>
            </a:r>
            <a:r>
              <a:rPr lang="en-US" sz="2000" dirty="0" err="1" smtClean="0"/>
              <a:t>rsyslog.conf</a:t>
            </a:r>
            <a:endParaRPr lang="en-US" sz="2000" dirty="0" smtClean="0"/>
          </a:p>
          <a:p>
            <a:pPr lvl="1"/>
            <a:r>
              <a:rPr lang="en-US" sz="2000" dirty="0" smtClean="0"/>
              <a:t>client program: logger command line utility, as well as all the other daemons</a:t>
            </a:r>
          </a:p>
          <a:p>
            <a:r>
              <a:rPr lang="en-US" sz="2400" dirty="0" smtClean="0"/>
              <a:t>daemons send their messages to syslog, and syslog puts those messages in an appropriate place, usually a file under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var</a:t>
            </a:r>
            <a:r>
              <a:rPr lang="en-US" sz="2400" dirty="0" smtClean="0">
                <a:latin typeface="Courier New"/>
                <a:cs typeface="Courier New"/>
              </a:rPr>
              <a:t>/log/</a:t>
            </a:r>
            <a:endParaRPr lang="en-US" sz="2400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System Services: logging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4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95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rsyslog.conf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contains a set of rules</a:t>
            </a:r>
          </a:p>
          <a:p>
            <a:r>
              <a:rPr lang="en-US" dirty="0" smtClean="0"/>
              <a:t>When a log message is sent from a daemon to syslog, the message is marked with a facility and a priority</a:t>
            </a:r>
          </a:p>
          <a:p>
            <a:r>
              <a:rPr lang="en-US" dirty="0" smtClean="0"/>
              <a:t>The facility is an indictor of what kind of message it is</a:t>
            </a:r>
          </a:p>
          <a:p>
            <a:r>
              <a:rPr lang="en-US" dirty="0" smtClean="0"/>
              <a:t>The priority is an indicator of how urgent the message is</a:t>
            </a:r>
          </a:p>
          <a:p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rsyslog.conf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determines what actions are taken for different priorities of the messages of different facilities</a:t>
            </a:r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Syslog </a:t>
            </a:r>
            <a:r>
              <a:rPr lang="en-US" dirty="0" err="1" smtClean="0"/>
              <a:t>config</a:t>
            </a:r>
            <a:r>
              <a:rPr lang="en-US" dirty="0" smtClean="0"/>
              <a:t>: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rsyslog.conf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8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162721" y="326915"/>
            <a:ext cx="8652960" cy="5734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8133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900" b="1" dirty="0">
                <a:latin typeface="Bitstream Vera Sans" charset="0"/>
              </a:rPr>
              <a:t>Logging </a:t>
            </a:r>
            <a:r>
              <a:rPr lang="en-CA" sz="2900" b="1" dirty="0" smtClean="0">
                <a:latin typeface="Bitstream Vera Sans" charset="0"/>
              </a:rPr>
              <a:t>Rules</a:t>
            </a:r>
            <a:endParaRPr lang="en-CA" sz="2900" b="1" dirty="0">
              <a:latin typeface="Bitstream Vera Sans" charset="0"/>
            </a:endParaRP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dirty="0" smtClean="0">
                <a:latin typeface="Bitstream Vera Serif" charset="0"/>
              </a:rPr>
              <a:t>Each </a:t>
            </a:r>
            <a:r>
              <a:rPr lang="en-CA" sz="2200" dirty="0">
                <a:latin typeface="Bitstream Vera Serif" charset="0"/>
              </a:rPr>
              <a:t>rule takes a single line, with a </a:t>
            </a:r>
            <a:r>
              <a:rPr lang="en-CA" sz="2200" u="sng" dirty="0">
                <a:latin typeface="Bitstream Vera Serif" charset="0"/>
              </a:rPr>
              <a:t>selector</a:t>
            </a:r>
            <a:r>
              <a:rPr lang="en-CA" sz="2200" dirty="0">
                <a:latin typeface="Bitstream Vera Serif" charset="0"/>
              </a:rPr>
              <a:t> on the left and an </a:t>
            </a:r>
            <a:r>
              <a:rPr lang="en-CA" sz="2200" u="sng" dirty="0">
                <a:latin typeface="Bitstream Vera Serif" charset="0"/>
              </a:rPr>
              <a:t>action</a:t>
            </a:r>
            <a:r>
              <a:rPr lang="en-CA" sz="2200" dirty="0">
                <a:latin typeface="Bitstream Vera Serif" charset="0"/>
              </a:rPr>
              <a:t> on the right, separated by white space (blanks and tabs).</a:t>
            </a: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dirty="0">
                <a:latin typeface="Bitstream Vera Serif" charset="0"/>
              </a:rPr>
              <a:t>The selector is in two parts, the </a:t>
            </a:r>
            <a:r>
              <a:rPr lang="en-CA" sz="2200" u="sng" dirty="0">
                <a:latin typeface="Bitstream Vera Serif" charset="0"/>
              </a:rPr>
              <a:t>facility</a:t>
            </a:r>
            <a:r>
              <a:rPr lang="en-CA" sz="2200" dirty="0">
                <a:latin typeface="Bitstream Vera Serif" charset="0"/>
              </a:rPr>
              <a:t> and the </a:t>
            </a:r>
            <a:r>
              <a:rPr lang="en-CA" sz="2200" u="sng" dirty="0">
                <a:latin typeface="Bitstream Vera Serif" charset="0"/>
              </a:rPr>
              <a:t>priority</a:t>
            </a:r>
            <a:r>
              <a:rPr lang="en-CA" sz="2200" dirty="0">
                <a:latin typeface="Bitstream Vera Serif" charset="0"/>
              </a:rPr>
              <a:t>, joined by a dot.</a:t>
            </a:r>
          </a:p>
          <a:p>
            <a:pPr>
              <a:lnSpc>
                <a:spcPct val="98000"/>
              </a:lnSpc>
              <a:defRPr/>
            </a:pPr>
            <a:r>
              <a:rPr lang="en-CA" sz="2200" b="1" dirty="0">
                <a:latin typeface="Bitstream Vera Sans Mono" charset="0"/>
              </a:rPr>
              <a:t>selector										action</a:t>
            </a:r>
          </a:p>
          <a:p>
            <a:pPr>
              <a:lnSpc>
                <a:spcPct val="98000"/>
              </a:lnSpc>
              <a:defRPr/>
            </a:pPr>
            <a:endParaRPr lang="en-CA" sz="2200" b="1" dirty="0">
              <a:latin typeface="Bitstream Vera Sans Mono" charset="0"/>
            </a:endParaRP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b="1" dirty="0" err="1">
                <a:latin typeface="Bitstream Vera Sans Mono" charset="0"/>
              </a:rPr>
              <a:t>facility.priority</a:t>
            </a:r>
            <a:r>
              <a:rPr lang="en-CA" sz="2200" b="1" dirty="0">
                <a:latin typeface="Bitstream Vera Sans Mono" charset="0"/>
              </a:rPr>
              <a:t>									action</a:t>
            </a: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dirty="0">
                <a:latin typeface="Bitstream Vera Serif" charset="0"/>
              </a:rPr>
              <a:t>There are a whole host of possible actions, from the typical one of "put the message into this log file" to "tell everyone logged-in at once!!!" and lots in-between including email</a:t>
            </a:r>
            <a:r>
              <a:rPr lang="en-CA" sz="2200" dirty="0" smtClean="0">
                <a:latin typeface="Bitstream Vera Serif" charset="0"/>
              </a:rPr>
              <a:t>.</a:t>
            </a:r>
            <a:endParaRPr lang="en-CA" sz="2200" dirty="0">
              <a:latin typeface="Bitstream Vera Serif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31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000" dirty="0" err="1" smtClean="0"/>
              <a:t>auth</a:t>
            </a:r>
            <a:r>
              <a:rPr lang="en-US" sz="2000" dirty="0" smtClean="0"/>
              <a:t> : authorization</a:t>
            </a:r>
            <a:endParaRPr lang="en-US" sz="2000" dirty="0"/>
          </a:p>
          <a:p>
            <a:pPr lvl="1"/>
            <a:r>
              <a:rPr lang="en-US" sz="2000" dirty="0" err="1" smtClean="0"/>
              <a:t>authpriv</a:t>
            </a:r>
            <a:r>
              <a:rPr lang="en-US" sz="2000" dirty="0" smtClean="0"/>
              <a:t> : private authorization</a:t>
            </a:r>
            <a:endParaRPr lang="en-US" sz="2000" dirty="0"/>
          </a:p>
          <a:p>
            <a:pPr lvl="1"/>
            <a:r>
              <a:rPr lang="en-US" sz="2000" dirty="0" err="1" smtClean="0"/>
              <a:t>cron</a:t>
            </a:r>
            <a:r>
              <a:rPr lang="en-US" sz="2000" dirty="0" smtClean="0"/>
              <a:t> : </a:t>
            </a:r>
            <a:r>
              <a:rPr lang="en-US" sz="2000" dirty="0" err="1" smtClean="0"/>
              <a:t>crond</a:t>
            </a:r>
            <a:endParaRPr lang="en-US" sz="2000" dirty="0"/>
          </a:p>
          <a:p>
            <a:pPr lvl="1"/>
            <a:r>
              <a:rPr lang="en-US" sz="2000" dirty="0" smtClean="0"/>
              <a:t>daemon : other </a:t>
            </a:r>
            <a:r>
              <a:rPr lang="en-US" sz="2000" dirty="0" err="1" smtClean="0"/>
              <a:t>misc</a:t>
            </a:r>
            <a:r>
              <a:rPr lang="en-US" sz="2000" dirty="0" smtClean="0"/>
              <a:t> daemons</a:t>
            </a:r>
            <a:endParaRPr lang="en-US" sz="2000" dirty="0"/>
          </a:p>
          <a:p>
            <a:pPr lvl="1"/>
            <a:r>
              <a:rPr lang="en-US" sz="2000" dirty="0" smtClean="0"/>
              <a:t>kern : the kernel</a:t>
            </a:r>
            <a:endParaRPr lang="en-US" sz="2000" dirty="0"/>
          </a:p>
          <a:p>
            <a:pPr lvl="1"/>
            <a:r>
              <a:rPr lang="en-US" sz="2000" dirty="0" err="1" smtClean="0"/>
              <a:t>lpr</a:t>
            </a:r>
            <a:r>
              <a:rPr lang="en-US" sz="2000" dirty="0" smtClean="0"/>
              <a:t> : printer</a:t>
            </a:r>
            <a:endParaRPr lang="en-US" sz="2000" dirty="0"/>
          </a:p>
          <a:p>
            <a:pPr lvl="1"/>
            <a:r>
              <a:rPr lang="en-US" sz="2000" dirty="0" smtClean="0"/>
              <a:t>mail : email</a:t>
            </a:r>
            <a:endParaRPr lang="en-US" sz="2000" dirty="0"/>
          </a:p>
          <a:p>
            <a:pPr lvl="1"/>
            <a:r>
              <a:rPr lang="en-US" sz="2000" dirty="0" smtClean="0"/>
              <a:t>news : </a:t>
            </a:r>
            <a:r>
              <a:rPr lang="en-US" sz="2000" dirty="0" err="1" smtClean="0"/>
              <a:t>usenet</a:t>
            </a:r>
            <a:r>
              <a:rPr lang="en-US" sz="2000" dirty="0" smtClean="0"/>
              <a:t> news</a:t>
            </a:r>
            <a:endParaRPr lang="en-US" sz="2000" dirty="0"/>
          </a:p>
          <a:p>
            <a:pPr lvl="1"/>
            <a:r>
              <a:rPr lang="en-US" sz="2000" dirty="0" smtClean="0"/>
              <a:t>syslog : syslog itself</a:t>
            </a:r>
            <a:endParaRPr lang="en-US" sz="2000" dirty="0"/>
          </a:p>
          <a:p>
            <a:pPr lvl="1"/>
            <a:r>
              <a:rPr lang="en-US" sz="2000" dirty="0" smtClean="0"/>
              <a:t>user : user messages</a:t>
            </a:r>
            <a:endParaRPr lang="en-US" sz="2000" dirty="0"/>
          </a:p>
          <a:p>
            <a:pPr lvl="1"/>
            <a:r>
              <a:rPr lang="en-US" sz="2000" dirty="0" err="1" smtClean="0"/>
              <a:t>uucp</a:t>
            </a:r>
            <a:r>
              <a:rPr lang="en-US" sz="2000" dirty="0" smtClean="0"/>
              <a:t> : </a:t>
            </a:r>
            <a:r>
              <a:rPr lang="en-US" sz="2000" dirty="0" err="1" smtClean="0"/>
              <a:t>unix</a:t>
            </a:r>
            <a:r>
              <a:rPr lang="en-US" sz="2000" dirty="0" smtClean="0"/>
              <a:t> to </a:t>
            </a:r>
            <a:r>
              <a:rPr lang="en-US" sz="2000" dirty="0" err="1" smtClean="0"/>
              <a:t>unix</a:t>
            </a:r>
            <a:r>
              <a:rPr lang="en-US" sz="2000" dirty="0" smtClean="0"/>
              <a:t> copy</a:t>
            </a:r>
            <a:endParaRPr lang="en-US" sz="2000" dirty="0"/>
          </a:p>
          <a:p>
            <a:pPr lvl="1"/>
            <a:r>
              <a:rPr lang="en-US" sz="2000" dirty="0" smtClean="0"/>
              <a:t>local0 </a:t>
            </a:r>
            <a:r>
              <a:rPr lang="en-US" sz="2000" dirty="0"/>
              <a:t>through </a:t>
            </a:r>
            <a:r>
              <a:rPr lang="en-US" sz="2000" dirty="0" smtClean="0"/>
              <a:t>local7 : local use</a:t>
            </a:r>
          </a:p>
          <a:p>
            <a:pPr lvl="1"/>
            <a:r>
              <a:rPr lang="en-US" sz="2000" dirty="0" smtClean="0"/>
              <a:t>* : all of the above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Syslog Facilities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4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162721" y="326915"/>
            <a:ext cx="8652960" cy="585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8133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900" b="1" dirty="0" smtClean="0">
                <a:latin typeface="Bitstream Vera Sans" charset="0"/>
              </a:rPr>
              <a:t>Syslog Priorities</a:t>
            </a:r>
            <a:endParaRPr lang="en-CA" sz="2900" b="1" dirty="0">
              <a:latin typeface="Bitstream Vera Sans" charset="0"/>
            </a:endParaRPr>
          </a:p>
          <a:p>
            <a:pPr marL="342900" indent="-342900">
              <a:lnSpc>
                <a:spcPct val="98000"/>
              </a:lnSpc>
              <a:spcAft>
                <a:spcPts val="522"/>
              </a:spcAft>
              <a:buFont typeface="Arial"/>
              <a:buChar char="•"/>
              <a:defRPr/>
            </a:pPr>
            <a:r>
              <a:rPr lang="en-CA" sz="2200" dirty="0">
                <a:latin typeface="Bitstream Vera Serif" charset="0"/>
              </a:rPr>
              <a:t>The priorities are the level of importance of the message, and are fixed. They are listed here in ascending order, so </a:t>
            </a:r>
            <a:r>
              <a:rPr lang="en-CA" sz="2200" b="1" dirty="0">
                <a:latin typeface="Bitstream Vera Sans Mono" charset="0"/>
              </a:rPr>
              <a:t>debug</a:t>
            </a:r>
            <a:r>
              <a:rPr lang="en-CA" sz="2200" dirty="0">
                <a:latin typeface="Bitstream Vera Serif" charset="0"/>
              </a:rPr>
              <a:t> has the lowest priority and </a:t>
            </a:r>
            <a:r>
              <a:rPr lang="en-CA" sz="2200" b="1" dirty="0" err="1">
                <a:latin typeface="Bitstream Vera Sans Mono" charset="0"/>
              </a:rPr>
              <a:t>emerg</a:t>
            </a:r>
            <a:r>
              <a:rPr lang="en-CA" sz="2200" dirty="0">
                <a:latin typeface="Bitstream Vera Serif" charset="0"/>
              </a:rPr>
              <a:t> the highest. This is important, since messages are sent to a range of priorities.</a:t>
            </a:r>
          </a:p>
          <a:p>
            <a:pPr marL="342900" indent="-342900">
              <a:lnSpc>
                <a:spcPct val="98000"/>
              </a:lnSpc>
              <a:spcAft>
                <a:spcPts val="522"/>
              </a:spcAft>
              <a:buFont typeface="Arial"/>
              <a:buChar char="•"/>
              <a:defRPr/>
            </a:pPr>
            <a:r>
              <a:rPr lang="en-CA" sz="2200" dirty="0" smtClean="0">
                <a:latin typeface="Bitstream Vera Serif" charset="0"/>
              </a:rPr>
              <a:t>Messages </a:t>
            </a:r>
            <a:r>
              <a:rPr lang="en-CA" sz="2200" dirty="0">
                <a:latin typeface="Bitstream Vera Serif" charset="0"/>
              </a:rPr>
              <a:t>are logged according to the rules for the specified priority and all lower priorities (higher in the list). A </a:t>
            </a:r>
            <a:r>
              <a:rPr lang="en-CA" sz="2200" b="1" dirty="0" err="1">
                <a:latin typeface="Bitstream Vera Sans Mono" charset="0"/>
              </a:rPr>
              <a:t>crit</a:t>
            </a:r>
            <a:r>
              <a:rPr lang="en-CA" sz="2200" dirty="0">
                <a:latin typeface="Bitstream Vera Serif" charset="0"/>
              </a:rPr>
              <a:t> error (for example) is also logged </a:t>
            </a:r>
            <a:r>
              <a:rPr lang="en-CA" sz="2200" dirty="0" smtClean="0">
                <a:latin typeface="Bitstream Vera Serif" charset="0"/>
              </a:rPr>
              <a:t>according to any rules for </a:t>
            </a:r>
            <a:r>
              <a:rPr lang="en-CA" sz="2200" b="1" dirty="0">
                <a:latin typeface="Bitstream Vera Sans Mono" charset="0"/>
              </a:rPr>
              <a:t>err</a:t>
            </a:r>
            <a:r>
              <a:rPr lang="en-CA" sz="2200" dirty="0">
                <a:latin typeface="Bitstream Vera Serif" charset="0"/>
              </a:rPr>
              <a:t>, </a:t>
            </a:r>
            <a:r>
              <a:rPr lang="en-CA" sz="2200" b="1" dirty="0">
                <a:latin typeface="Bitstream Vera Sans Mono" charset="0"/>
              </a:rPr>
              <a:t>warning</a:t>
            </a:r>
            <a:r>
              <a:rPr lang="en-CA" sz="2200" dirty="0">
                <a:latin typeface="Bitstream Vera Serif" charset="0"/>
              </a:rPr>
              <a:t>, </a:t>
            </a:r>
            <a:r>
              <a:rPr lang="en-CA" sz="2200" b="1" dirty="0">
                <a:latin typeface="Bitstream Vera Sans Mono" charset="0"/>
              </a:rPr>
              <a:t>notice</a:t>
            </a:r>
            <a:r>
              <a:rPr lang="en-CA" sz="2200" dirty="0">
                <a:latin typeface="Bitstream Vera Serif" charset="0"/>
              </a:rPr>
              <a:t>, </a:t>
            </a:r>
            <a:r>
              <a:rPr lang="en-CA" sz="2200" b="1" dirty="0">
                <a:latin typeface="Bitstream Vera Sans Mono" charset="0"/>
              </a:rPr>
              <a:t>info</a:t>
            </a:r>
            <a:r>
              <a:rPr lang="en-CA" sz="2200" dirty="0">
                <a:latin typeface="Bitstream Vera Serif" charset="0"/>
              </a:rPr>
              <a:t>, and </a:t>
            </a:r>
            <a:r>
              <a:rPr lang="en-CA" sz="2200" b="1" dirty="0">
                <a:latin typeface="Bitstream Vera Sans Mono" charset="0"/>
              </a:rPr>
              <a:t>debug</a:t>
            </a:r>
            <a:r>
              <a:rPr lang="en-CA" sz="2200" dirty="0">
                <a:latin typeface="Bitstream Vera Serif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8459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53000"/>
          </a:xfrm>
        </p:spPr>
        <p:txBody>
          <a:bodyPr/>
          <a:lstStyle/>
          <a:p>
            <a:r>
              <a:rPr lang="en-US" dirty="0" smtClean="0"/>
              <a:t>In order of increasing priority: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debug</a:t>
            </a:r>
            <a:r>
              <a:rPr lang="en-US" dirty="0" smtClean="0"/>
              <a:t> : debug level messages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info</a:t>
            </a:r>
            <a:r>
              <a:rPr lang="en-US" dirty="0" smtClean="0"/>
              <a:t> : normal information</a:t>
            </a:r>
            <a:endParaRPr lang="en-US" dirty="0"/>
          </a:p>
          <a:p>
            <a:pPr lvl="1"/>
            <a:r>
              <a:rPr lang="en-US" dirty="0" smtClean="0">
                <a:latin typeface="Courier New"/>
                <a:cs typeface="Courier New"/>
              </a:rPr>
              <a:t>notice</a:t>
            </a:r>
            <a:r>
              <a:rPr lang="en-US" dirty="0" smtClean="0"/>
              <a:t> : normal but significant, unusual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warning</a:t>
            </a:r>
            <a:r>
              <a:rPr lang="en-US" dirty="0" smtClean="0"/>
              <a:t> : not an error, but action should be taken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err</a:t>
            </a:r>
            <a:r>
              <a:rPr lang="en-US" dirty="0" smtClean="0"/>
              <a:t> : error condition, non-urgent failure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crit</a:t>
            </a:r>
            <a:r>
              <a:rPr lang="en-US" dirty="0" smtClean="0"/>
              <a:t> : critical condition, failure in primary system</a:t>
            </a:r>
            <a:endParaRPr lang="en-US" dirty="0"/>
          </a:p>
          <a:p>
            <a:pPr lvl="1"/>
            <a:r>
              <a:rPr lang="en-US" dirty="0" smtClean="0">
                <a:latin typeface="Courier New"/>
                <a:cs typeface="Courier New"/>
              </a:rPr>
              <a:t>alert</a:t>
            </a:r>
            <a:r>
              <a:rPr lang="en-US" dirty="0" smtClean="0"/>
              <a:t> : action needed immediately</a:t>
            </a:r>
            <a:endParaRPr lang="en-US" dirty="0"/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emerg</a:t>
            </a:r>
            <a:r>
              <a:rPr lang="en-US" dirty="0" smtClean="0"/>
              <a:t> : panic, system unusable, notify all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: all of the above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none</a:t>
            </a:r>
            <a:r>
              <a:rPr lang="en-US" dirty="0" smtClean="0"/>
              <a:t>: none of the above for the given facility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1502"/>
            <a:ext cx="8229600" cy="1143000"/>
          </a:xfrm>
        </p:spPr>
        <p:txBody>
          <a:bodyPr/>
          <a:lstStyle/>
          <a:p>
            <a:r>
              <a:rPr lang="en-US" dirty="0" smtClean="0"/>
              <a:t>Syslog Priorities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action part of a logging rule specifies what to do when </a:t>
            </a:r>
            <a:r>
              <a:rPr lang="en-US" dirty="0" err="1" smtClean="0"/>
              <a:t>rsyslog</a:t>
            </a:r>
            <a:r>
              <a:rPr lang="en-US" dirty="0" smtClean="0"/>
              <a:t> receives a message of that priority for that facility</a:t>
            </a:r>
          </a:p>
          <a:p>
            <a:r>
              <a:rPr lang="en-US" dirty="0" smtClean="0"/>
              <a:t>A common action is to put the message in a file, and this action would be specified as an absolute pathname to a file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9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/>
              <a:t>services</a:t>
            </a:r>
          </a:p>
          <a:p>
            <a:pPr eaLnBrk="1" hangingPunct="1"/>
            <a:r>
              <a:rPr lang="en-US" sz="2000" dirty="0" smtClean="0"/>
              <a:t>syslog</a:t>
            </a:r>
          </a:p>
          <a:p>
            <a:pPr eaLnBrk="1" hangingPunct="1"/>
            <a:r>
              <a:rPr lang="en-US" sz="2000" dirty="0" smtClean="0"/>
              <a:t>logger command line utility</a:t>
            </a:r>
          </a:p>
          <a:p>
            <a:pPr eaLnBrk="1" hangingPunct="1"/>
            <a:r>
              <a:rPr lang="en-US" sz="2000" dirty="0" err="1" smtClean="0"/>
              <a:t>psacct</a:t>
            </a:r>
            <a:endParaRPr lang="en-US" sz="2000" dirty="0" smtClean="0"/>
          </a:p>
          <a:p>
            <a:pPr eaLnBrk="1" hangingPunct="1"/>
            <a:r>
              <a:rPr lang="en-US" sz="2000" dirty="0" err="1" smtClean="0"/>
              <a:t>lastcomm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ac, last, </a:t>
            </a:r>
            <a:r>
              <a:rPr lang="en-US" sz="2000" dirty="0" err="1" smtClean="0"/>
              <a:t>lastlog</a:t>
            </a:r>
            <a:endParaRPr lang="en-US" sz="2000" dirty="0" smtClean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05400"/>
          </a:xfrm>
        </p:spPr>
        <p:txBody>
          <a:bodyPr/>
          <a:lstStyle/>
          <a:p>
            <a:r>
              <a:rPr lang="en-US" dirty="0" smtClean="0"/>
              <a:t>Absolute pathname of a file</a:t>
            </a:r>
          </a:p>
          <a:p>
            <a:pPr lvl="1"/>
            <a:r>
              <a:rPr lang="en-US" dirty="0" smtClean="0"/>
              <a:t>put the message (log entry) in that file</a:t>
            </a:r>
          </a:p>
          <a:p>
            <a:pPr lvl="1"/>
            <a:r>
              <a:rPr lang="en-US" dirty="0" smtClean="0"/>
              <a:t>dash in front means omit syncing on every entry</a:t>
            </a:r>
          </a:p>
          <a:p>
            <a:r>
              <a:rPr lang="en-US" dirty="0" smtClean="0"/>
              <a:t>Terminal or Console : ex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dev</a:t>
            </a:r>
            <a:r>
              <a:rPr lang="en-US" dirty="0" smtClean="0">
                <a:latin typeface="Courier New"/>
                <a:cs typeface="Courier New"/>
              </a:rPr>
              <a:t>/console</a:t>
            </a:r>
          </a:p>
          <a:p>
            <a:pPr lvl="1"/>
            <a:r>
              <a:rPr lang="en-US" dirty="0" smtClean="0"/>
              <a:t>write the message on that screen</a:t>
            </a:r>
          </a:p>
          <a:p>
            <a:r>
              <a:rPr lang="en-US" dirty="0" smtClean="0">
                <a:latin typeface="Courier New"/>
                <a:cs typeface="Courier New"/>
              </a:rPr>
              <a:t>@hostname </a:t>
            </a:r>
            <a:r>
              <a:rPr lang="en-US" dirty="0" smtClean="0"/>
              <a:t>: remote machine</a:t>
            </a:r>
          </a:p>
          <a:p>
            <a:pPr lvl="1"/>
            <a:r>
              <a:rPr lang="en-US" dirty="0" smtClean="0"/>
              <a:t>send the message to syslog on the remote machine</a:t>
            </a:r>
          </a:p>
          <a:p>
            <a:r>
              <a:rPr lang="en-US" dirty="0" smtClean="0"/>
              <a:t>username</a:t>
            </a:r>
          </a:p>
          <a:p>
            <a:pPr lvl="1"/>
            <a:r>
              <a:rPr lang="en-US" dirty="0" smtClean="0"/>
              <a:t> write the message on that user's terminal</a:t>
            </a:r>
          </a:p>
          <a:p>
            <a:r>
              <a:rPr lang="en-US" dirty="0" smtClean="0">
                <a:latin typeface="Courier New"/>
                <a:cs typeface="Courier New"/>
              </a:rPr>
              <a:t>*</a:t>
            </a:r>
            <a:r>
              <a:rPr lang="en-US" dirty="0" smtClean="0"/>
              <a:t> : everyone logged in</a:t>
            </a:r>
          </a:p>
          <a:p>
            <a:pPr lvl="1"/>
            <a:r>
              <a:rPr lang="en-US" dirty="0" smtClean="0"/>
              <a:t>write the message on everyone's screen</a:t>
            </a:r>
          </a:p>
          <a:p>
            <a:r>
              <a:rPr lang="en-US" dirty="0" smtClean="0"/>
              <a:t>named pipe (</a:t>
            </a:r>
            <a:r>
              <a:rPr lang="en-US" dirty="0" err="1" smtClean="0"/>
              <a:t>fifo</a:t>
            </a:r>
            <a:r>
              <a:rPr lang="en-US" dirty="0" smtClean="0"/>
              <a:t>) : useful for debugging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Syslog actions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8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491040" y="228600"/>
            <a:ext cx="8652960" cy="576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8133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900" b="1" dirty="0" smtClean="0">
                <a:latin typeface="Bitstream Vera Sans" charset="0"/>
              </a:rPr>
              <a:t>More detail on Selectors</a:t>
            </a:r>
            <a:endParaRPr lang="en-CA" sz="2900" b="1" dirty="0">
              <a:latin typeface="Bitstream Vera Sans" charset="0"/>
            </a:endParaRP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dirty="0">
                <a:latin typeface="Bitstream Vera Serif" charset="0"/>
              </a:rPr>
              <a:t>A selector is a facility, a dot, and a priority level.</a:t>
            </a: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dirty="0">
                <a:latin typeface="Bitstream Vera Serif" charset="0"/>
              </a:rPr>
              <a:t>A simple selector might be </a:t>
            </a:r>
            <a:r>
              <a:rPr lang="en-CA" sz="2200" b="1" dirty="0" err="1">
                <a:latin typeface="Bitstream Vera Sans Mono" charset="0"/>
              </a:rPr>
              <a:t>mail.info</a:t>
            </a:r>
            <a:r>
              <a:rPr lang="en-CA" sz="2200" dirty="0">
                <a:latin typeface="Bitstream Vera Serif" charset="0"/>
              </a:rPr>
              <a:t> to log </a:t>
            </a:r>
            <a:r>
              <a:rPr lang="en-CA" sz="2200" b="1" dirty="0">
                <a:latin typeface="Bitstream Vera Sans Mono" charset="0"/>
              </a:rPr>
              <a:t>mail</a:t>
            </a:r>
            <a:r>
              <a:rPr lang="en-CA" sz="2200" dirty="0">
                <a:latin typeface="Bitstream Vera Serif" charset="0"/>
              </a:rPr>
              <a:t> </a:t>
            </a:r>
            <a:r>
              <a:rPr lang="en-CA" sz="2200" dirty="0" smtClean="0">
                <a:latin typeface="Bitstream Vera Serif" charset="0"/>
              </a:rPr>
              <a:t>issues at </a:t>
            </a:r>
            <a:r>
              <a:rPr lang="en-CA" sz="2200" b="1" dirty="0" smtClean="0">
                <a:latin typeface="Bitstream Vera Sans Mono" charset="0"/>
              </a:rPr>
              <a:t>info</a:t>
            </a:r>
            <a:r>
              <a:rPr lang="en-CA" sz="2200" dirty="0" smtClean="0">
                <a:latin typeface="Bitstream Vera Serif" charset="0"/>
              </a:rPr>
              <a:t> </a:t>
            </a:r>
            <a:r>
              <a:rPr lang="en-CA" sz="2200" dirty="0">
                <a:latin typeface="Bitstream Vera Serif" charset="0"/>
              </a:rPr>
              <a:t>and </a:t>
            </a:r>
            <a:r>
              <a:rPr lang="en-CA" sz="2200" b="1" dirty="0">
                <a:latin typeface="Bitstream Vera Sans Mono" charset="0"/>
              </a:rPr>
              <a:t>debug</a:t>
            </a:r>
            <a:r>
              <a:rPr lang="en-CA" sz="2200" dirty="0">
                <a:latin typeface="Bitstream Vera Serif" charset="0"/>
              </a:rPr>
              <a:t> priorities to whatever action is defined.</a:t>
            </a: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dirty="0">
                <a:latin typeface="Bitstream Vera Serif" charset="0"/>
              </a:rPr>
              <a:t>Selectors can be combined in certain ways. For example, </a:t>
            </a:r>
            <a:r>
              <a:rPr lang="en-CA" sz="2200" b="1" dirty="0" err="1">
                <a:latin typeface="Bitstream Vera Sans Mono" charset="0"/>
              </a:rPr>
              <a:t>news,mail.info</a:t>
            </a:r>
            <a:r>
              <a:rPr lang="en-CA" sz="2200" dirty="0">
                <a:latin typeface="Bitstream Vera Serif" charset="0"/>
              </a:rPr>
              <a:t> logs both </a:t>
            </a:r>
            <a:r>
              <a:rPr lang="en-CA" sz="2200" b="1" dirty="0">
                <a:latin typeface="Bitstream Vera Sans Mono" charset="0"/>
              </a:rPr>
              <a:t>news</a:t>
            </a:r>
            <a:r>
              <a:rPr lang="en-CA" sz="2200" dirty="0">
                <a:latin typeface="Bitstream Vera Serif" charset="0"/>
              </a:rPr>
              <a:t> and </a:t>
            </a:r>
            <a:r>
              <a:rPr lang="en-CA" sz="2200" b="1" dirty="0">
                <a:latin typeface="Bitstream Vera Sans Mono" charset="0"/>
              </a:rPr>
              <a:t>mail</a:t>
            </a:r>
            <a:r>
              <a:rPr lang="en-CA" sz="2200" dirty="0">
                <a:latin typeface="Bitstream Vera Serif" charset="0"/>
              </a:rPr>
              <a:t> issues. </a:t>
            </a:r>
            <a:r>
              <a:rPr lang="en-CA" sz="2200" b="1" dirty="0">
                <a:latin typeface="Bitstream Vera Sans Mono" charset="0"/>
              </a:rPr>
              <a:t>*.</a:t>
            </a:r>
            <a:r>
              <a:rPr lang="en-CA" sz="2200" b="1" dirty="0" err="1">
                <a:latin typeface="Bitstream Vera Sans Mono" charset="0"/>
              </a:rPr>
              <a:t>emerg</a:t>
            </a:r>
            <a:r>
              <a:rPr lang="en-CA" sz="2200" dirty="0">
                <a:latin typeface="Bitstream Vera Serif" charset="0"/>
              </a:rPr>
              <a:t> will handle all facilities </a:t>
            </a:r>
            <a:r>
              <a:rPr lang="en-CA" sz="2200" b="1" dirty="0" err="1">
                <a:latin typeface="Bitstream Vera Sans Mono" charset="0"/>
              </a:rPr>
              <a:t>emerg</a:t>
            </a:r>
            <a:r>
              <a:rPr lang="en-CA" sz="2200" dirty="0">
                <a:latin typeface="Bitstream Vera Serif" charset="0"/>
              </a:rPr>
              <a:t> priority messages the same way. And </a:t>
            </a:r>
            <a:r>
              <a:rPr lang="en-CA" sz="2200" b="1" dirty="0" err="1">
                <a:latin typeface="Bitstream Vera Sans Mono" charset="0"/>
              </a:rPr>
              <a:t>news.warning;mail.err</a:t>
            </a:r>
            <a:r>
              <a:rPr lang="en-CA" sz="2200" dirty="0">
                <a:latin typeface="Bitstream Vera Serif" charset="0"/>
              </a:rPr>
              <a:t> will use the same action for each as if it were a separate selector.</a:t>
            </a:r>
          </a:p>
          <a:p>
            <a:pPr>
              <a:lnSpc>
                <a:spcPct val="98000"/>
              </a:lnSpc>
              <a:defRPr/>
            </a:pPr>
            <a:r>
              <a:rPr lang="en-CA" sz="2200" b="1" dirty="0">
                <a:latin typeface="Bitstream Vera Sans Mono" charset="0"/>
              </a:rPr>
              <a:t>,					</a:t>
            </a:r>
            <a:r>
              <a:rPr lang="en-CA" sz="2200" dirty="0">
                <a:latin typeface="Bitstream Vera Serif" charset="0"/>
              </a:rPr>
              <a:t>combine facilities</a:t>
            </a:r>
          </a:p>
          <a:p>
            <a:pPr>
              <a:lnSpc>
                <a:spcPct val="98000"/>
              </a:lnSpc>
              <a:defRPr/>
            </a:pPr>
            <a:r>
              <a:rPr lang="en-CA" sz="2200" b="1" dirty="0">
                <a:latin typeface="Bitstream Vera Sans Mono" charset="0"/>
              </a:rPr>
              <a:t>*.					</a:t>
            </a:r>
            <a:r>
              <a:rPr lang="en-CA" sz="2200" dirty="0">
                <a:latin typeface="Bitstream Vera Serif" charset="0"/>
              </a:rPr>
              <a:t>all facilities</a:t>
            </a:r>
          </a:p>
          <a:p>
            <a:pPr>
              <a:lnSpc>
                <a:spcPct val="98000"/>
              </a:lnSpc>
              <a:defRPr/>
            </a:pPr>
            <a:r>
              <a:rPr lang="en-CA" sz="2200" b="1" dirty="0">
                <a:latin typeface="Bitstream Vera Sans Mono" charset="0"/>
              </a:rPr>
              <a:t>.*					</a:t>
            </a:r>
            <a:r>
              <a:rPr lang="en-CA" sz="2200" dirty="0">
                <a:latin typeface="Bitstream Vera Serif" charset="0"/>
              </a:rPr>
              <a:t>all priorities</a:t>
            </a:r>
          </a:p>
          <a:p>
            <a:pPr>
              <a:lnSpc>
                <a:spcPct val="98000"/>
              </a:lnSpc>
              <a:defRPr/>
            </a:pPr>
            <a:r>
              <a:rPr lang="en-CA" sz="2200" b="1" dirty="0">
                <a:latin typeface="Bitstream Vera Sans Mono" charset="0"/>
              </a:rPr>
              <a:t>;					</a:t>
            </a:r>
            <a:r>
              <a:rPr lang="en-CA" sz="2200" dirty="0">
                <a:latin typeface="Bitstream Vera Serif" charset="0"/>
              </a:rPr>
              <a:t>combine selectors</a:t>
            </a:r>
          </a:p>
          <a:p>
            <a:pPr>
              <a:lnSpc>
                <a:spcPct val="98000"/>
              </a:lnSpc>
              <a:defRPr/>
            </a:pPr>
            <a:r>
              <a:rPr lang="en-CA" sz="2200" b="1" dirty="0">
                <a:latin typeface="Bitstream Vera Sans Mono" charset="0"/>
              </a:rPr>
              <a:t>.none			</a:t>
            </a:r>
            <a:r>
              <a:rPr lang="en-CA" sz="2200" dirty="0">
                <a:latin typeface="Bitstream Vera Serif" charset="0"/>
              </a:rPr>
              <a:t>no priority</a:t>
            </a:r>
          </a:p>
          <a:p>
            <a:pPr>
              <a:lnSpc>
                <a:spcPct val="98000"/>
              </a:lnSpc>
              <a:defRPr/>
            </a:pPr>
            <a:r>
              <a:rPr lang="en-CA" sz="2200" b="1" dirty="0">
                <a:latin typeface="Bitstream Vera Sans Mono" charset="0"/>
              </a:rPr>
              <a:t>=priority		</a:t>
            </a:r>
            <a:r>
              <a:rPr lang="en-CA" sz="2200" dirty="0">
                <a:latin typeface="Bitstream Vera Serif" charset="0"/>
              </a:rPr>
              <a:t>only this priority</a:t>
            </a: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b="1" dirty="0">
                <a:latin typeface="Bitstream Vera Sans Mono" charset="0"/>
              </a:rPr>
              <a:t>!priority		</a:t>
            </a:r>
            <a:r>
              <a:rPr lang="en-CA" sz="2200" dirty="0">
                <a:latin typeface="Bitstream Vera Serif" charset="0"/>
              </a:rPr>
              <a:t>not this priority, only higher</a:t>
            </a:r>
          </a:p>
        </p:txBody>
      </p:sp>
    </p:spTree>
    <p:extLst>
      <p:ext uri="{BB962C8B-B14F-4D97-AF65-F5344CB8AC3E}">
        <p14:creationId xmlns:p14="http://schemas.microsoft.com/office/powerpoint/2010/main" val="18225447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cs typeface="Courier New"/>
              </a:rPr>
              <a:t>Here is the rule that says for all facilities except mail, </a:t>
            </a:r>
            <a:r>
              <a:rPr lang="en-US" sz="2000" dirty="0" err="1" smtClean="0">
                <a:cs typeface="Courier New"/>
              </a:rPr>
              <a:t>authpriv</a:t>
            </a:r>
            <a:r>
              <a:rPr lang="en-US" sz="2000" dirty="0" smtClean="0">
                <a:cs typeface="Courier New"/>
              </a:rPr>
              <a:t>, and </a:t>
            </a:r>
            <a:r>
              <a:rPr lang="en-US" sz="2000" dirty="0" err="1" smtClean="0">
                <a:cs typeface="Courier New"/>
              </a:rPr>
              <a:t>cron</a:t>
            </a:r>
            <a:r>
              <a:rPr lang="en-US" sz="2000" dirty="0" smtClean="0">
                <a:cs typeface="Courier New"/>
              </a:rPr>
              <a:t>, log messages of priority info and higher to /</a:t>
            </a:r>
            <a:r>
              <a:rPr lang="en-US" sz="2000" dirty="0" err="1" smtClean="0">
                <a:cs typeface="Courier New"/>
              </a:rPr>
              <a:t>var</a:t>
            </a:r>
            <a:r>
              <a:rPr lang="en-US" sz="2000" dirty="0" smtClean="0">
                <a:cs typeface="Courier New"/>
              </a:rPr>
              <a:t>/log/messages</a:t>
            </a:r>
          </a:p>
          <a:p>
            <a:pPr marL="109537" indent="0">
              <a:buNone/>
            </a:pPr>
            <a:r>
              <a:rPr lang="en-US" sz="1600" dirty="0" smtClean="0">
                <a:latin typeface="Courier New"/>
                <a:cs typeface="Courier New"/>
              </a:rPr>
              <a:t># </a:t>
            </a:r>
            <a:r>
              <a:rPr lang="en-US" sz="1600" dirty="0">
                <a:latin typeface="Courier New"/>
                <a:cs typeface="Courier New"/>
              </a:rPr>
              <a:t>Log anything (except mail) of level info or higher.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# Don't log private authentication messages!</a:t>
            </a:r>
          </a:p>
          <a:p>
            <a:pPr marL="109537" indent="0">
              <a:buNone/>
            </a:pPr>
            <a:r>
              <a:rPr lang="en-US" sz="1600" dirty="0">
                <a:latin typeface="Courier New"/>
                <a:cs typeface="Courier New"/>
              </a:rPr>
              <a:t>*.</a:t>
            </a:r>
            <a:r>
              <a:rPr lang="en-US" sz="1600" dirty="0" err="1">
                <a:latin typeface="Courier New"/>
                <a:cs typeface="Courier New"/>
              </a:rPr>
              <a:t>info;mail.none;authpriv.none;cron.none</a:t>
            </a:r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/</a:t>
            </a:r>
            <a:r>
              <a:rPr lang="en-US" sz="1600" dirty="0" err="1">
                <a:latin typeface="Courier New"/>
                <a:cs typeface="Courier New"/>
              </a:rPr>
              <a:t>var</a:t>
            </a:r>
            <a:r>
              <a:rPr lang="en-US" sz="1600" dirty="0">
                <a:latin typeface="Courier New"/>
                <a:cs typeface="Courier New"/>
              </a:rPr>
              <a:t>/log/</a:t>
            </a:r>
            <a:r>
              <a:rPr lang="en-US" sz="1600" dirty="0" smtClean="0">
                <a:latin typeface="Courier New"/>
                <a:cs typeface="Courier New"/>
              </a:rPr>
              <a:t>messages</a:t>
            </a:r>
            <a:endParaRPr lang="en-US" sz="1600" dirty="0">
              <a:cs typeface="Courier New"/>
            </a:endParaRPr>
          </a:p>
          <a:p>
            <a:r>
              <a:rPr lang="en-US" sz="2000" dirty="0" smtClean="0">
                <a:cs typeface="Courier New"/>
              </a:rPr>
              <a:t>Here is the rule that says for all facilities, if the priority is </a:t>
            </a:r>
            <a:r>
              <a:rPr lang="en-US" sz="2000" dirty="0" err="1" smtClean="0">
                <a:cs typeface="Courier New"/>
              </a:rPr>
              <a:t>emerg</a:t>
            </a:r>
            <a:r>
              <a:rPr lang="en-US" sz="2000" dirty="0" smtClean="0">
                <a:cs typeface="Courier New"/>
              </a:rPr>
              <a:t>, write the message on all screens of logged-in users (the * action)  (the above rule will also apply)</a:t>
            </a: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# Everybody gets emergency messages</a:t>
            </a: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*.</a:t>
            </a:r>
            <a:r>
              <a:rPr lang="en-US" sz="1800" dirty="0" err="1">
                <a:latin typeface="Courier New"/>
                <a:cs typeface="Courier New"/>
              </a:rPr>
              <a:t>emerg</a:t>
            </a:r>
            <a:r>
              <a:rPr lang="en-US" sz="1800" dirty="0">
                <a:latin typeface="Courier New"/>
                <a:cs typeface="Courier New"/>
              </a:rPr>
              <a:t>                             </a:t>
            </a:r>
            <a:r>
              <a:rPr lang="en-US" sz="1800" dirty="0" smtClean="0">
                <a:latin typeface="Courier New"/>
                <a:cs typeface="Courier New"/>
              </a:rPr>
              <a:t>      </a:t>
            </a:r>
            <a:r>
              <a:rPr lang="en-US" sz="1800" dirty="0">
                <a:latin typeface="Courier New"/>
                <a:cs typeface="Courier New"/>
              </a:rPr>
              <a:t>*</a:t>
            </a:r>
          </a:p>
          <a:p>
            <a:r>
              <a:rPr lang="en-US" sz="2000" dirty="0" err="1" smtClean="0"/>
              <a:t>authpriv</a:t>
            </a:r>
            <a:r>
              <a:rPr lang="en-US" sz="2000" dirty="0" smtClean="0"/>
              <a:t> messages of all priorities go into /</a:t>
            </a:r>
            <a:r>
              <a:rPr lang="en-US" sz="2000" dirty="0" err="1" smtClean="0"/>
              <a:t>var</a:t>
            </a:r>
            <a:r>
              <a:rPr lang="en-US" sz="2000" dirty="0" smtClean="0"/>
              <a:t>/log/secure</a:t>
            </a:r>
          </a:p>
          <a:p>
            <a:pPr marL="109537" indent="0">
              <a:buNone/>
            </a:pPr>
            <a:r>
              <a:rPr lang="en-US" sz="1400" dirty="0">
                <a:latin typeface="Courier New"/>
                <a:cs typeface="Courier New"/>
              </a:rPr>
              <a:t># The </a:t>
            </a:r>
            <a:r>
              <a:rPr lang="en-US" sz="1400" dirty="0" err="1">
                <a:latin typeface="Courier New"/>
                <a:cs typeface="Courier New"/>
              </a:rPr>
              <a:t>authpriv</a:t>
            </a:r>
            <a:r>
              <a:rPr lang="en-US" sz="1400" dirty="0">
                <a:latin typeface="Courier New"/>
                <a:cs typeface="Courier New"/>
              </a:rPr>
              <a:t> file has restricted access.</a:t>
            </a:r>
          </a:p>
          <a:p>
            <a:pPr marL="109537" indent="0">
              <a:buNone/>
            </a:pPr>
            <a:r>
              <a:rPr lang="en-US" sz="1400" dirty="0" err="1">
                <a:latin typeface="Courier New"/>
                <a:cs typeface="Courier New"/>
              </a:rPr>
              <a:t>authpriv</a:t>
            </a:r>
            <a:r>
              <a:rPr lang="en-US" sz="1400" dirty="0">
                <a:latin typeface="Courier New"/>
                <a:cs typeface="Courier New"/>
              </a:rPr>
              <a:t>.*                                          </a:t>
            </a:r>
            <a:r>
              <a:rPr lang="en-US" sz="1400" dirty="0" smtClean="0">
                <a:latin typeface="Courier New"/>
                <a:cs typeface="Courier New"/>
              </a:rPr>
              <a:t> </a:t>
            </a:r>
            <a:r>
              <a:rPr lang="en-US" sz="1400" dirty="0">
                <a:latin typeface="Courier New"/>
                <a:cs typeface="Courier New"/>
              </a:rPr>
              <a:t>/</a:t>
            </a:r>
            <a:r>
              <a:rPr lang="en-US" sz="1400" dirty="0" err="1">
                <a:latin typeface="Courier New"/>
                <a:cs typeface="Courier New"/>
              </a:rPr>
              <a:t>var</a:t>
            </a:r>
            <a:r>
              <a:rPr lang="en-US" sz="1400" dirty="0">
                <a:latin typeface="Courier New"/>
                <a:cs typeface="Courier New"/>
              </a:rPr>
              <a:t>/log/secure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rsyslog.conf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logger: the command line utility for putting an entry in the logs</a:t>
            </a:r>
          </a:p>
          <a:p>
            <a:r>
              <a:rPr lang="en-US" dirty="0" smtClean="0"/>
              <a:t>can be used to log the activity of scripts</a:t>
            </a:r>
          </a:p>
          <a:p>
            <a:pPr marL="109537" indent="0">
              <a:buNone/>
            </a:pPr>
            <a:r>
              <a:rPr lang="en-US" sz="2000" dirty="0">
                <a:latin typeface="Courier New"/>
                <a:cs typeface="Courier New"/>
              </a:rPr>
              <a:t>lo</a:t>
            </a:r>
            <a:r>
              <a:rPr lang="en-US" sz="1800" dirty="0">
                <a:latin typeface="Courier New"/>
                <a:cs typeface="Courier New"/>
              </a:rPr>
              <a:t>gger [-</a:t>
            </a:r>
            <a:r>
              <a:rPr lang="en-US" sz="1800" dirty="0" smtClean="0">
                <a:latin typeface="Courier New"/>
                <a:cs typeface="Courier New"/>
              </a:rPr>
              <a:t>is] </a:t>
            </a:r>
            <a:r>
              <a:rPr lang="en-US" sz="1800" dirty="0">
                <a:latin typeface="Courier New"/>
                <a:cs typeface="Courier New"/>
              </a:rPr>
              <a:t>[-f file] [-p </a:t>
            </a:r>
            <a:r>
              <a:rPr lang="en-US" sz="1800" dirty="0" err="1">
                <a:latin typeface="Courier New"/>
                <a:cs typeface="Courier New"/>
              </a:rPr>
              <a:t>pri</a:t>
            </a:r>
            <a:r>
              <a:rPr lang="en-US" sz="1800" dirty="0">
                <a:latin typeface="Courier New"/>
                <a:cs typeface="Courier New"/>
              </a:rPr>
              <a:t>] [-t tag</a:t>
            </a:r>
            <a:r>
              <a:rPr lang="en-US" sz="1800" dirty="0" smtClean="0">
                <a:latin typeface="Courier New"/>
                <a:cs typeface="Courier New"/>
              </a:rPr>
              <a:t>] [</a:t>
            </a:r>
            <a:r>
              <a:rPr lang="en-US" sz="1800" dirty="0">
                <a:latin typeface="Courier New"/>
                <a:cs typeface="Courier New"/>
              </a:rPr>
              <a:t>message ...</a:t>
            </a:r>
            <a:r>
              <a:rPr lang="en-US" sz="1800" dirty="0" smtClean="0">
                <a:latin typeface="Courier New"/>
                <a:cs typeface="Courier New"/>
              </a:rPr>
              <a:t>]</a:t>
            </a:r>
          </a:p>
          <a:p>
            <a:pPr marL="109537" indent="0">
              <a:buNone/>
            </a:pPr>
            <a:endParaRPr lang="en-US" sz="2400" dirty="0"/>
          </a:p>
          <a:p>
            <a:pPr marL="109537" indent="0">
              <a:buNone/>
            </a:pPr>
            <a:r>
              <a:rPr lang="en-US" sz="2400" dirty="0" smtClean="0"/>
              <a:t>Examples:</a:t>
            </a:r>
          </a:p>
          <a:p>
            <a:pPr marL="109537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logger –p </a:t>
            </a:r>
            <a:r>
              <a:rPr lang="en-US" sz="2000" dirty="0" err="1" smtClean="0">
                <a:latin typeface="Courier New"/>
                <a:cs typeface="Courier New"/>
              </a:rPr>
              <a:t>user.info</a:t>
            </a:r>
            <a:r>
              <a:rPr lang="en-US" sz="2000" dirty="0" smtClean="0">
                <a:latin typeface="Courier New"/>
                <a:cs typeface="Courier New"/>
              </a:rPr>
              <a:t> –t logger "this is a test"</a:t>
            </a:r>
          </a:p>
          <a:p>
            <a:pPr marL="109537" indent="0">
              <a:buNone/>
            </a:pPr>
            <a:endParaRPr lang="en-US" sz="2400" dirty="0"/>
          </a:p>
          <a:p>
            <a:pPr marL="109537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logger –p </a:t>
            </a:r>
            <a:r>
              <a:rPr lang="en-US" sz="2000" dirty="0" err="1" smtClean="0">
                <a:latin typeface="Courier New"/>
                <a:cs typeface="Courier New"/>
              </a:rPr>
              <a:t>authpriv.info</a:t>
            </a:r>
            <a:r>
              <a:rPr lang="en-US" sz="2000" dirty="0" smtClean="0">
                <a:latin typeface="Courier New"/>
                <a:cs typeface="Courier New"/>
              </a:rPr>
              <a:t> –t </a:t>
            </a:r>
            <a:r>
              <a:rPr lang="en-US" sz="2000" dirty="0" err="1" smtClean="0">
                <a:latin typeface="Courier New"/>
                <a:cs typeface="Courier New"/>
              </a:rPr>
              <a:t>kelleyt</a:t>
            </a:r>
            <a:r>
              <a:rPr lang="en-US" sz="2000" dirty="0" smtClean="0">
                <a:latin typeface="Courier New"/>
                <a:cs typeface="Courier New"/>
              </a:rPr>
              <a:t> "another test"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logger command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7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all this logging information being recorded, a </a:t>
            </a:r>
            <a:r>
              <a:rPr lang="en-US" dirty="0" err="1" smtClean="0"/>
              <a:t>sysadmin</a:t>
            </a:r>
            <a:r>
              <a:rPr lang="en-US" dirty="0" smtClean="0"/>
              <a:t> should be monitoring it</a:t>
            </a:r>
          </a:p>
          <a:p>
            <a:r>
              <a:rPr lang="en-US" dirty="0" smtClean="0"/>
              <a:t>You would think someone would have written a script to "</a:t>
            </a:r>
            <a:r>
              <a:rPr lang="en-US" dirty="0" err="1" smtClean="0"/>
              <a:t>grep</a:t>
            </a:r>
            <a:r>
              <a:rPr lang="en-US" dirty="0" smtClean="0"/>
              <a:t>" through logs, or summarize them</a:t>
            </a:r>
          </a:p>
          <a:p>
            <a:r>
              <a:rPr lang="en-US" dirty="0" smtClean="0"/>
              <a:t>Yes, they have!</a:t>
            </a:r>
          </a:p>
          <a:p>
            <a:r>
              <a:rPr lang="en-US" dirty="0" smtClean="0"/>
              <a:t>yum install </a:t>
            </a:r>
            <a:r>
              <a:rPr lang="en-US" dirty="0" err="1" smtClean="0"/>
              <a:t>logwatch</a:t>
            </a:r>
            <a:endParaRPr lang="en-US" dirty="0" smtClean="0"/>
          </a:p>
          <a:p>
            <a:r>
              <a:rPr lang="en-US" dirty="0" err="1" smtClean="0"/>
              <a:t>logwatch</a:t>
            </a:r>
            <a:r>
              <a:rPr lang="en-US" dirty="0" smtClean="0"/>
              <a:t> is run daily: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cron.daily</a:t>
            </a:r>
            <a:r>
              <a:rPr lang="en-US" dirty="0" smtClean="0"/>
              <a:t>/0logwatch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logwatch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6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181600"/>
          </a:xfrm>
        </p:spPr>
        <p:txBody>
          <a:bodyPr/>
          <a:lstStyle/>
          <a:p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crontab</a:t>
            </a:r>
            <a:r>
              <a:rPr lang="en-US" dirty="0" smtClean="0"/>
              <a:t> is the main system </a:t>
            </a:r>
            <a:r>
              <a:rPr lang="en-US" dirty="0" err="1" smtClean="0"/>
              <a:t>crontab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err="1" smtClean="0"/>
              <a:t>CentOS</a:t>
            </a:r>
            <a:r>
              <a:rPr lang="en-US" dirty="0"/>
              <a:t> </a:t>
            </a:r>
            <a:r>
              <a:rPr lang="en-US" dirty="0" smtClean="0"/>
              <a:t>6.5, we can see it's configured to run hourly, daily, weekly, and monthly jobs</a:t>
            </a:r>
          </a:p>
          <a:p>
            <a:r>
              <a:rPr lang="en-US" dirty="0" smtClean="0"/>
              <a:t>To do a system admin task daily, for example, put a script that does the job into the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cron.daily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directory</a:t>
            </a:r>
          </a:p>
          <a:p>
            <a:pPr marL="109537" indent="0">
              <a:buNone/>
            </a:pPr>
            <a:endParaRPr lang="en-US" dirty="0"/>
          </a:p>
          <a:p>
            <a:r>
              <a:rPr lang="en-US" dirty="0" smtClean="0"/>
              <a:t>Similarly for hourly, weekly, monthly jobs</a:t>
            </a:r>
          </a:p>
          <a:p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crontab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can be considered "root's" </a:t>
            </a:r>
            <a:r>
              <a:rPr lang="en-US" dirty="0" err="1" smtClean="0"/>
              <a:t>crontab</a:t>
            </a:r>
            <a:r>
              <a:rPr lang="en-US" dirty="0" smtClean="0"/>
              <a:t> file, but notice the "</a:t>
            </a:r>
            <a:r>
              <a:rPr lang="en-US" dirty="0" err="1" smtClean="0"/>
              <a:t>userid</a:t>
            </a:r>
            <a:r>
              <a:rPr lang="en-US" dirty="0" smtClean="0"/>
              <a:t>" field – the job will run as "</a:t>
            </a:r>
            <a:r>
              <a:rPr lang="en-US" dirty="0" err="1" smtClean="0"/>
              <a:t>userid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Daily </a:t>
            </a:r>
            <a:r>
              <a:rPr lang="en-US" sz="3200" dirty="0" err="1" smtClean="0"/>
              <a:t>sysadmin</a:t>
            </a:r>
            <a:r>
              <a:rPr lang="en-US" sz="3200" dirty="0" smtClean="0"/>
              <a:t> tasks (</a:t>
            </a:r>
            <a:r>
              <a:rPr lang="en-US" sz="3200" dirty="0" err="1" smtClean="0"/>
              <a:t>cron</a:t>
            </a:r>
            <a:r>
              <a:rPr lang="en-US" sz="3200" dirty="0" smtClean="0"/>
              <a:t> revisited)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8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our </a:t>
            </a:r>
            <a:r>
              <a:rPr lang="en-US" dirty="0" err="1" smtClean="0"/>
              <a:t>CentOS</a:t>
            </a:r>
            <a:r>
              <a:rPr lang="en-US" dirty="0" smtClean="0"/>
              <a:t> 6.5 minimal systems, </a:t>
            </a:r>
            <a:r>
              <a:rPr lang="en-US" dirty="0" err="1" smtClean="0"/>
              <a:t>logwatch</a:t>
            </a:r>
            <a:r>
              <a:rPr lang="en-US" dirty="0" smtClean="0"/>
              <a:t> is not installed by default</a:t>
            </a:r>
          </a:p>
          <a:p>
            <a:r>
              <a:rPr lang="en-US" dirty="0" smtClean="0"/>
              <a:t>After it's installed there is a link to a </a:t>
            </a:r>
            <a:r>
              <a:rPr lang="en-US" dirty="0" err="1" smtClean="0"/>
              <a:t>perl</a:t>
            </a:r>
            <a:r>
              <a:rPr lang="en-US" dirty="0" smtClean="0"/>
              <a:t> script in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cron.daily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By default, it emails a summary of the logs to root, with "low" detail</a:t>
            </a:r>
          </a:p>
          <a:p>
            <a:r>
              <a:rPr lang="en-US" dirty="0" smtClean="0"/>
              <a:t>We put custom configuration in 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logwatch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conf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logwatch.conf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logwatch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06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</a:p>
          <a:p>
            <a:pPr marL="109537" indent="0"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MailTo</a:t>
            </a:r>
            <a:r>
              <a:rPr lang="en-US" sz="2000" dirty="0" smtClean="0">
                <a:latin typeface="Courier New"/>
                <a:cs typeface="Courier New"/>
              </a:rPr>
              <a:t> = root       # email sent to root</a:t>
            </a:r>
          </a:p>
          <a:p>
            <a:pPr marL="109537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Detail = Low         # low detail in the summary</a:t>
            </a:r>
          </a:p>
          <a:p>
            <a:pPr marL="109537" indent="0">
              <a:buNone/>
            </a:pPr>
            <a:endParaRPr lang="en-US" dirty="0" smtClean="0"/>
          </a:p>
          <a:p>
            <a:r>
              <a:rPr lang="en-US" dirty="0" smtClean="0"/>
              <a:t>Detail can be specified as a number 0 to 10</a:t>
            </a:r>
            <a:endParaRPr lang="en-US" dirty="0"/>
          </a:p>
          <a:p>
            <a:r>
              <a:rPr lang="en-US" dirty="0" smtClean="0"/>
              <a:t>Another example</a:t>
            </a:r>
          </a:p>
          <a:p>
            <a:pPr marL="109537" indent="0">
              <a:buNone/>
            </a:pPr>
            <a:endParaRPr lang="en-US" dirty="0"/>
          </a:p>
          <a:p>
            <a:pPr marL="109537" indent="0">
              <a:buNone/>
            </a:pPr>
            <a:r>
              <a:rPr lang="en-US" sz="2000" dirty="0" err="1" smtClean="0">
                <a:latin typeface="Courier New"/>
                <a:cs typeface="Courier New"/>
              </a:rPr>
              <a:t>MailTo</a:t>
            </a:r>
            <a:r>
              <a:rPr lang="en-US" sz="2000" dirty="0" smtClean="0">
                <a:latin typeface="Courier New"/>
                <a:cs typeface="Courier New"/>
              </a:rPr>
              <a:t> = tgk00001   # email my </a:t>
            </a:r>
            <a:r>
              <a:rPr lang="en-US" sz="2000" dirty="0" err="1" smtClean="0">
                <a:latin typeface="Courier New"/>
                <a:cs typeface="Courier New"/>
              </a:rPr>
              <a:t>sysadmin</a:t>
            </a:r>
            <a:r>
              <a:rPr lang="en-US" sz="2000" dirty="0" smtClean="0">
                <a:latin typeface="Courier New"/>
                <a:cs typeface="Courier New"/>
              </a:rPr>
              <a:t> user</a:t>
            </a:r>
          </a:p>
          <a:p>
            <a:pPr marL="109537" indent="0">
              <a:buNone/>
            </a:pPr>
            <a:r>
              <a:rPr lang="en-US" sz="2000" dirty="0" smtClean="0">
                <a:latin typeface="Courier New"/>
                <a:cs typeface="Courier New"/>
              </a:rPr>
              <a:t>Detail = High          # lots of detail</a:t>
            </a:r>
          </a:p>
          <a:p>
            <a:pPr marL="109537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logwatch.conf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 files grow under normal use of the system</a:t>
            </a:r>
          </a:p>
          <a:p>
            <a:r>
              <a:rPr lang="en-US" dirty="0" smtClean="0"/>
              <a:t>eventually they would fill the disks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logrotate</a:t>
            </a:r>
            <a:r>
              <a:rPr lang="en-US" dirty="0" smtClean="0"/>
              <a:t> facility manages the log files</a:t>
            </a:r>
          </a:p>
          <a:p>
            <a:r>
              <a:rPr lang="en-US" dirty="0" smtClean="0"/>
              <a:t>it will save a log file as a "backlog" file, and start a new empty version of that log file</a:t>
            </a:r>
          </a:p>
          <a:p>
            <a:r>
              <a:rPr lang="en-US" dirty="0" smtClean="0"/>
              <a:t>old backlogs can be deleted, or emailed</a:t>
            </a:r>
          </a:p>
          <a:p>
            <a:r>
              <a:rPr lang="en-US" dirty="0" err="1" smtClean="0"/>
              <a:t>logrotate</a:t>
            </a:r>
            <a:r>
              <a:rPr lang="en-US" dirty="0" smtClean="0"/>
              <a:t> is another process run daily through a shell script in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cron.daily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the </a:t>
            </a:r>
            <a:r>
              <a:rPr lang="en-US" dirty="0" err="1" smtClean="0"/>
              <a:t>logrotate</a:t>
            </a:r>
            <a:r>
              <a:rPr lang="en-US" dirty="0" smtClean="0"/>
              <a:t> process is configured by 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logrotate.conf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logrotate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173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often should log files be rotated</a:t>
            </a:r>
          </a:p>
          <a:p>
            <a:r>
              <a:rPr lang="en-US" dirty="0" smtClean="0"/>
              <a:t>how big should log files get before they're rotated</a:t>
            </a:r>
          </a:p>
          <a:p>
            <a:r>
              <a:rPr lang="en-US" dirty="0" smtClean="0"/>
              <a:t>how many old backlog files should be kept</a:t>
            </a:r>
          </a:p>
          <a:p>
            <a:r>
              <a:rPr lang="en-US" dirty="0" smtClean="0"/>
              <a:t>what permissions should new empty log files get, and who should own those files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logrotate.conf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162721" y="326915"/>
            <a:ext cx="8652960" cy="579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8133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900" b="1" dirty="0" err="1">
                <a:latin typeface="Bitstream Vera Sans Mono" charset="0"/>
              </a:rPr>
              <a:t>chkconfig</a:t>
            </a:r>
            <a:r>
              <a:rPr lang="en-CA" sz="2900" b="1" dirty="0">
                <a:latin typeface="Bitstream Vera Sans" charset="0"/>
              </a:rPr>
              <a:t> </a:t>
            </a:r>
            <a:r>
              <a:rPr lang="en-CA" sz="2900" b="1" dirty="0" err="1">
                <a:latin typeface="Bitstream Vera Sans" charset="0"/>
              </a:rPr>
              <a:t>vs</a:t>
            </a:r>
            <a:r>
              <a:rPr lang="en-CA" sz="2900" b="1" dirty="0">
                <a:latin typeface="Bitstream Vera Sans" charset="0"/>
              </a:rPr>
              <a:t> </a:t>
            </a:r>
            <a:r>
              <a:rPr lang="en-CA" sz="2900" b="1" dirty="0">
                <a:latin typeface="Bitstream Vera Sans Mono" charset="0"/>
              </a:rPr>
              <a:t>service (review)</a:t>
            </a: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dirty="0">
                <a:latin typeface="Bitstream Vera Serif" charset="0"/>
              </a:rPr>
              <a:t>The </a:t>
            </a:r>
            <a:r>
              <a:rPr lang="en-CA" sz="2200" b="1" dirty="0" err="1">
                <a:latin typeface="Bitstream Vera Sans Mono" charset="0"/>
              </a:rPr>
              <a:t>chkconfig</a:t>
            </a:r>
            <a:r>
              <a:rPr lang="en-CA" sz="2200" dirty="0">
                <a:latin typeface="Bitstream Vera Serif" charset="0"/>
              </a:rPr>
              <a:t> command allows us to manage the </a:t>
            </a:r>
            <a:r>
              <a:rPr lang="en-CA" sz="2200" dirty="0" err="1">
                <a:latin typeface="Bitstream Vera Serif" charset="0"/>
              </a:rPr>
              <a:t>runlevels</a:t>
            </a:r>
            <a:r>
              <a:rPr lang="en-CA" sz="2200" dirty="0">
                <a:latin typeface="Bitstream Vera Serif" charset="0"/>
              </a:rPr>
              <a:t> in which the services are started. It does not do anything to any running process, the daemons that actually provide the services.</a:t>
            </a: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dirty="0">
                <a:latin typeface="Bitstream Vera Serif" charset="0"/>
              </a:rPr>
              <a:t>To manage the service daemons themselves (as </a:t>
            </a:r>
            <a:r>
              <a:rPr lang="en-CA" sz="2200" b="1" dirty="0">
                <a:latin typeface="Bitstream Vera Sans Mono" charset="0"/>
              </a:rPr>
              <a:t>root</a:t>
            </a:r>
            <a:r>
              <a:rPr lang="en-CA" sz="2200" dirty="0">
                <a:latin typeface="Bitstream Vera Serif" charset="0"/>
              </a:rPr>
              <a:t>, naturally), we use the </a:t>
            </a:r>
            <a:r>
              <a:rPr lang="en-CA" sz="2200" b="1" dirty="0" smtClean="0">
                <a:latin typeface="Bitstream Vera Sans Mono" charset="0"/>
              </a:rPr>
              <a:t>service</a:t>
            </a:r>
            <a:r>
              <a:rPr lang="en-CA" sz="2200" dirty="0" smtClean="0">
                <a:latin typeface="Bitstream Vera Serif" charset="0"/>
              </a:rPr>
              <a:t> </a:t>
            </a:r>
            <a:r>
              <a:rPr lang="en-CA" sz="2200" dirty="0">
                <a:latin typeface="Bitstream Vera Serif" charset="0"/>
              </a:rPr>
              <a:t>command. </a:t>
            </a:r>
            <a:endParaRPr lang="en-CA" sz="2200" dirty="0" smtClean="0">
              <a:latin typeface="Bitstream Vera Serif" charset="0"/>
            </a:endParaRP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b="1" dirty="0">
                <a:latin typeface="Bitstream Vera Sans Mono" charset="0"/>
              </a:rPr>
              <a:t>	service daemon command optional-options</a:t>
            </a: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dirty="0">
                <a:latin typeface="Bitstream Vera Serif" charset="0"/>
              </a:rPr>
              <a:t>It's done by running the script in </a:t>
            </a:r>
            <a:r>
              <a:rPr lang="en-CA" sz="2200" b="1" dirty="0">
                <a:latin typeface="Bitstream Vera Sans Mono" charset="0"/>
              </a:rPr>
              <a:t>/</a:t>
            </a:r>
            <a:r>
              <a:rPr lang="en-CA" sz="2200" b="1" dirty="0" err="1">
                <a:latin typeface="Bitstream Vera Sans Mono" charset="0"/>
              </a:rPr>
              <a:t>etc</a:t>
            </a:r>
            <a:r>
              <a:rPr lang="en-CA" sz="2200" b="1" dirty="0">
                <a:latin typeface="Bitstream Vera Sans Mono" charset="0"/>
              </a:rPr>
              <a:t>/</a:t>
            </a:r>
            <a:r>
              <a:rPr lang="en-CA" sz="2200" b="1" dirty="0" err="1">
                <a:latin typeface="Bitstream Vera Sans Mono" charset="0"/>
              </a:rPr>
              <a:t>rc.d</a:t>
            </a:r>
            <a:r>
              <a:rPr lang="en-CA" sz="2200" b="1" dirty="0">
                <a:latin typeface="Bitstream Vera Sans Mono" charset="0"/>
              </a:rPr>
              <a:t>/</a:t>
            </a:r>
            <a:r>
              <a:rPr lang="en-CA" sz="2200" b="1" dirty="0" err="1">
                <a:latin typeface="Bitstream Vera Sans Mono" charset="0"/>
              </a:rPr>
              <a:t>init.d</a:t>
            </a:r>
            <a:r>
              <a:rPr lang="en-CA" sz="2200" dirty="0">
                <a:latin typeface="Bitstream Vera Serif" charset="0"/>
              </a:rPr>
              <a:t> with the matching name. For example, say you wanted to stop the </a:t>
            </a:r>
            <a:r>
              <a:rPr lang="en-CA" sz="2200" b="1" dirty="0" err="1">
                <a:latin typeface="Bitstream Vera Sans Mono" charset="0"/>
              </a:rPr>
              <a:t>crond</a:t>
            </a:r>
            <a:r>
              <a:rPr lang="en-CA" sz="2200" dirty="0">
                <a:latin typeface="Bitstream Vera Serif" charset="0"/>
              </a:rPr>
              <a:t> daemon to end the </a:t>
            </a:r>
            <a:r>
              <a:rPr lang="en-CA" sz="2200" b="1" dirty="0" err="1">
                <a:latin typeface="Bitstream Vera Sans Mono" charset="0"/>
              </a:rPr>
              <a:t>cron</a:t>
            </a:r>
            <a:r>
              <a:rPr lang="en-CA" sz="2200" dirty="0">
                <a:latin typeface="Bitstream Vera Serif" charset="0"/>
              </a:rPr>
              <a:t> service. The command is</a:t>
            </a: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b="1" dirty="0">
                <a:latin typeface="Bitstream Vera Sans Mono" charset="0"/>
              </a:rPr>
              <a:t>	service </a:t>
            </a:r>
            <a:r>
              <a:rPr lang="en-CA" sz="2200" b="1" dirty="0" err="1">
                <a:latin typeface="Bitstream Vera Sans Mono" charset="0"/>
              </a:rPr>
              <a:t>crond</a:t>
            </a:r>
            <a:r>
              <a:rPr lang="en-CA" sz="2200" b="1" dirty="0">
                <a:latin typeface="Bitstream Vera Sans Mono" charset="0"/>
              </a:rPr>
              <a:t> stop</a:t>
            </a: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dirty="0">
                <a:latin typeface="Bitstream Vera Serif" charset="0"/>
              </a:rPr>
              <a:t>What actually runs is this:</a:t>
            </a: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b="1" dirty="0">
                <a:latin typeface="Bitstream Vera Sans Mono" charset="0"/>
              </a:rPr>
              <a:t>	/</a:t>
            </a:r>
            <a:r>
              <a:rPr lang="en-CA" sz="2200" b="1" dirty="0" err="1">
                <a:latin typeface="Bitstream Vera Sans Mono" charset="0"/>
              </a:rPr>
              <a:t>etc</a:t>
            </a:r>
            <a:r>
              <a:rPr lang="en-CA" sz="2200" b="1" dirty="0">
                <a:latin typeface="Bitstream Vera Sans Mono" charset="0"/>
              </a:rPr>
              <a:t>/</a:t>
            </a:r>
            <a:r>
              <a:rPr lang="en-CA" sz="2200" b="1" dirty="0" err="1">
                <a:latin typeface="Bitstream Vera Sans Mono" charset="0"/>
              </a:rPr>
              <a:t>rc.d</a:t>
            </a:r>
            <a:r>
              <a:rPr lang="en-CA" sz="2200" b="1" dirty="0">
                <a:latin typeface="Bitstream Vera Sans Mono" charset="0"/>
              </a:rPr>
              <a:t>/</a:t>
            </a:r>
            <a:r>
              <a:rPr lang="en-CA" sz="2200" b="1" dirty="0" err="1">
                <a:latin typeface="Bitstream Vera Sans Mono" charset="0"/>
              </a:rPr>
              <a:t>init.d</a:t>
            </a:r>
            <a:r>
              <a:rPr lang="en-CA" sz="2200" b="1" dirty="0">
                <a:latin typeface="Bitstream Vera Sans Mono" charset="0"/>
              </a:rPr>
              <a:t>/</a:t>
            </a:r>
            <a:r>
              <a:rPr lang="en-CA" sz="2200" b="1" dirty="0" err="1">
                <a:latin typeface="Bitstream Vera Sans Mono" charset="0"/>
              </a:rPr>
              <a:t>crond</a:t>
            </a:r>
            <a:r>
              <a:rPr lang="en-CA" sz="2200" b="1" dirty="0">
                <a:latin typeface="Bitstream Vera Sans Mono" charset="0"/>
              </a:rPr>
              <a:t> stop</a:t>
            </a:r>
          </a:p>
        </p:txBody>
      </p:sp>
    </p:spTree>
    <p:extLst>
      <p:ext uri="{BB962C8B-B14F-4D97-AF65-F5344CB8AC3E}">
        <p14:creationId xmlns:p14="http://schemas.microsoft.com/office/powerpoint/2010/main" val="2720937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daily, weekly, or monthly rotations</a:t>
            </a:r>
          </a:p>
          <a:p>
            <a:r>
              <a:rPr lang="en-US" dirty="0" smtClean="0">
                <a:latin typeface="Courier New"/>
                <a:cs typeface="Courier New"/>
              </a:rPr>
              <a:t>rotate 5</a:t>
            </a:r>
            <a:r>
              <a:rPr lang="en-US" dirty="0" smtClean="0"/>
              <a:t> : keep 5 backlog files</a:t>
            </a:r>
          </a:p>
          <a:p>
            <a:r>
              <a:rPr lang="en-US" dirty="0" smtClean="0"/>
              <a:t>specific log files can have specific </a:t>
            </a:r>
            <a:r>
              <a:rPr lang="en-US" dirty="0" err="1" smtClean="0"/>
              <a:t>config</a:t>
            </a:r>
            <a:endParaRPr lang="en-US" dirty="0" smtClean="0"/>
          </a:p>
          <a:p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logrotate.conf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is configured to include individual package configurations from the directory</a:t>
            </a:r>
            <a:r>
              <a:rPr lang="en-US" dirty="0"/>
              <a:t> 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logrotate.d</a:t>
            </a:r>
            <a:r>
              <a:rPr lang="en-US" dirty="0">
                <a:latin typeface="Courier New"/>
                <a:cs typeface="Courier New"/>
              </a:rPr>
              <a:t>/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Example: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etc</a:t>
            </a:r>
            <a:r>
              <a:rPr lang="en-US" dirty="0" smtClean="0">
                <a:latin typeface="Courier New"/>
                <a:cs typeface="Courier New"/>
              </a:rPr>
              <a:t>/</a:t>
            </a:r>
            <a:r>
              <a:rPr lang="en-US" dirty="0" err="1" smtClean="0">
                <a:latin typeface="Courier New"/>
                <a:cs typeface="Courier New"/>
              </a:rPr>
              <a:t>logrotate.d</a:t>
            </a:r>
            <a:r>
              <a:rPr lang="en-US" dirty="0" smtClean="0">
                <a:latin typeface="Courier New"/>
                <a:cs typeface="Courier New"/>
              </a:rPr>
              <a:t>/yum</a:t>
            </a: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/</a:t>
            </a:r>
            <a:r>
              <a:rPr lang="en-US" sz="1800" dirty="0" err="1" smtClean="0">
                <a:latin typeface="Courier New"/>
                <a:cs typeface="Courier New"/>
              </a:rPr>
              <a:t>var</a:t>
            </a:r>
            <a:r>
              <a:rPr lang="en-US" sz="1800" dirty="0" smtClean="0">
                <a:latin typeface="Courier New"/>
                <a:cs typeface="Courier New"/>
              </a:rPr>
              <a:t>/log/</a:t>
            </a:r>
            <a:r>
              <a:rPr lang="en-US" sz="1800" dirty="0" err="1" smtClean="0">
                <a:latin typeface="Courier New"/>
                <a:cs typeface="Courier New"/>
              </a:rPr>
              <a:t>yum.log</a:t>
            </a:r>
            <a:r>
              <a:rPr lang="en-US" sz="1800" dirty="0" smtClean="0">
                <a:latin typeface="Courier New"/>
                <a:cs typeface="Courier New"/>
              </a:rPr>
              <a:t> {</a:t>
            </a:r>
          </a:p>
          <a:p>
            <a:pPr marL="109537" indent="0">
              <a:buNone/>
            </a:pP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yearly   </a:t>
            </a:r>
            <a:r>
              <a:rPr lang="en-US" sz="1400" dirty="0" smtClean="0">
                <a:latin typeface="Courier New"/>
                <a:cs typeface="Courier New"/>
              </a:rPr>
              <a:t># this applies to yum only </a:t>
            </a:r>
            <a:endParaRPr lang="en-US" sz="1800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sz="1800" dirty="0" smtClean="0">
                <a:latin typeface="Courier New"/>
                <a:cs typeface="Courier New"/>
              </a:rPr>
              <a:t>}               </a:t>
            </a:r>
            <a:r>
              <a:rPr lang="en-US" sz="1400" dirty="0" smtClean="0">
                <a:latin typeface="Courier New"/>
                <a:cs typeface="Courier New"/>
              </a:rPr>
              <a:t># over-riding the setting in /</a:t>
            </a:r>
            <a:r>
              <a:rPr lang="en-US" sz="1400" dirty="0" err="1" smtClean="0">
                <a:latin typeface="Courier New"/>
                <a:cs typeface="Courier New"/>
              </a:rPr>
              <a:t>etc</a:t>
            </a:r>
            <a:r>
              <a:rPr lang="en-US" sz="1400" dirty="0" smtClean="0">
                <a:latin typeface="Courier New"/>
                <a:cs typeface="Courier New"/>
              </a:rPr>
              <a:t>/</a:t>
            </a:r>
            <a:r>
              <a:rPr lang="en-US" sz="1400" dirty="0" err="1" smtClean="0">
                <a:latin typeface="Courier New"/>
                <a:cs typeface="Courier New"/>
              </a:rPr>
              <a:t>logrotate.conf</a:t>
            </a:r>
            <a:endParaRPr lang="en-US" sz="1400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logrotate.conf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381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029200"/>
          </a:xfrm>
        </p:spPr>
        <p:txBody>
          <a:bodyPr/>
          <a:lstStyle/>
          <a:p>
            <a:r>
              <a:rPr lang="en-US" dirty="0" smtClean="0"/>
              <a:t>Services are provided by programs running in the background, with no terminal</a:t>
            </a:r>
          </a:p>
          <a:p>
            <a:r>
              <a:rPr lang="en-US" dirty="0" smtClean="0"/>
              <a:t>No terminal means these programs are </a:t>
            </a:r>
          </a:p>
          <a:p>
            <a:pPr lvl="1"/>
            <a:r>
              <a:rPr lang="en-US" dirty="0" smtClean="0"/>
              <a:t>not designed to be controlled by a keyboard</a:t>
            </a:r>
          </a:p>
          <a:p>
            <a:pPr lvl="1"/>
            <a:r>
              <a:rPr lang="en-US" dirty="0" smtClean="0"/>
              <a:t>not designed to display output to a screen</a:t>
            </a:r>
          </a:p>
          <a:p>
            <a:r>
              <a:rPr lang="en-US" dirty="0" smtClean="0"/>
              <a:t>They are started/stopped/restarted by their </a:t>
            </a:r>
            <a:r>
              <a:rPr lang="en-US" dirty="0" err="1" smtClean="0"/>
              <a:t>init</a:t>
            </a:r>
            <a:r>
              <a:rPr lang="en-US" dirty="0" smtClean="0"/>
              <a:t> script in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at </a:t>
            </a:r>
            <a:r>
              <a:rPr lang="en-US" dirty="0" err="1" smtClean="0"/>
              <a:t>bootup</a:t>
            </a:r>
            <a:r>
              <a:rPr lang="en-US" dirty="0" smtClean="0"/>
              <a:t> or change-of-</a:t>
            </a:r>
            <a:r>
              <a:rPr lang="en-US" dirty="0" err="1" smtClean="0"/>
              <a:t>runlevel</a:t>
            </a:r>
            <a:r>
              <a:rPr lang="en-US" dirty="0" smtClean="0"/>
              <a:t> automatically, or</a:t>
            </a:r>
          </a:p>
          <a:p>
            <a:pPr lvl="1"/>
            <a:r>
              <a:rPr lang="en-US" dirty="0" smtClean="0"/>
              <a:t>manually with service command</a:t>
            </a:r>
          </a:p>
          <a:p>
            <a:r>
              <a:rPr lang="en-US" dirty="0" smtClean="0"/>
              <a:t>They send their "output" messages to the syslog service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Services/Logging 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57800"/>
          </a:xfrm>
        </p:spPr>
        <p:txBody>
          <a:bodyPr/>
          <a:lstStyle/>
          <a:p>
            <a:r>
              <a:rPr lang="en-US" dirty="0" smtClean="0"/>
              <a:t>Their behavior is controlled by a </a:t>
            </a:r>
            <a:r>
              <a:rPr lang="en-US" dirty="0" err="1" smtClean="0"/>
              <a:t>config</a:t>
            </a:r>
            <a:r>
              <a:rPr lang="en-US" dirty="0"/>
              <a:t> </a:t>
            </a:r>
            <a:r>
              <a:rPr lang="en-US" dirty="0" smtClean="0"/>
              <a:t>file, where the admin specifies settings</a:t>
            </a:r>
          </a:p>
          <a:p>
            <a:r>
              <a:rPr lang="en-US" dirty="0" smtClean="0"/>
              <a:t>They often provide the "server side"  for a client:</a:t>
            </a:r>
          </a:p>
          <a:p>
            <a:pPr lvl="1"/>
            <a:r>
              <a:rPr lang="en-US" dirty="0" smtClean="0"/>
              <a:t>ftp client program running on a local computer connects to an ftp server program running on a remote computer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 client program running on a local computer connects to an </a:t>
            </a:r>
            <a:r>
              <a:rPr lang="en-US" dirty="0" err="1" smtClean="0"/>
              <a:t>ssh</a:t>
            </a:r>
            <a:r>
              <a:rPr lang="en-US" dirty="0" smtClean="0"/>
              <a:t> server program running on a remote computer</a:t>
            </a:r>
          </a:p>
          <a:p>
            <a:pPr lvl="1"/>
            <a:r>
              <a:rPr lang="en-US" dirty="0" smtClean="0"/>
              <a:t>a web browser running on a local computer connects to a web server running on a remote computer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Services/Logging 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SSH</a:t>
            </a:r>
          </a:p>
          <a:p>
            <a:pPr lvl="1"/>
            <a:r>
              <a:rPr lang="en-US" dirty="0" smtClean="0"/>
              <a:t>configure port</a:t>
            </a:r>
          </a:p>
          <a:p>
            <a:pPr lvl="1"/>
            <a:r>
              <a:rPr lang="en-US" dirty="0" smtClean="0"/>
              <a:t>configure logging</a:t>
            </a:r>
          </a:p>
          <a:p>
            <a:pPr lvl="1"/>
            <a:endParaRPr lang="en-US" dirty="0"/>
          </a:p>
          <a:p>
            <a:r>
              <a:rPr lang="en-US" dirty="0" smtClean="0"/>
              <a:t>HTTP</a:t>
            </a:r>
          </a:p>
          <a:p>
            <a:pPr lvl="1"/>
            <a:r>
              <a:rPr lang="en-US" dirty="0" smtClean="0"/>
              <a:t>install it</a:t>
            </a:r>
          </a:p>
          <a:p>
            <a:pPr lvl="1"/>
            <a:r>
              <a:rPr lang="en-US" dirty="0" err="1" smtClean="0"/>
              <a:t>chkconfig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start it</a:t>
            </a:r>
          </a:p>
          <a:p>
            <a:pPr lvl="1"/>
            <a:r>
              <a:rPr lang="en-US" dirty="0" smtClean="0"/>
              <a:t>firewalling</a:t>
            </a:r>
          </a:p>
          <a:p>
            <a:pPr lvl="1"/>
            <a:r>
              <a:rPr lang="en-US" dirty="0" smtClean="0"/>
              <a:t>play with default document</a:t>
            </a:r>
          </a:p>
          <a:p>
            <a:pPr lvl="1"/>
            <a:r>
              <a:rPr lang="en-US" dirty="0" smtClean="0"/>
              <a:t>configuration file to change its behaviors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01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66800"/>
            <a:ext cx="8229600" cy="4843462"/>
          </a:xfrm>
        </p:spPr>
        <p:txBody>
          <a:bodyPr/>
          <a:lstStyle/>
          <a:p>
            <a:r>
              <a:rPr lang="en-US" dirty="0"/>
              <a:t>Process accounting </a:t>
            </a:r>
            <a:r>
              <a:rPr lang="en-US" dirty="0" smtClean="0"/>
              <a:t>is concerned with keeping track of commands </a:t>
            </a:r>
            <a:r>
              <a:rPr lang="en-US" dirty="0"/>
              <a:t>executed </a:t>
            </a:r>
            <a:r>
              <a:rPr lang="en-US" dirty="0" smtClean="0"/>
              <a:t>and resources used</a:t>
            </a:r>
          </a:p>
          <a:p>
            <a:r>
              <a:rPr lang="en-US" dirty="0" smtClean="0"/>
              <a:t>Linux </a:t>
            </a:r>
            <a:r>
              <a:rPr lang="en-US" dirty="0"/>
              <a:t>kernel is capable of keeping process accounting records for the commands being run, the user who executed the command, the CPU time, and </a:t>
            </a:r>
            <a:r>
              <a:rPr lang="en-US" dirty="0" smtClean="0"/>
              <a:t>more</a:t>
            </a:r>
            <a:r>
              <a:rPr lang="en-US" dirty="0"/>
              <a:t>.</a:t>
            </a:r>
          </a:p>
          <a:p>
            <a:r>
              <a:rPr lang="en-US" dirty="0" smtClean="0"/>
              <a:t>The process accounting service </a:t>
            </a:r>
            <a:r>
              <a:rPr lang="en-US" dirty="0" err="1" smtClean="0">
                <a:latin typeface="Courier New"/>
                <a:cs typeface="Courier New"/>
              </a:rPr>
              <a:t>psacct</a:t>
            </a:r>
            <a:r>
              <a:rPr lang="en-US" dirty="0">
                <a:cs typeface="Courier New"/>
              </a:rPr>
              <a:t> </a:t>
            </a:r>
            <a:r>
              <a:rPr lang="en-US" dirty="0" smtClean="0">
                <a:cs typeface="Courier New"/>
              </a:rPr>
              <a:t>is used to turn accounting on and off</a:t>
            </a:r>
          </a:p>
          <a:p>
            <a:r>
              <a:rPr lang="en-US" dirty="0" smtClean="0">
                <a:cs typeface="Courier New"/>
              </a:rPr>
              <a:t>The </a:t>
            </a:r>
            <a:r>
              <a:rPr lang="en-US" dirty="0" err="1" smtClean="0">
                <a:latin typeface="Courier New"/>
                <a:cs typeface="Courier New"/>
              </a:rPr>
              <a:t>psacct</a:t>
            </a:r>
            <a:r>
              <a:rPr lang="en-US" dirty="0" smtClean="0">
                <a:cs typeface="Courier New"/>
              </a:rPr>
              <a:t> rpm includes accounting commands </a:t>
            </a:r>
            <a:r>
              <a:rPr lang="en-US" dirty="0" err="1" smtClean="0">
                <a:latin typeface="Courier New"/>
                <a:cs typeface="Courier New"/>
              </a:rPr>
              <a:t>sa</a:t>
            </a:r>
            <a:r>
              <a:rPr lang="en-US" dirty="0" smtClean="0">
                <a:latin typeface="Courier New"/>
                <a:cs typeface="Courier New"/>
              </a:rPr>
              <a:t>, ac, </a:t>
            </a:r>
            <a:r>
              <a:rPr lang="en-US" dirty="0" err="1" smtClean="0">
                <a:latin typeface="Courier New"/>
                <a:cs typeface="Courier New"/>
              </a:rPr>
              <a:t>lastcomm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Process Accounting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94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psacct</a:t>
            </a:r>
            <a:r>
              <a:rPr lang="en-US" dirty="0" smtClean="0"/>
              <a:t> is the process accounting service</a:t>
            </a:r>
          </a:p>
          <a:p>
            <a:r>
              <a:rPr lang="en-US" dirty="0" smtClean="0"/>
              <a:t>not installed by default on </a:t>
            </a:r>
            <a:r>
              <a:rPr lang="en-US" dirty="0" err="1" smtClean="0"/>
              <a:t>CentOS</a:t>
            </a:r>
            <a:r>
              <a:rPr lang="en-US" dirty="0" smtClean="0"/>
              <a:t> 6.5</a:t>
            </a:r>
          </a:p>
          <a:p>
            <a:r>
              <a:rPr lang="en-US" dirty="0" smtClean="0"/>
              <a:t>When the </a:t>
            </a:r>
            <a:r>
              <a:rPr lang="en-US" dirty="0" err="1" smtClean="0"/>
              <a:t>psacct</a:t>
            </a:r>
            <a:r>
              <a:rPr lang="en-US" dirty="0" smtClean="0"/>
              <a:t> service is started, the kernel begins keeping track of resource usage</a:t>
            </a:r>
          </a:p>
          <a:p>
            <a:r>
              <a:rPr lang="en-US" dirty="0" smtClean="0"/>
              <a:t>various commands in the package make use of that resource usage info: </a:t>
            </a:r>
            <a:r>
              <a:rPr lang="en-US" sz="2400" dirty="0" smtClean="0">
                <a:latin typeface="Courier New"/>
                <a:cs typeface="Courier New"/>
              </a:rPr>
              <a:t>ac, </a:t>
            </a:r>
            <a:r>
              <a:rPr lang="en-US" sz="2400" dirty="0" err="1" smtClean="0">
                <a:latin typeface="Courier New"/>
                <a:cs typeface="Courier New"/>
              </a:rPr>
              <a:t>sc</a:t>
            </a:r>
            <a:r>
              <a:rPr lang="en-US" sz="2400" dirty="0" smtClean="0">
                <a:latin typeface="Courier New"/>
                <a:cs typeface="Courier New"/>
              </a:rPr>
              <a:t>, </a:t>
            </a:r>
            <a:r>
              <a:rPr lang="en-US" sz="2400" dirty="0" err="1" smtClean="0">
                <a:latin typeface="Courier New"/>
                <a:cs typeface="Courier New"/>
              </a:rPr>
              <a:t>lastcomm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install and enable it with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yum install </a:t>
            </a:r>
            <a:r>
              <a:rPr lang="en-US" dirty="0" err="1" smtClean="0">
                <a:latin typeface="Courier New"/>
                <a:cs typeface="Courier New"/>
              </a:rPr>
              <a:t>psacct</a:t>
            </a:r>
            <a:endParaRPr lang="en-US" dirty="0" smtClean="0">
              <a:latin typeface="Courier New"/>
              <a:cs typeface="Courier New"/>
            </a:endParaRPr>
          </a:p>
          <a:p>
            <a:pPr lvl="2"/>
            <a:r>
              <a:rPr lang="en-US" dirty="0" err="1" smtClean="0">
                <a:latin typeface="Courier New"/>
                <a:cs typeface="Courier New"/>
              </a:rPr>
              <a:t>chkconfig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psacct</a:t>
            </a:r>
            <a:r>
              <a:rPr lang="en-US" dirty="0" smtClean="0">
                <a:latin typeface="Courier New"/>
                <a:cs typeface="Courier New"/>
              </a:rPr>
              <a:t> on  </a:t>
            </a:r>
            <a:r>
              <a:rPr lang="en-US" sz="1800" dirty="0" smtClean="0">
                <a:latin typeface="Courier New"/>
                <a:cs typeface="Courier New"/>
              </a:rPr>
              <a:t># default </a:t>
            </a:r>
            <a:r>
              <a:rPr lang="en-US" sz="1800" dirty="0" err="1" smtClean="0">
                <a:latin typeface="Courier New"/>
                <a:cs typeface="Courier New"/>
              </a:rPr>
              <a:t>runlevels</a:t>
            </a:r>
            <a:r>
              <a:rPr lang="en-US" sz="1800" dirty="0" smtClean="0">
                <a:latin typeface="Courier New"/>
                <a:cs typeface="Courier New"/>
              </a:rPr>
              <a:t> 2,3,4,5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service </a:t>
            </a:r>
            <a:r>
              <a:rPr lang="en-US" dirty="0" err="1" smtClean="0">
                <a:latin typeface="Courier New"/>
                <a:cs typeface="Courier New"/>
              </a:rPr>
              <a:t>psacct</a:t>
            </a:r>
            <a:r>
              <a:rPr lang="en-US" dirty="0" smtClean="0">
                <a:latin typeface="Courier New"/>
                <a:cs typeface="Courier New"/>
              </a:rPr>
              <a:t> start</a:t>
            </a:r>
          </a:p>
          <a:p>
            <a:pPr marL="630238" lvl="2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psacct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3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ac: print statistics about users' connect time</a:t>
            </a:r>
          </a:p>
          <a:p>
            <a:pPr marL="109537" indent="0">
              <a:buNone/>
            </a:pPr>
            <a:r>
              <a:rPr lang="en-US" dirty="0" smtClean="0"/>
              <a:t>man ac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$ ac –p –d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p</a:t>
            </a:r>
            <a:r>
              <a:rPr lang="en-US" dirty="0" smtClean="0"/>
              <a:t>: individual totals</a:t>
            </a:r>
          </a:p>
          <a:p>
            <a:pPr marL="109537" indent="0">
              <a:buNone/>
            </a:pPr>
            <a:r>
              <a:rPr lang="en-US" dirty="0" smtClean="0">
                <a:latin typeface="Courier New"/>
                <a:cs typeface="Courier New"/>
              </a:rPr>
              <a:t>d</a:t>
            </a:r>
            <a:r>
              <a:rPr lang="en-US" dirty="0" smtClean="0"/>
              <a:t>: daily totals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ac, last, </a:t>
            </a:r>
            <a:r>
              <a:rPr lang="en-US" dirty="0" err="1" smtClean="0"/>
              <a:t>lastlog</a:t>
            </a:r>
            <a:r>
              <a:rPr lang="en-US" dirty="0" smtClean="0"/>
              <a:t>, </a:t>
            </a:r>
            <a:r>
              <a:rPr lang="en-US" dirty="0" err="1" smtClean="0"/>
              <a:t>faillog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5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last: listing of last logged in users</a:t>
            </a:r>
          </a:p>
          <a:p>
            <a:endParaRPr lang="en-US" dirty="0"/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last –t </a:t>
            </a:r>
            <a:r>
              <a:rPr lang="en-US" dirty="0" smtClean="0">
                <a:latin typeface="Courier New"/>
                <a:cs typeface="Courier New"/>
              </a:rPr>
              <a:t> YYYYMMDDHHMMSS</a:t>
            </a:r>
          </a:p>
          <a:p>
            <a:pPr marL="109537" indent="0">
              <a:buNone/>
            </a:pPr>
            <a:r>
              <a:rPr lang="en-US" dirty="0" smtClean="0"/>
              <a:t>who was logged in at that time</a:t>
            </a:r>
          </a:p>
          <a:p>
            <a:pPr marL="109537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3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lastlog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/>
              <a:t>reports the most recent login of all users or of </a:t>
            </a:r>
            <a:r>
              <a:rPr lang="en-US" dirty="0" smtClean="0"/>
              <a:t>a given user</a:t>
            </a:r>
          </a:p>
          <a:p>
            <a:endParaRPr lang="en-US" dirty="0"/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lastlog</a:t>
            </a:r>
            <a:r>
              <a:rPr lang="en-US" dirty="0" smtClean="0">
                <a:latin typeface="Courier New"/>
                <a:cs typeface="Courier New"/>
              </a:rPr>
              <a:t> -u LOGIN</a:t>
            </a:r>
          </a:p>
          <a:p>
            <a:pPr marL="109537" indent="0">
              <a:buNone/>
            </a:pPr>
            <a:r>
              <a:rPr lang="en-US" dirty="0" smtClean="0"/>
              <a:t>for username LOGIN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lastlog</a:t>
            </a:r>
            <a:r>
              <a:rPr lang="en-US" dirty="0" smtClean="0">
                <a:latin typeface="Courier New"/>
                <a:cs typeface="Courier New"/>
              </a:rPr>
              <a:t> -b DAYS</a:t>
            </a:r>
          </a:p>
          <a:p>
            <a:pPr marL="109537" indent="0">
              <a:buNone/>
            </a:pPr>
            <a:r>
              <a:rPr lang="en-US" dirty="0" smtClean="0"/>
              <a:t>before DAYS ago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lastlog</a:t>
            </a:r>
            <a:r>
              <a:rPr lang="en-US" dirty="0" smtClean="0">
                <a:latin typeface="Courier New"/>
                <a:cs typeface="Courier New"/>
              </a:rPr>
              <a:t> -t DAYS</a:t>
            </a:r>
          </a:p>
          <a:p>
            <a:pPr marL="109537" indent="0">
              <a:buNone/>
            </a:pPr>
            <a:r>
              <a:rPr lang="en-US" dirty="0" smtClean="0"/>
              <a:t>since DAYS ago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lastlog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1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</a:t>
            </a:r>
            <a:r>
              <a:rPr lang="en-US" dirty="0" err="1" smtClean="0"/>
              <a:t>psacct</a:t>
            </a:r>
            <a:r>
              <a:rPr lang="en-US" dirty="0" smtClean="0"/>
              <a:t> enabled, we can view info on previously executed commands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lastcomm</a:t>
            </a:r>
            <a:endParaRPr lang="en-US" dirty="0" smtClean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lastcomm</a:t>
            </a:r>
            <a:r>
              <a:rPr lang="en-US" dirty="0" smtClean="0">
                <a:latin typeface="Courier New"/>
                <a:cs typeface="Courier New"/>
              </a:rPr>
              <a:t> --user USERNAME</a:t>
            </a:r>
          </a:p>
          <a:p>
            <a:pPr marL="109537" indent="0">
              <a:buNone/>
            </a:pPr>
            <a:r>
              <a:rPr lang="en-US" dirty="0" err="1" smtClean="0">
                <a:latin typeface="Courier New"/>
                <a:cs typeface="Courier New"/>
              </a:rPr>
              <a:t>lastcomm</a:t>
            </a:r>
            <a:r>
              <a:rPr lang="en-US" dirty="0" smtClean="0">
                <a:latin typeface="Courier New"/>
                <a:cs typeface="Courier New"/>
              </a:rPr>
              <a:t> --command COMMAND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lastcomm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7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162721" y="326915"/>
            <a:ext cx="8652960" cy="6438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8133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algn="ctr"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900" b="1" dirty="0">
                <a:latin typeface="Bitstream Vera Sans" charset="0"/>
              </a:rPr>
              <a:t>Inside the script</a:t>
            </a:r>
          </a:p>
          <a:p>
            <a:pPr>
              <a:lnSpc>
                <a:spcPct val="98000"/>
              </a:lnSpc>
              <a:spcAft>
                <a:spcPts val="522"/>
              </a:spcAft>
              <a:defRPr/>
            </a:pPr>
            <a:r>
              <a:rPr lang="en-CA" sz="2200" dirty="0">
                <a:latin typeface="Bitstream Vera Serif" charset="0"/>
              </a:rPr>
              <a:t>The </a:t>
            </a:r>
            <a:r>
              <a:rPr lang="en-CA" sz="2200" i="1" dirty="0">
                <a:latin typeface="Bitstream Vera Serif" charset="0"/>
              </a:rPr>
              <a:t>command</a:t>
            </a:r>
            <a:r>
              <a:rPr lang="en-CA" sz="2200" dirty="0">
                <a:latin typeface="Bitstream Vera Serif" charset="0"/>
              </a:rPr>
              <a:t> used in the general </a:t>
            </a:r>
            <a:r>
              <a:rPr lang="en-CA" sz="2200" b="1" dirty="0">
                <a:latin typeface="Bitstream Vera Sans Mono" charset="0"/>
              </a:rPr>
              <a:t>service</a:t>
            </a:r>
            <a:r>
              <a:rPr lang="en-CA" sz="2200" dirty="0">
                <a:latin typeface="Bitstream Vera Serif" charset="0"/>
              </a:rPr>
              <a:t> command line (previous slide) is passed directly into the script for </a:t>
            </a:r>
            <a:r>
              <a:rPr lang="en-CA" sz="2200" b="1" dirty="0" err="1">
                <a:latin typeface="Bitstream Vera Sans Mono" charset="0"/>
              </a:rPr>
              <a:t>crond</a:t>
            </a:r>
            <a:r>
              <a:rPr lang="en-CA" sz="2200" dirty="0">
                <a:latin typeface="Bitstream Vera Serif" charset="0"/>
              </a:rPr>
              <a:t>. Here's a snippet from inside the </a:t>
            </a:r>
            <a:r>
              <a:rPr lang="en-CA" sz="2200" dirty="0" err="1">
                <a:latin typeface="Bitstream Vera Serif" charset="0"/>
              </a:rPr>
              <a:t>crond</a:t>
            </a:r>
            <a:r>
              <a:rPr lang="en-CA" sz="2200" dirty="0">
                <a:latin typeface="Bitstream Vera Serif" charset="0"/>
              </a:rPr>
              <a:t> script ($1 means the first argument):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case "$1" in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    start)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        ...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    stop)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        ...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    restart)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        ...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    reload)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        ...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    status)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        ...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    *)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        echo $"Usage: ...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>
                <a:latin typeface="Courier New"/>
                <a:cs typeface="Courier New"/>
              </a:rPr>
              <a:t>        exit 2</a:t>
            </a:r>
          </a:p>
          <a:p>
            <a:pPr>
              <a:lnSpc>
                <a:spcPct val="98000"/>
              </a:lnSpc>
              <a:defRPr/>
            </a:pPr>
            <a:r>
              <a:rPr lang="en-CA" sz="1600" dirty="0" err="1">
                <a:latin typeface="Courier New"/>
                <a:cs typeface="Courier New"/>
              </a:rPr>
              <a:t>esac</a:t>
            </a:r>
            <a:endParaRPr lang="en-CA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933376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/>
                <a:cs typeface="Courier New"/>
              </a:rPr>
              <a:t>sa</a:t>
            </a:r>
            <a:r>
              <a:rPr lang="en-US" dirty="0"/>
              <a:t> </a:t>
            </a:r>
            <a:r>
              <a:rPr lang="en-US" dirty="0" smtClean="0"/>
              <a:t>: summarize accounting information</a:t>
            </a:r>
          </a:p>
          <a:p>
            <a:r>
              <a:rPr lang="en-US" dirty="0" smtClean="0">
                <a:latin typeface="Courier New"/>
                <a:cs typeface="Courier New"/>
              </a:rPr>
              <a:t>man </a:t>
            </a:r>
            <a:r>
              <a:rPr lang="en-US" dirty="0" err="1" smtClean="0">
                <a:latin typeface="Courier New"/>
                <a:cs typeface="Courier New"/>
              </a:rPr>
              <a:t>sa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for more detail</a:t>
            </a:r>
          </a:p>
          <a:p>
            <a:r>
              <a:rPr lang="en-US" dirty="0" smtClean="0"/>
              <a:t>Fields:</a:t>
            </a:r>
          </a:p>
          <a:p>
            <a:pPr lvl="1"/>
            <a:r>
              <a:rPr lang="en-US" sz="2000" dirty="0" err="1"/>
              <a:t>cpu</a:t>
            </a:r>
            <a:r>
              <a:rPr lang="en-US" sz="2000" dirty="0"/>
              <a:t>     sum of system and user time in </a:t>
            </a:r>
            <a:r>
              <a:rPr lang="en-US" sz="2000" dirty="0" err="1"/>
              <a:t>cpu</a:t>
            </a:r>
            <a:r>
              <a:rPr lang="en-US" sz="2000" dirty="0"/>
              <a:t> </a:t>
            </a:r>
            <a:r>
              <a:rPr lang="en-US" sz="2000" dirty="0" smtClean="0"/>
              <a:t>seconds</a:t>
            </a:r>
            <a:endParaRPr lang="en-US" sz="2000" dirty="0"/>
          </a:p>
          <a:p>
            <a:pPr lvl="1"/>
            <a:r>
              <a:rPr lang="en-US" sz="2000" dirty="0" smtClean="0"/>
              <a:t>re      </a:t>
            </a:r>
            <a:r>
              <a:rPr lang="en-US" sz="2000" dirty="0"/>
              <a:t>"real time" in </a:t>
            </a:r>
            <a:r>
              <a:rPr lang="en-US" sz="2000" dirty="0" err="1"/>
              <a:t>cpu</a:t>
            </a:r>
            <a:r>
              <a:rPr lang="en-US" sz="2000" dirty="0"/>
              <a:t> </a:t>
            </a:r>
            <a:r>
              <a:rPr lang="en-US" sz="2000" dirty="0" smtClean="0"/>
              <a:t>seconds</a:t>
            </a:r>
            <a:endParaRPr lang="en-US" sz="2000" dirty="0"/>
          </a:p>
          <a:p>
            <a:pPr lvl="1"/>
            <a:r>
              <a:rPr lang="en-US" sz="2000" dirty="0" smtClean="0"/>
              <a:t>k       </a:t>
            </a:r>
            <a:r>
              <a:rPr lang="en-US" sz="2000" dirty="0" err="1"/>
              <a:t>cpu</a:t>
            </a:r>
            <a:r>
              <a:rPr lang="en-US" sz="2000" dirty="0"/>
              <a:t>-time averaged core usage, in 1k </a:t>
            </a:r>
            <a:r>
              <a:rPr lang="en-US" sz="2000" dirty="0" smtClean="0"/>
              <a:t>units</a:t>
            </a:r>
            <a:endParaRPr lang="en-US" sz="2000" dirty="0"/>
          </a:p>
          <a:p>
            <a:pPr lvl="1"/>
            <a:r>
              <a:rPr lang="en-US" sz="2000" dirty="0" smtClean="0"/>
              <a:t>k</a:t>
            </a:r>
            <a:r>
              <a:rPr lang="en-US" sz="2000" dirty="0"/>
              <a:t>*sec   </a:t>
            </a:r>
            <a:r>
              <a:rPr lang="en-US" sz="2000" dirty="0" err="1"/>
              <a:t>cpu</a:t>
            </a:r>
            <a:r>
              <a:rPr lang="en-US" sz="2000" dirty="0"/>
              <a:t> storage integral (kilo-core seconds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2000" dirty="0" smtClean="0"/>
              <a:t>u       </a:t>
            </a:r>
            <a:r>
              <a:rPr lang="en-US" sz="2000" dirty="0"/>
              <a:t>user </a:t>
            </a:r>
            <a:r>
              <a:rPr lang="en-US" sz="2000" dirty="0" err="1"/>
              <a:t>cpu</a:t>
            </a:r>
            <a:r>
              <a:rPr lang="en-US" sz="2000" dirty="0"/>
              <a:t> time in </a:t>
            </a:r>
            <a:r>
              <a:rPr lang="en-US" sz="2000" dirty="0" err="1"/>
              <a:t>cpu</a:t>
            </a:r>
            <a:r>
              <a:rPr lang="en-US" sz="2000" dirty="0"/>
              <a:t> </a:t>
            </a:r>
            <a:r>
              <a:rPr lang="en-US" sz="2000" dirty="0" smtClean="0"/>
              <a:t>seconds</a:t>
            </a:r>
            <a:endParaRPr lang="en-US" sz="2000" dirty="0"/>
          </a:p>
          <a:p>
            <a:pPr lvl="1"/>
            <a:r>
              <a:rPr lang="en-US" sz="2000" dirty="0" smtClean="0"/>
              <a:t>s       </a:t>
            </a:r>
            <a:r>
              <a:rPr lang="en-US" sz="2000" dirty="0"/>
              <a:t>system time in </a:t>
            </a:r>
            <a:r>
              <a:rPr lang="en-US" sz="2000" dirty="0" err="1"/>
              <a:t>cpu</a:t>
            </a:r>
            <a:r>
              <a:rPr lang="en-US" sz="2000" dirty="0"/>
              <a:t> seconds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We've seen several system services by now</a:t>
            </a:r>
          </a:p>
          <a:p>
            <a:r>
              <a:rPr lang="en-US" dirty="0" smtClean="0"/>
              <a:t>NTP service: keeps clock accurate</a:t>
            </a:r>
          </a:p>
          <a:p>
            <a:pPr lvl="1"/>
            <a:r>
              <a:rPr lang="en-US" dirty="0" err="1" smtClean="0"/>
              <a:t>ntpd</a:t>
            </a:r>
            <a:r>
              <a:rPr lang="en-US" dirty="0" smtClean="0"/>
              <a:t> : the daemon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ntp.conf</a:t>
            </a:r>
            <a:r>
              <a:rPr lang="en-US" dirty="0" smtClean="0"/>
              <a:t> : the daemon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/</a:t>
            </a:r>
            <a:r>
              <a:rPr lang="en-US" dirty="0" err="1" smtClean="0"/>
              <a:t>ntpd</a:t>
            </a:r>
            <a:r>
              <a:rPr lang="en-US" dirty="0"/>
              <a:t> </a:t>
            </a:r>
            <a:r>
              <a:rPr lang="en-US" dirty="0" smtClean="0"/>
              <a:t>: the </a:t>
            </a:r>
            <a:r>
              <a:rPr lang="en-US" dirty="0" err="1" smtClean="0"/>
              <a:t>SysVinit</a:t>
            </a:r>
            <a:r>
              <a:rPr lang="en-US" dirty="0" smtClean="0"/>
              <a:t> script</a:t>
            </a:r>
          </a:p>
          <a:p>
            <a:pPr lvl="1"/>
            <a:r>
              <a:rPr lang="en-US" dirty="0" err="1" smtClean="0"/>
              <a:t>ntpd</a:t>
            </a:r>
            <a:r>
              <a:rPr lang="en-US" dirty="0" smtClean="0"/>
              <a:t> daemon itself IS the client (of an </a:t>
            </a:r>
            <a:r>
              <a:rPr lang="en-US" dirty="0" err="1" smtClean="0"/>
              <a:t>ntp</a:t>
            </a:r>
            <a:r>
              <a:rPr lang="en-US" dirty="0" smtClean="0"/>
              <a:t> server)</a:t>
            </a:r>
          </a:p>
          <a:p>
            <a:pPr lvl="1"/>
            <a:r>
              <a:rPr lang="en-US" dirty="0" err="1" smtClean="0"/>
              <a:t>ntpd</a:t>
            </a:r>
            <a:r>
              <a:rPr lang="en-US" dirty="0" smtClean="0"/>
              <a:t> logs to /</a:t>
            </a:r>
            <a:r>
              <a:rPr lang="en-US" dirty="0" err="1" smtClean="0"/>
              <a:t>var</a:t>
            </a:r>
            <a:r>
              <a:rPr lang="en-US" dirty="0" smtClean="0"/>
              <a:t>/log/messages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Services: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2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4953000"/>
          </a:xfrm>
        </p:spPr>
        <p:txBody>
          <a:bodyPr/>
          <a:lstStyle/>
          <a:p>
            <a:r>
              <a:rPr lang="en-US" dirty="0" smtClean="0"/>
              <a:t>SSH service: logins with </a:t>
            </a:r>
            <a:r>
              <a:rPr lang="en-US" dirty="0" err="1" smtClean="0"/>
              <a:t>Putty.exe</a:t>
            </a:r>
            <a:r>
              <a:rPr lang="en-US" dirty="0" smtClean="0"/>
              <a:t> or </a:t>
            </a:r>
            <a:r>
              <a:rPr lang="en-US" dirty="0" err="1" smtClean="0"/>
              <a:t>ssh</a:t>
            </a:r>
            <a:endParaRPr lang="en-US" dirty="0" smtClean="0"/>
          </a:p>
          <a:p>
            <a:pPr lvl="1"/>
            <a:r>
              <a:rPr lang="en-US" dirty="0" err="1" smtClean="0"/>
              <a:t>sshd</a:t>
            </a:r>
            <a:r>
              <a:rPr lang="en-US" dirty="0" smtClean="0"/>
              <a:t> : the daemon (SSH server)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ssh</a:t>
            </a:r>
            <a:r>
              <a:rPr lang="en-US" dirty="0" smtClean="0"/>
              <a:t>/</a:t>
            </a:r>
            <a:r>
              <a:rPr lang="en-US" dirty="0" err="1" smtClean="0"/>
              <a:t>sshd_config</a:t>
            </a:r>
            <a:r>
              <a:rPr lang="en-US" dirty="0" smtClean="0"/>
              <a:t> : the daemon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/</a:t>
            </a:r>
            <a:r>
              <a:rPr lang="en-US" dirty="0" err="1" smtClean="0"/>
              <a:t>sshd</a:t>
            </a:r>
            <a:r>
              <a:rPr lang="en-US" dirty="0" smtClean="0"/>
              <a:t> : the </a:t>
            </a:r>
            <a:r>
              <a:rPr lang="en-US" dirty="0" err="1" smtClean="0"/>
              <a:t>SysVinit</a:t>
            </a:r>
            <a:r>
              <a:rPr lang="en-US" dirty="0" smtClean="0"/>
              <a:t> script</a:t>
            </a:r>
          </a:p>
          <a:p>
            <a:pPr lvl="1"/>
            <a:r>
              <a:rPr lang="en-US" dirty="0" smtClean="0"/>
              <a:t>client program: </a:t>
            </a:r>
            <a:r>
              <a:rPr lang="en-US" dirty="0" err="1" smtClean="0"/>
              <a:t>putty.exe</a:t>
            </a:r>
            <a:r>
              <a:rPr lang="en-US" dirty="0" smtClean="0"/>
              <a:t>, </a:t>
            </a:r>
            <a:r>
              <a:rPr lang="en-US" dirty="0" err="1" smtClean="0"/>
              <a:t>ssh</a:t>
            </a:r>
            <a:r>
              <a:rPr lang="en-US" dirty="0" smtClean="0"/>
              <a:t>, </a:t>
            </a:r>
            <a:r>
              <a:rPr lang="en-US" dirty="0" err="1" smtClean="0"/>
              <a:t>scp</a:t>
            </a:r>
            <a:r>
              <a:rPr lang="en-US" dirty="0" smtClean="0"/>
              <a:t>, and more</a:t>
            </a:r>
          </a:p>
          <a:p>
            <a:pPr lvl="1"/>
            <a:r>
              <a:rPr lang="en-US" dirty="0" smtClean="0"/>
              <a:t>daemon logs its messages to /</a:t>
            </a:r>
            <a:r>
              <a:rPr lang="en-US" dirty="0" err="1" smtClean="0"/>
              <a:t>var</a:t>
            </a:r>
            <a:r>
              <a:rPr lang="en-US" dirty="0" smtClean="0"/>
              <a:t>/log/secure</a:t>
            </a:r>
          </a:p>
          <a:p>
            <a:pPr lvl="1"/>
            <a:r>
              <a:rPr lang="en-US" dirty="0" smtClean="0"/>
              <a:t>client </a:t>
            </a:r>
            <a:r>
              <a:rPr lang="en-US" dirty="0" err="1" smtClean="0"/>
              <a:t>manpage</a:t>
            </a:r>
            <a:r>
              <a:rPr lang="en-US" dirty="0" smtClean="0"/>
              <a:t>: man </a:t>
            </a:r>
            <a:r>
              <a:rPr lang="en-US" dirty="0" err="1" smtClean="0"/>
              <a:t>ssh</a:t>
            </a:r>
            <a:endParaRPr lang="en-US" dirty="0" smtClean="0"/>
          </a:p>
          <a:p>
            <a:pPr lvl="1"/>
            <a:r>
              <a:rPr lang="en-US" dirty="0" smtClean="0"/>
              <a:t>daemon </a:t>
            </a:r>
            <a:r>
              <a:rPr lang="en-US" dirty="0" err="1" smtClean="0"/>
              <a:t>manpage</a:t>
            </a:r>
            <a:r>
              <a:rPr lang="en-US" dirty="0" smtClean="0"/>
              <a:t>: man </a:t>
            </a:r>
            <a:r>
              <a:rPr lang="en-US" dirty="0" err="1" smtClean="0"/>
              <a:t>sshd</a:t>
            </a:r>
            <a:endParaRPr lang="en-US" dirty="0" smtClean="0"/>
          </a:p>
          <a:p>
            <a:pPr lvl="1"/>
            <a:r>
              <a:rPr lang="en-US" dirty="0" smtClean="0"/>
              <a:t>daemon </a:t>
            </a:r>
            <a:r>
              <a:rPr lang="en-US" dirty="0" err="1" smtClean="0"/>
              <a:t>config</a:t>
            </a:r>
            <a:r>
              <a:rPr lang="en-US" dirty="0" smtClean="0"/>
              <a:t> file </a:t>
            </a:r>
            <a:r>
              <a:rPr lang="en-US" dirty="0" err="1" smtClean="0"/>
              <a:t>manpage</a:t>
            </a:r>
            <a:r>
              <a:rPr lang="en-US" dirty="0" smtClean="0"/>
              <a:t>: man 5 </a:t>
            </a:r>
            <a:r>
              <a:rPr lang="en-US" dirty="0" err="1" smtClean="0"/>
              <a:t>sshd_config</a:t>
            </a:r>
            <a:endParaRPr lang="en-US" dirty="0" smtClean="0"/>
          </a:p>
          <a:p>
            <a:pPr lvl="1"/>
            <a:r>
              <a:rPr lang="en-US" dirty="0" smtClean="0"/>
              <a:t>client </a:t>
            </a:r>
            <a:r>
              <a:rPr lang="en-US" dirty="0" err="1" smtClean="0"/>
              <a:t>config</a:t>
            </a:r>
            <a:r>
              <a:rPr lang="en-US" dirty="0" smtClean="0"/>
              <a:t> file </a:t>
            </a:r>
            <a:r>
              <a:rPr lang="en-US" dirty="0" err="1" smtClean="0"/>
              <a:t>manpage</a:t>
            </a:r>
            <a:r>
              <a:rPr lang="en-US" dirty="0" smtClean="0"/>
              <a:t>: man 5 </a:t>
            </a:r>
            <a:r>
              <a:rPr lang="en-US" dirty="0" err="1" smtClean="0"/>
              <a:t>ssh_config</a:t>
            </a:r>
            <a:endParaRPr lang="en-US" dirty="0"/>
          </a:p>
          <a:p>
            <a:r>
              <a:rPr lang="en-US" dirty="0" smtClean="0"/>
              <a:t>If we stop the </a:t>
            </a:r>
            <a:r>
              <a:rPr lang="en-US" dirty="0" err="1" smtClean="0"/>
              <a:t>sshd</a:t>
            </a:r>
            <a:r>
              <a:rPr lang="en-US" dirty="0" smtClean="0"/>
              <a:t> daemon, </a:t>
            </a:r>
            <a:r>
              <a:rPr lang="en-US" dirty="0" err="1" smtClean="0"/>
              <a:t>noone</a:t>
            </a:r>
            <a:r>
              <a:rPr lang="en-US" dirty="0" smtClean="0"/>
              <a:t> can log in over SSH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9236"/>
            <a:ext cx="8229600" cy="1143000"/>
          </a:xfrm>
        </p:spPr>
        <p:txBody>
          <a:bodyPr/>
          <a:lstStyle/>
          <a:p>
            <a:r>
              <a:rPr lang="en-US" dirty="0" smtClean="0"/>
              <a:t>System Services: examples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1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029200"/>
          </a:xfrm>
        </p:spPr>
        <p:txBody>
          <a:bodyPr/>
          <a:lstStyle/>
          <a:p>
            <a:r>
              <a:rPr lang="en-US" dirty="0" smtClean="0"/>
              <a:t>daemon:</a:t>
            </a:r>
          </a:p>
          <a:p>
            <a:pPr lvl="1"/>
            <a:r>
              <a:rPr lang="en-US" dirty="0" smtClean="0"/>
              <a:t>a program, launched at boot time usually</a:t>
            </a:r>
          </a:p>
          <a:p>
            <a:pPr lvl="2"/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init.d</a:t>
            </a:r>
            <a:r>
              <a:rPr lang="en-US" dirty="0" smtClean="0"/>
              <a:t>/* : the </a:t>
            </a:r>
            <a:r>
              <a:rPr lang="en-US" dirty="0" err="1" smtClean="0"/>
              <a:t>SysVinit</a:t>
            </a:r>
            <a:r>
              <a:rPr lang="en-US" dirty="0" smtClean="0"/>
              <a:t> scripts for starting, stopping, restarting, getting status of daemons</a:t>
            </a:r>
          </a:p>
          <a:p>
            <a:pPr lvl="1"/>
            <a:r>
              <a:rPr lang="en-US" dirty="0" smtClean="0"/>
              <a:t>doesn't terminate – it keeps providing the service</a:t>
            </a:r>
          </a:p>
          <a:p>
            <a:pPr lvl="1"/>
            <a:r>
              <a:rPr lang="en-US" dirty="0" smtClean="0"/>
              <a:t>many daemons, but not all, take requests from a corresponding client program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err="1" smtClean="0"/>
              <a:t>sshd</a:t>
            </a:r>
            <a:r>
              <a:rPr lang="en-US" dirty="0" smtClean="0"/>
              <a:t> : secure shell daemon, serves the </a:t>
            </a:r>
            <a:r>
              <a:rPr lang="en-US" dirty="0" err="1" smtClean="0"/>
              <a:t>ssh</a:t>
            </a:r>
            <a:r>
              <a:rPr lang="en-US" dirty="0" smtClean="0"/>
              <a:t> client</a:t>
            </a:r>
          </a:p>
          <a:p>
            <a:pPr lvl="2"/>
            <a:r>
              <a:rPr lang="en-US" dirty="0" err="1" smtClean="0"/>
              <a:t>httpd</a:t>
            </a:r>
            <a:r>
              <a:rPr lang="en-US" dirty="0"/>
              <a:t> </a:t>
            </a:r>
            <a:r>
              <a:rPr lang="en-US" dirty="0" smtClean="0"/>
              <a:t>: web server daemon, serves web browser client</a:t>
            </a:r>
          </a:p>
          <a:p>
            <a:pPr lvl="2"/>
            <a:r>
              <a:rPr lang="en-US" dirty="0" err="1" smtClean="0"/>
              <a:t>crond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cron</a:t>
            </a:r>
            <a:r>
              <a:rPr lang="en-US" dirty="0" smtClean="0"/>
              <a:t> daemon, no client</a:t>
            </a:r>
          </a:p>
          <a:p>
            <a:pPr lvl="2"/>
            <a:r>
              <a:rPr lang="en-US" dirty="0" err="1" smtClean="0"/>
              <a:t>ntpd</a:t>
            </a:r>
            <a:r>
              <a:rPr lang="en-US" dirty="0" smtClean="0"/>
              <a:t>: a client that provides a system service and uses an </a:t>
            </a:r>
            <a:r>
              <a:rPr lang="en-US" dirty="0" err="1" smtClean="0"/>
              <a:t>ntp</a:t>
            </a:r>
            <a:r>
              <a:rPr lang="en-US" dirty="0" smtClean="0"/>
              <a:t> server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System Services: daemons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9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229600" cy="5562600"/>
          </a:xfrm>
        </p:spPr>
        <p:txBody>
          <a:bodyPr/>
          <a:lstStyle/>
          <a:p>
            <a:r>
              <a:rPr lang="en-US" dirty="0" smtClean="0"/>
              <a:t>System Service Daemons have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Normally maintained somewhere in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</a:p>
          <a:p>
            <a:r>
              <a:rPr lang="en-US" dirty="0" smtClean="0"/>
              <a:t>Often end in ".</a:t>
            </a:r>
            <a:r>
              <a:rPr lang="en-US" dirty="0" err="1" smtClean="0"/>
              <a:t>conf</a:t>
            </a:r>
            <a:r>
              <a:rPr lang="en-US" dirty="0" smtClean="0"/>
              <a:t>"</a:t>
            </a:r>
          </a:p>
          <a:p>
            <a:r>
              <a:rPr lang="en-US" dirty="0" smtClean="0"/>
              <a:t>Default </a:t>
            </a:r>
            <a:r>
              <a:rPr lang="en-US" dirty="0" err="1" smtClean="0"/>
              <a:t>config</a:t>
            </a:r>
            <a:r>
              <a:rPr lang="en-US" dirty="0" smtClean="0"/>
              <a:t> file comes with install package</a:t>
            </a:r>
          </a:p>
          <a:p>
            <a:r>
              <a:rPr lang="en-US" dirty="0" smtClean="0"/>
              <a:t>System administrators customize them</a:t>
            </a:r>
          </a:p>
          <a:p>
            <a:r>
              <a:rPr lang="en-US" dirty="0" err="1" smtClean="0"/>
              <a:t>Config</a:t>
            </a:r>
            <a:r>
              <a:rPr lang="en-US" dirty="0" smtClean="0"/>
              <a:t> files control various parameters</a:t>
            </a:r>
          </a:p>
          <a:p>
            <a:pPr lvl="1"/>
            <a:r>
              <a:rPr lang="en-US" dirty="0" smtClean="0"/>
              <a:t>some parameters apply to many services:</a:t>
            </a:r>
          </a:p>
          <a:p>
            <a:pPr lvl="2"/>
            <a:r>
              <a:rPr lang="en-US" dirty="0" smtClean="0"/>
              <a:t>how should logging be done</a:t>
            </a:r>
          </a:p>
          <a:p>
            <a:pPr lvl="2"/>
            <a:r>
              <a:rPr lang="en-US" dirty="0" smtClean="0"/>
              <a:t>what port should the service listen on</a:t>
            </a:r>
          </a:p>
          <a:p>
            <a:pPr lvl="1"/>
            <a:r>
              <a:rPr lang="en-US" dirty="0" smtClean="0"/>
              <a:t>some are specific to an individual service:</a:t>
            </a:r>
          </a:p>
          <a:p>
            <a:pPr lvl="2"/>
            <a:r>
              <a:rPr lang="en-US" dirty="0" err="1" smtClean="0"/>
              <a:t>ntpd</a:t>
            </a:r>
            <a:r>
              <a:rPr lang="en-US" dirty="0" smtClean="0"/>
              <a:t>: which </a:t>
            </a:r>
            <a:r>
              <a:rPr lang="en-US" dirty="0" err="1" smtClean="0"/>
              <a:t>ntp</a:t>
            </a:r>
            <a:r>
              <a:rPr lang="en-US" dirty="0" smtClean="0"/>
              <a:t> server should be used</a:t>
            </a:r>
          </a:p>
          <a:p>
            <a:pPr lvl="2"/>
            <a:r>
              <a:rPr lang="en-US" dirty="0" err="1" smtClean="0"/>
              <a:t>sshd</a:t>
            </a:r>
            <a:r>
              <a:rPr lang="en-US" dirty="0" smtClean="0"/>
              <a:t>: which version(s) of SSH protocol to use</a:t>
            </a:r>
          </a:p>
          <a:p>
            <a:pPr lvl="2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System Services: </a:t>
            </a:r>
            <a:r>
              <a:rPr lang="en-US" dirty="0" err="1" smtClean="0"/>
              <a:t>config</a:t>
            </a:r>
            <a:r>
              <a:rPr lang="en-US" dirty="0" smtClean="0"/>
              <a:t> files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</a:t>
            </a:r>
            <a:r>
              <a:rPr lang="en-US" dirty="0" err="1" smtClean="0"/>
              <a:t>config</a:t>
            </a:r>
            <a:r>
              <a:rPr lang="en-US" dirty="0" smtClean="0"/>
              <a:t> files have many comments in them</a:t>
            </a:r>
          </a:p>
          <a:p>
            <a:r>
              <a:rPr lang="en-US" dirty="0" smtClean="0"/>
              <a:t># is a common comment character</a:t>
            </a:r>
          </a:p>
          <a:p>
            <a:pPr lvl="1"/>
            <a:r>
              <a:rPr lang="en-US" dirty="0" smtClean="0"/>
              <a:t>usually lines beginning with # are ignored</a:t>
            </a:r>
          </a:p>
          <a:p>
            <a:r>
              <a:rPr lang="en-US" dirty="0" smtClean="0"/>
              <a:t>Various possible options will be "commented out"</a:t>
            </a:r>
          </a:p>
          <a:p>
            <a:r>
              <a:rPr lang="en-US" dirty="0" smtClean="0"/>
              <a:t>Those options can be activated by "uncommenting" them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config</a:t>
            </a:r>
            <a:r>
              <a:rPr lang="en-US" dirty="0" smtClean="0"/>
              <a:t> files (cont'd)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CST8177 – Todd Kelley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6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31745</TotalTime>
  <Words>2590</Words>
  <Application>Microsoft Office PowerPoint</Application>
  <PresentationFormat>On-screen Show (4:3)</PresentationFormat>
  <Paragraphs>428</Paragraphs>
  <Slides>40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Concourse</vt:lpstr>
      <vt:lpstr>CST8177 – Linux II</vt:lpstr>
      <vt:lpstr>Topics</vt:lpstr>
      <vt:lpstr>PowerPoint Presentation</vt:lpstr>
      <vt:lpstr>PowerPoint Presentation</vt:lpstr>
      <vt:lpstr>System Services: examples</vt:lpstr>
      <vt:lpstr>System Services: examples</vt:lpstr>
      <vt:lpstr>System Services: daemons</vt:lpstr>
      <vt:lpstr>System Services: config files</vt:lpstr>
      <vt:lpstr>config files (cont'd)</vt:lpstr>
      <vt:lpstr>config files (cont'd)</vt:lpstr>
      <vt:lpstr>config files (cont'd)</vt:lpstr>
      <vt:lpstr>System Services: clients</vt:lpstr>
      <vt:lpstr>System Services: logging</vt:lpstr>
      <vt:lpstr>Syslog config: /etc/rsyslog.conf</vt:lpstr>
      <vt:lpstr>PowerPoint Presentation</vt:lpstr>
      <vt:lpstr>Syslog Facilities</vt:lpstr>
      <vt:lpstr>PowerPoint Presentation</vt:lpstr>
      <vt:lpstr>Syslog Priorities</vt:lpstr>
      <vt:lpstr>Actions</vt:lpstr>
      <vt:lpstr>Syslog actions</vt:lpstr>
      <vt:lpstr>PowerPoint Presentation</vt:lpstr>
      <vt:lpstr>rsyslog.conf examples</vt:lpstr>
      <vt:lpstr>logger command</vt:lpstr>
      <vt:lpstr>logwatch</vt:lpstr>
      <vt:lpstr>Daily sysadmin tasks (cron revisited)</vt:lpstr>
      <vt:lpstr>logwatch</vt:lpstr>
      <vt:lpstr>logwatch.conf</vt:lpstr>
      <vt:lpstr>logrotate</vt:lpstr>
      <vt:lpstr>logrotate.conf</vt:lpstr>
      <vt:lpstr>logrotate.conf</vt:lpstr>
      <vt:lpstr>Services/Logging overview</vt:lpstr>
      <vt:lpstr>Services/Logging overview</vt:lpstr>
      <vt:lpstr>Examples</vt:lpstr>
      <vt:lpstr>Process Accounting</vt:lpstr>
      <vt:lpstr>psacct</vt:lpstr>
      <vt:lpstr>ac, last, lastlog, faillog</vt:lpstr>
      <vt:lpstr>last</vt:lpstr>
      <vt:lpstr>lastlog</vt:lpstr>
      <vt:lpstr>lastcomm</vt:lpstr>
      <vt:lpstr>sa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Todd Kelley</cp:lastModifiedBy>
  <cp:revision>487</cp:revision>
  <cp:lastPrinted>2013-03-25T11:41:30Z</cp:lastPrinted>
  <dcterms:created xsi:type="dcterms:W3CDTF">2006-08-16T00:00:00Z</dcterms:created>
  <dcterms:modified xsi:type="dcterms:W3CDTF">2014-04-08T12:47:12Z</dcterms:modified>
</cp:coreProperties>
</file>